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259225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Práctica 4: Algoritmos de Vuelta Atrás (Backtracking)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100" y="2972273"/>
            <a:ext cx="7801500" cy="18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s" sz="2500">
                <a:solidFill>
                  <a:srgbClr val="FFFFFF"/>
                </a:solidFill>
              </a:rPr>
              <a:t>Alejandro Campoy Nieves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s" sz="2500">
                <a:solidFill>
                  <a:srgbClr val="FFFFFF"/>
                </a:solidFill>
              </a:rPr>
              <a:t>David Criado Ramón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s" sz="2500">
                <a:solidFill>
                  <a:srgbClr val="FFFFFF"/>
                </a:solidFill>
              </a:rPr>
              <a:t>Nour Eddine El Alaoui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s" sz="2500">
                <a:solidFill>
                  <a:srgbClr val="FFFFFF"/>
                </a:solidFill>
              </a:rPr>
              <a:t>Luis Gallego Quero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1918000"/>
            <a:ext cx="5391150" cy="308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12075" y="149450"/>
            <a:ext cx="88422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esFactible</a:t>
            </a:r>
            <a:r>
              <a:rPr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nos indica si la solución puede ser mejorada o no (cada comensal en el caso óptimo puede añadir 200 de conveniencia y el tamaño del vector nos indica el número de comensales sentados a la mesa).</a:t>
            </a:r>
          </a:p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actualizarMejor</a:t>
            </a:r>
            <a:r>
              <a:rPr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comprueba si la nueva solución obtenido es mejor que la almacenada en mejor comparando sus conveniencias.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261525" y="2652700"/>
            <a:ext cx="3188100" cy="2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48375" y="1918000"/>
            <a:ext cx="3063600" cy="2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eliminarUltimo</a:t>
            </a:r>
            <a:r>
              <a:rPr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quita al último comensal de la mesa. Corresponde con subir un nivel en el árbol permutacional.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mesa</a:t>
            </a:r>
            <a:r>
              <a:rPr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devuelve la mejor solución obtenida.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75" y="386075"/>
            <a:ext cx="4276725" cy="45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4725" y="62275"/>
            <a:ext cx="4438800" cy="49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Para seguir el esquema general del algoritmo backtracking, Creamos : </a:t>
            </a:r>
          </a:p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vueltaAtrasRecursiva</a:t>
            </a: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en ella hacemos las declaraciones iniciales y mientras no han sido generados todos los comensales vamos comprobando si los nuevos añadidos pueden ser factibles o no.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vueltaAtras</a:t>
            </a: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que tan solo se encarga de generar la solución llamando a la función anterior y de generar la conveniencia global final.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5075"/>
            <a:ext cx="539115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074" y="0"/>
            <a:ext cx="49345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62275" y="102600"/>
            <a:ext cx="4084800" cy="2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7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EL m</a:t>
            </a:r>
            <a:r>
              <a:rPr b="1" lang="es" sz="17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ain</a:t>
            </a:r>
            <a:r>
              <a:rPr lang="es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: en el que pedimos  el número de comensales, generar las conveniencias aleatorias y la mesa tanto para fuerza bruta como backtracking. </a:t>
            </a:r>
          </a:p>
          <a:p>
            <a:pPr indent="-33655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s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El resto es código para calcular los </a:t>
            </a:r>
            <a:r>
              <a:rPr lang="es" sz="17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tiempos</a:t>
            </a:r>
            <a:r>
              <a:rPr lang="es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con los que posteriormente generar los </a:t>
            </a:r>
            <a:r>
              <a:rPr lang="es" sz="17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gráficos comparativos.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175" y="87174"/>
            <a:ext cx="5629000" cy="49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0" y="859325"/>
            <a:ext cx="34125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 resultado generado por los dos algoritmos,encontramos una gran mejora en el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algoritmo de backtracking llegando a ser hasta 3 veces más rápido que el de fuerza bruta.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24550" y="74725"/>
            <a:ext cx="2777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III - Ejemplo :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51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IV - Gráficas : Algoritmo Fuerza Bruta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950" y="986800"/>
            <a:ext cx="539115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8730250" y="64760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161900" y="2092275"/>
            <a:ext cx="32007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Llegamos a alcanzar un pico de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70000 segundos para el caso de 14 comensales.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51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IV - Gráficas : Algoritmo Backtracking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8730250" y="64760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161900" y="2092275"/>
            <a:ext cx="32007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Llegamos a alcanzar un pico de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30000 segundos para el caso de 16 comensales.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600" y="958950"/>
            <a:ext cx="53911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51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IV - Gráficas : Comparativa entre los algoritmos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730250" y="64760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450" y="899650"/>
            <a:ext cx="539115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99275" y="2042450"/>
            <a:ext cx="3038699" cy="1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emos claramente el beneficio que obtenemos utilizando el algoritmo Backtracking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87875" y="62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3600">
                <a:latin typeface="Average"/>
                <a:ea typeface="Average"/>
                <a:cs typeface="Average"/>
                <a:sym typeface="Average"/>
              </a:rPr>
              <a:t>Índice :</a:t>
            </a:r>
            <a:r>
              <a:rPr lang="es"/>
              <a:t>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58875" y="821600"/>
            <a:ext cx="8573400" cy="41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I - Introducción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1.1 Algoritmos de vuelta atrás (Backtracking)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1.2 Presentación del problema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II - Código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III - Ejemplo de Ejecución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IV - Gráficas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21675" y="62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Algoritmos de vuelta atrás (Backtracking)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60150" y="758550"/>
            <a:ext cx="8472300" cy="431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Metodología que se puede utilizar para buscar </a:t>
            </a:r>
            <a:r>
              <a:rPr b="1" lang="es" sz="2400">
                <a:solidFill>
                  <a:srgbClr val="FF0000"/>
                </a:solidFill>
              </a:rPr>
              <a:t>varias secuencias de decisiones</a:t>
            </a:r>
            <a:r>
              <a:rPr lang="es" sz="2400">
                <a:solidFill>
                  <a:srgbClr val="FFFFFF"/>
                </a:solidFill>
              </a:rPr>
              <a:t> hasta encontrar la que sea “</a:t>
            </a:r>
            <a:r>
              <a:rPr b="1" lang="es" sz="2400">
                <a:solidFill>
                  <a:srgbClr val="FF0000"/>
                </a:solidFill>
              </a:rPr>
              <a:t>correcta</a:t>
            </a:r>
            <a:r>
              <a:rPr lang="es" sz="2400">
                <a:solidFill>
                  <a:srgbClr val="FFFFFF"/>
                </a:solidFill>
              </a:rPr>
              <a:t>”.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Para ello mira todas las posibles soluciones y </a:t>
            </a:r>
            <a:r>
              <a:rPr b="1" lang="es" sz="2400">
                <a:solidFill>
                  <a:srgbClr val="FF0000"/>
                </a:solidFill>
              </a:rPr>
              <a:t>se queda con la mejor</a:t>
            </a:r>
            <a:r>
              <a:rPr lang="es" sz="2400">
                <a:solidFill>
                  <a:srgbClr val="FFFFFF"/>
                </a:solidFill>
              </a:rPr>
              <a:t>. 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También hace uso de un </a:t>
            </a:r>
            <a:r>
              <a:rPr b="1" lang="es" sz="2400">
                <a:solidFill>
                  <a:srgbClr val="FF0000"/>
                </a:solidFill>
              </a:rPr>
              <a:t>espacio de búsqueda</a:t>
            </a:r>
            <a:r>
              <a:rPr lang="es" sz="2400">
                <a:solidFill>
                  <a:srgbClr val="FFFFFF"/>
                </a:solidFill>
              </a:rPr>
              <a:t>, el cual consiste en un </a:t>
            </a:r>
            <a:r>
              <a:rPr b="1" lang="es" sz="2400">
                <a:solidFill>
                  <a:srgbClr val="FF0000"/>
                </a:solidFill>
              </a:rPr>
              <a:t>árbol</a:t>
            </a:r>
            <a:r>
              <a:rPr lang="es" sz="2400">
                <a:solidFill>
                  <a:srgbClr val="FFFFFF"/>
                </a:solidFill>
              </a:rPr>
              <a:t> en el que vamos a representar todas las posibles soluciones y los caminos para llegar a ellas.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55425" y="51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Presentación del problema : Cena de gala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55425" y="765325"/>
            <a:ext cx="8577000" cy="42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El problema consiste en </a:t>
            </a:r>
            <a:r>
              <a:rPr b="1" lang="es" sz="2400">
                <a:solidFill>
                  <a:srgbClr val="FF0000"/>
                </a:solidFill>
              </a:rPr>
              <a:t>“n”invitados</a:t>
            </a:r>
            <a:r>
              <a:rPr b="1" lang="es" sz="2400">
                <a:solidFill>
                  <a:srgbClr val="FFFFFF"/>
                </a:solidFill>
              </a:rPr>
              <a:t> </a:t>
            </a:r>
            <a:r>
              <a:rPr lang="es" sz="2400">
                <a:solidFill>
                  <a:srgbClr val="FFFFFF"/>
                </a:solidFill>
              </a:rPr>
              <a:t>que se sientan todos en una mesa, y hay que colocarlos en </a:t>
            </a:r>
            <a:r>
              <a:rPr b="1" lang="es" sz="2400">
                <a:solidFill>
                  <a:srgbClr val="FF0000"/>
                </a:solidFill>
              </a:rPr>
              <a:t>función de las características de cada invitado</a:t>
            </a:r>
            <a:r>
              <a:rPr lang="es" sz="2400">
                <a:solidFill>
                  <a:srgbClr val="FFFFFF"/>
                </a:solidFill>
              </a:rPr>
              <a:t>, como diferentes </a:t>
            </a:r>
            <a:r>
              <a:rPr b="1" lang="es" sz="2400">
                <a:solidFill>
                  <a:srgbClr val="FF0000"/>
                </a:solidFill>
              </a:rPr>
              <a:t>normas de protocolo</a:t>
            </a:r>
            <a:r>
              <a:rPr lang="es" sz="2400">
                <a:solidFill>
                  <a:srgbClr val="FFFFFF"/>
                </a:solidFill>
              </a:rPr>
              <a:t>. 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En definitiva, se desea sentar a los invitados de forma que el nivel de </a:t>
            </a:r>
            <a:r>
              <a:rPr b="1" lang="es" sz="2400">
                <a:solidFill>
                  <a:srgbClr val="FF0000"/>
                </a:solidFill>
              </a:rPr>
              <a:t>conveniencia global sea lo mayor posible</a:t>
            </a:r>
            <a:r>
              <a:rPr lang="es" sz="2400">
                <a:solidFill>
                  <a:srgbClr val="FFFFFF"/>
                </a:solidFill>
              </a:rPr>
              <a:t>.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Para ello vamos a utilizar el algoritmo de backtracking con un espacio de búsqueda basado en un </a:t>
            </a:r>
            <a:r>
              <a:rPr b="1" lang="es" sz="2400">
                <a:solidFill>
                  <a:srgbClr val="FF0000"/>
                </a:solidFill>
              </a:rPr>
              <a:t>árbol permutacional</a:t>
            </a:r>
            <a:r>
              <a:rPr lang="es" sz="2400">
                <a:solidFill>
                  <a:srgbClr val="FFFFFF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9425" y="87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II - Código :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0" y="659875"/>
            <a:ext cx="9024300" cy="467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Empezamos creando  una serie de </a:t>
            </a:r>
            <a:r>
              <a:rPr b="1" lang="es" sz="2400">
                <a:solidFill>
                  <a:srgbClr val="FFFFFF"/>
                </a:solidFill>
              </a:rPr>
              <a:t>alias</a:t>
            </a:r>
            <a:r>
              <a:rPr lang="es" sz="2400">
                <a:solidFill>
                  <a:srgbClr val="FFFFFF"/>
                </a:solidFill>
              </a:rPr>
              <a:t> : </a:t>
            </a:r>
          </a:p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●"/>
            </a:pPr>
            <a:r>
              <a:rPr b="1" lang="es" sz="2400">
                <a:solidFill>
                  <a:srgbClr val="FF0000"/>
                </a:solidFill>
              </a:rPr>
              <a:t>Mesa</a:t>
            </a:r>
            <a:r>
              <a:rPr lang="es" sz="2400">
                <a:solidFill>
                  <a:srgbClr val="FFFFFF"/>
                </a:solidFill>
              </a:rPr>
              <a:t> en la cual almacenamos todos los invitados. </a:t>
            </a:r>
          </a:p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●"/>
            </a:pPr>
            <a:r>
              <a:rPr b="1" lang="es" sz="2400">
                <a:solidFill>
                  <a:srgbClr val="FF0000"/>
                </a:solidFill>
              </a:rPr>
              <a:t>MatrizConveniencia</a:t>
            </a:r>
            <a:r>
              <a:rPr lang="es" sz="2400">
                <a:solidFill>
                  <a:srgbClr val="FFFFFF"/>
                </a:solidFill>
              </a:rPr>
              <a:t> en la que almacenamos los valores de conveniencias generados de cada invitado respecto a los demás. </a:t>
            </a:r>
          </a:p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●"/>
            </a:pPr>
            <a:r>
              <a:rPr b="1" lang="es" sz="2400">
                <a:solidFill>
                  <a:srgbClr val="FF0000"/>
                </a:solidFill>
              </a:rPr>
              <a:t>ConvenienciaGlobal</a:t>
            </a:r>
            <a:r>
              <a:rPr lang="es" sz="2400">
                <a:solidFill>
                  <a:srgbClr val="FFFFFF"/>
                </a:solidFill>
              </a:rPr>
              <a:t> es lo que buscamos maximizar.</a:t>
            </a:r>
          </a:p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00" y="3026237"/>
            <a:ext cx="63246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199275" y="311350"/>
            <a:ext cx="8633100" cy="47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Creamos la siguiente función Para crear los valores de conveniencia anteriormente generados (valores se generan aleatoriamente en </a:t>
            </a:r>
            <a:r>
              <a:rPr b="1" lang="es" sz="2400">
                <a:solidFill>
                  <a:srgbClr val="FF0000"/>
                </a:solidFill>
              </a:rPr>
              <a:t>un rango de 0-100</a:t>
            </a:r>
            <a:r>
              <a:rPr lang="es" sz="2400">
                <a:solidFill>
                  <a:srgbClr val="FFFFFF"/>
                </a:solidFill>
              </a:rPr>
              <a:t>)</a:t>
            </a:r>
          </a:p>
          <a:p>
            <a:pPr indent="-381000" lvl="0" marL="45720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la conveniencia de uno mismo está </a:t>
            </a:r>
            <a:r>
              <a:rPr b="1" lang="es" sz="2400">
                <a:solidFill>
                  <a:srgbClr val="FF0000"/>
                </a:solidFill>
              </a:rPr>
              <a:t>iniciada a -1</a:t>
            </a:r>
            <a:r>
              <a:rPr lang="es" sz="240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62" y="2141500"/>
            <a:ext cx="78581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325" y="911825"/>
            <a:ext cx="540067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236625" y="423425"/>
            <a:ext cx="3399900" cy="4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La siguiente función calcula la</a:t>
            </a:r>
            <a:r>
              <a:rPr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conveniencia global </a:t>
            </a: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que genera la mesa. </a:t>
            </a:r>
          </a:p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La conveniencia de una persona en la mesa viene definida por la conveniencia de una persona con la que está a su </a:t>
            </a:r>
            <a:r>
              <a:rPr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izquierda</a:t>
            </a: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y esa persona con la que está en la </a:t>
            </a:r>
            <a:r>
              <a:rPr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derecha</a:t>
            </a: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0" y="411000"/>
            <a:ext cx="3624000" cy="47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Char char="❖"/>
            </a:pPr>
            <a:r>
              <a:rPr lang="es">
                <a:solidFill>
                  <a:srgbClr val="FFFFFF"/>
                </a:solidFill>
              </a:rPr>
              <a:t>La función </a:t>
            </a:r>
            <a:r>
              <a:rPr b="1" lang="es">
                <a:solidFill>
                  <a:srgbClr val="FF0000"/>
                </a:solidFill>
              </a:rPr>
              <a:t>fuerzaBruta</a:t>
            </a:r>
            <a:r>
              <a:rPr lang="es">
                <a:solidFill>
                  <a:srgbClr val="FFFFFF"/>
                </a:solidFill>
              </a:rPr>
              <a:t> se centra en comprobar todas las posibles permutaciones viendo si la nueva es mejor que la ya guardada como mejor.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Char char="❖"/>
            </a:pPr>
            <a:r>
              <a:rPr lang="es">
                <a:solidFill>
                  <a:srgbClr val="FFFFFF"/>
                </a:solidFill>
              </a:rPr>
              <a:t>Con eso podemos comprobar el beneficio que se consigue con los algoritmos que vamos  estudiar.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325" y="800000"/>
            <a:ext cx="54006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750" y="189775"/>
            <a:ext cx="5391150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49450" y="109825"/>
            <a:ext cx="3549300" cy="4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Creamos la clase Solución y una serie de métodos : </a:t>
            </a:r>
          </a:p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Iniciar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añade al comensal nulo a la mesa.</a:t>
            </a:r>
          </a:p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siguienteValor(índice)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sienta al siguiente comensal válido a la mesa en la posición índice (comensal válido aquel que está dentro del rango [0, N] y está sentado únicamente una vez en la mesa.)</a:t>
            </a:r>
          </a:p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todosGenerados(índice)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nos indica si ya se han generado todas las posibilidades.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