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Proxima Nova"/>
      <p:regular r:id="rId20"/>
      <p:bold r:id="rId21"/>
      <p:italic r:id="rId22"/>
      <p:boldItalic r:id="rId23"/>
    </p:embeddedFont>
    <p:embeddedFont>
      <p:font typeface="Average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regular.fntdata"/><Relationship Id="rId11" Type="http://schemas.openxmlformats.org/officeDocument/2006/relationships/slide" Target="slides/slide7.xml"/><Relationship Id="rId22" Type="http://schemas.openxmlformats.org/officeDocument/2006/relationships/font" Target="fonts/ProximaNova-italic.fntdata"/><Relationship Id="rId10" Type="http://schemas.openxmlformats.org/officeDocument/2006/relationships/slide" Target="slides/slide6.xml"/><Relationship Id="rId21" Type="http://schemas.openxmlformats.org/officeDocument/2006/relationships/font" Target="fonts/ProximaNova-bold.fntdata"/><Relationship Id="rId13" Type="http://schemas.openxmlformats.org/officeDocument/2006/relationships/slide" Target="slides/slide9.xml"/><Relationship Id="rId24" Type="http://schemas.openxmlformats.org/officeDocument/2006/relationships/font" Target="fonts/Average-regular.fntdata"/><Relationship Id="rId12" Type="http://schemas.openxmlformats.org/officeDocument/2006/relationships/slide" Target="slides/slide8.xml"/><Relationship Id="rId23" Type="http://schemas.openxmlformats.org/officeDocument/2006/relationships/font" Target="fonts/ProximaNova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8.png"/><Relationship Id="rId4" Type="http://schemas.openxmlformats.org/officeDocument/2006/relationships/image" Target="../media/image0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315150"/>
            <a:ext cx="8123100" cy="2530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s" sz="45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PRÁCTICA 4 – PARTE 2</a:t>
            </a:r>
          </a:p>
          <a:p>
            <a:pPr lvl="0" algn="ctr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s" sz="36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VIAJANTE DE COMERCIO</a:t>
            </a:r>
          </a:p>
          <a:p>
            <a:pPr lvl="0" algn="ctr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s" sz="36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BRANCH &amp; BOUND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94050" y="3351193"/>
            <a:ext cx="8123100" cy="156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Alejandro Campoy Nieves</a:t>
            </a:r>
          </a:p>
          <a:p>
            <a:pPr lvl="0">
              <a:spcBef>
                <a:spcPts val="0"/>
              </a:spcBef>
              <a:buNone/>
            </a:pPr>
            <a:r>
              <a:rPr b="1" lang="e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David Criado Ramón</a:t>
            </a:r>
          </a:p>
          <a:p>
            <a:pPr lvl="0">
              <a:spcBef>
                <a:spcPts val="0"/>
              </a:spcBef>
              <a:buNone/>
            </a:pPr>
            <a:r>
              <a:rPr b="1" lang="e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Nour Eddine El Alaoui</a:t>
            </a:r>
          </a:p>
          <a:p>
            <a:pPr lv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Luis Gallego Quero</a:t>
            </a: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 b="0" l="0" r="0" t="46879"/>
          <a:stretch/>
        </p:blipFill>
        <p:spPr>
          <a:xfrm>
            <a:off x="3038825" y="101275"/>
            <a:ext cx="6010124" cy="247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/>
          <p:nvPr/>
        </p:nvSpPr>
        <p:spPr>
          <a:xfrm>
            <a:off x="5773775" y="3511525"/>
            <a:ext cx="64827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 txBox="1"/>
          <p:nvPr/>
        </p:nvSpPr>
        <p:spPr>
          <a:xfrm>
            <a:off x="115050" y="2791225"/>
            <a:ext cx="8913900" cy="21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buSzPct val="100000"/>
              <a:buFont typeface="Average"/>
              <a:buChar char="❖"/>
            </a:pP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La </a:t>
            </a:r>
            <a:r>
              <a:rPr b="1" lang="es" sz="1800">
                <a:latin typeface="Average"/>
                <a:ea typeface="Average"/>
                <a:cs typeface="Average"/>
                <a:sym typeface="Average"/>
              </a:rPr>
              <a:t>sobrecarga del operador &lt;</a:t>
            </a: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 es utilizada para indicar </a:t>
            </a:r>
            <a:r>
              <a:rPr b="1" lang="es" sz="1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la prioridad a la hora de sacar los elementos</a:t>
            </a: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 de la cola con prioridad.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just">
              <a:spcBef>
                <a:spcPts val="0"/>
              </a:spcBef>
              <a:buSzPct val="100000"/>
              <a:buFont typeface="Average"/>
              <a:buChar char="❖"/>
            </a:pP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El método </a:t>
            </a:r>
            <a:r>
              <a:rPr b="1" lang="es" sz="1800">
                <a:latin typeface="Average"/>
                <a:ea typeface="Average"/>
                <a:cs typeface="Average"/>
                <a:sym typeface="Average"/>
              </a:rPr>
              <a:t>mostrar</a:t>
            </a: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 permite </a:t>
            </a:r>
            <a:r>
              <a:rPr b="1" lang="es" sz="1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mostrar el recorrido actual</a:t>
            </a: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 tanto por pantalla como por cualquier otro flujo de salida. 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123800" y="123800"/>
            <a:ext cx="2802600" cy="24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buSzPct val="100000"/>
              <a:buFont typeface="Average"/>
              <a:buChar char="❖"/>
            </a:pPr>
            <a:r>
              <a:rPr b="1" lang="es" sz="1800">
                <a:latin typeface="Average"/>
                <a:ea typeface="Average"/>
                <a:cs typeface="Average"/>
                <a:sym typeface="Average"/>
              </a:rPr>
              <a:t>generarCiudadesRestantes</a:t>
            </a: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 calcula las ciudades por las que todavía </a:t>
            </a:r>
            <a:r>
              <a:rPr b="1" lang="es" sz="1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no se ha pasado</a:t>
            </a: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 buscando si no se encuentran en el vector </a:t>
            </a:r>
            <a:r>
              <a:rPr b="1" lang="es" sz="1800">
                <a:latin typeface="Average"/>
                <a:ea typeface="Average"/>
                <a:cs typeface="Average"/>
                <a:sym typeface="Average"/>
              </a:rPr>
              <a:t>caminoRecorrido</a:t>
            </a: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.</a:t>
            </a:r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Shape 122"/>
          <p:cNvPicPr preferRelativeResize="0"/>
          <p:nvPr/>
        </p:nvPicPr>
        <p:blipFill rotWithShape="1">
          <a:blip r:embed="rId3">
            <a:alphaModFix/>
          </a:blip>
          <a:srcRect b="48770" l="0" r="10474" t="0"/>
          <a:stretch/>
        </p:blipFill>
        <p:spPr>
          <a:xfrm>
            <a:off x="3809175" y="922900"/>
            <a:ext cx="5334824" cy="3027574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22500" y="33775"/>
            <a:ext cx="3714000" cy="49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buSzPct val="100000"/>
              <a:buFont typeface="Average"/>
              <a:buChar char="❖"/>
            </a:pP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El método </a:t>
            </a:r>
            <a:r>
              <a:rPr b="1" lang="es" sz="1800">
                <a:latin typeface="Average"/>
                <a:ea typeface="Average"/>
                <a:cs typeface="Average"/>
                <a:sym typeface="Average"/>
              </a:rPr>
              <a:t>mostrarPantalla</a:t>
            </a: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 además muestra </a:t>
            </a:r>
            <a:r>
              <a:rPr b="1" lang="es" sz="1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la distancia de dicho recorrido</a:t>
            </a: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.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just">
              <a:spcBef>
                <a:spcPts val="0"/>
              </a:spcBef>
              <a:buSzPct val="100000"/>
              <a:buFont typeface="Average"/>
              <a:buChar char="❖"/>
            </a:pP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El método </a:t>
            </a:r>
            <a:r>
              <a:rPr b="1" lang="es" sz="1800">
                <a:latin typeface="Average"/>
                <a:ea typeface="Average"/>
                <a:cs typeface="Average"/>
                <a:sym typeface="Average"/>
              </a:rPr>
              <a:t>calcularCotaInferior</a:t>
            </a: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b="1" lang="es" sz="1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actualiza el valor de cotaInferior</a:t>
            </a: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 con el valor de la distancia del recorrido actual, para cada una de las ciudades </a:t>
            </a:r>
            <a:r>
              <a:rPr b="1" lang="es" sz="1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no presentes</a:t>
            </a: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.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just">
              <a:spcBef>
                <a:spcPts val="0"/>
              </a:spcBef>
              <a:buSzPct val="100000"/>
              <a:buFont typeface="Average"/>
              <a:buChar char="❖"/>
            </a:pPr>
            <a:r>
              <a:rPr b="1" lang="es" sz="1800">
                <a:latin typeface="Average"/>
                <a:ea typeface="Average"/>
                <a:cs typeface="Average"/>
                <a:sym typeface="Average"/>
              </a:rPr>
              <a:t>buscarAristaMenor</a:t>
            </a: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 busca la arista </a:t>
            </a:r>
            <a:r>
              <a:rPr b="1" lang="es" sz="1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más chica</a:t>
            </a: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 que parta de dicha ciudad y no vaya a una ciudad del camino que </a:t>
            </a:r>
            <a:r>
              <a:rPr b="1" lang="es" sz="1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ya esté relacionada con 2 ciudades</a:t>
            </a: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. </a:t>
            </a:r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/>
        </p:nvSpPr>
        <p:spPr>
          <a:xfrm>
            <a:off x="78775" y="168825"/>
            <a:ext cx="4276800" cy="49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buSzPct val="100000"/>
              <a:buFont typeface="Average"/>
              <a:buChar char="❖"/>
            </a:pP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El método </a:t>
            </a:r>
            <a:r>
              <a:rPr b="1" lang="es" sz="1800">
                <a:latin typeface="Average"/>
                <a:ea typeface="Average"/>
                <a:cs typeface="Average"/>
                <a:sym typeface="Average"/>
              </a:rPr>
              <a:t>nuevaCiudad</a:t>
            </a: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b="1" lang="es" sz="1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añade la ciudad nula </a:t>
            </a: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al final del camino actual.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just">
              <a:spcBef>
                <a:spcPts val="0"/>
              </a:spcBef>
              <a:buSzPct val="100000"/>
              <a:buFont typeface="Average"/>
              <a:buChar char="❖"/>
            </a:pP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El método </a:t>
            </a:r>
            <a:r>
              <a:rPr b="1" lang="es" sz="1800">
                <a:latin typeface="Average"/>
                <a:ea typeface="Average"/>
                <a:cs typeface="Average"/>
                <a:sym typeface="Average"/>
              </a:rPr>
              <a:t>cambiarUltimaCiudad</a:t>
            </a: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b="1" lang="es" sz="1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cambia la última ciudad</a:t>
            </a: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 por la dada como parámetro actualizando el valor de la distancia en consecuencia a ello.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just">
              <a:spcBef>
                <a:spcPts val="0"/>
              </a:spcBef>
              <a:buSzPct val="100000"/>
              <a:buFont typeface="Average"/>
              <a:buChar char="❖"/>
            </a:pP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El método </a:t>
            </a:r>
            <a:r>
              <a:rPr b="1" lang="es" sz="1800">
                <a:latin typeface="Average"/>
                <a:ea typeface="Average"/>
                <a:cs typeface="Average"/>
                <a:sym typeface="Average"/>
              </a:rPr>
              <a:t>getDistanciaRecorridoCompleto</a:t>
            </a: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 es únicamente llamado una vez </a:t>
            </a:r>
            <a:r>
              <a:rPr b="1" lang="es" sz="1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si el recorrido dado es solución</a:t>
            </a: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 y añade la distancia de la arista de la última ciudad a  la primera para poder dar la distancia de todo el ciclo.</a:t>
            </a:r>
          </a:p>
        </p:txBody>
      </p:sp>
      <p:pic>
        <p:nvPicPr>
          <p:cNvPr id="129" name="Shape 129"/>
          <p:cNvPicPr preferRelativeResize="0"/>
          <p:nvPr/>
        </p:nvPicPr>
        <p:blipFill rotWithShape="1">
          <a:blip r:embed="rId3">
            <a:alphaModFix/>
          </a:blip>
          <a:srcRect b="0" l="0" r="11095" t="50332"/>
          <a:stretch/>
        </p:blipFill>
        <p:spPr>
          <a:xfrm>
            <a:off x="4816925" y="1409450"/>
            <a:ext cx="4327075" cy="244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Shape 134"/>
          <p:cNvPicPr preferRelativeResize="0"/>
          <p:nvPr/>
        </p:nvPicPr>
        <p:blipFill rotWithShape="1">
          <a:blip r:embed="rId3">
            <a:alphaModFix/>
          </a:blip>
          <a:srcRect b="0" l="0" r="24265" t="0"/>
          <a:stretch/>
        </p:blipFill>
        <p:spPr>
          <a:xfrm>
            <a:off x="4198074" y="703425"/>
            <a:ext cx="4945925" cy="373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/>
        </p:nvSpPr>
        <p:spPr>
          <a:xfrm>
            <a:off x="78775" y="101300"/>
            <a:ext cx="3950400" cy="47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buSzPct val="100000"/>
              <a:buFont typeface="Average"/>
              <a:buChar char="❖"/>
            </a:pP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Este fragmento de código es la parte correspondiente al </a:t>
            </a:r>
            <a:r>
              <a:rPr b="1" lang="es" sz="1800">
                <a:latin typeface="Average"/>
                <a:ea typeface="Average"/>
                <a:cs typeface="Average"/>
                <a:sym typeface="Average"/>
              </a:rPr>
              <a:t>branch&amp;bound LC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b="1" sz="1800"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just">
              <a:spcBef>
                <a:spcPts val="0"/>
              </a:spcBef>
              <a:buSzPct val="100000"/>
              <a:buFont typeface="Average"/>
              <a:buChar char="❖"/>
            </a:pP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Vamos sacando elementos de la cola </a:t>
            </a:r>
            <a:r>
              <a:rPr b="1" lang="es" sz="1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hasta que la cota inferior de dicho elemento sea menor que la cota superior</a:t>
            </a: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 (la cota superior es la mejor distancia obtenida hasta el momento) 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just">
              <a:spcBef>
                <a:spcPts val="0"/>
              </a:spcBef>
              <a:buSzPct val="100000"/>
              <a:buFont typeface="Average"/>
              <a:buChar char="❖"/>
            </a:pP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Una vez el proceso ha finalizado </a:t>
            </a:r>
            <a:r>
              <a:rPr b="1" lang="es" sz="1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insertamos al final del camino la primera ciudad </a:t>
            </a: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para completar el ciclo.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1950" y="1508175"/>
            <a:ext cx="6284625" cy="3254949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/>
        </p:nvSpPr>
        <p:spPr>
          <a:xfrm>
            <a:off x="56275" y="67525"/>
            <a:ext cx="9087600" cy="9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b="1" lang="es" sz="1800">
                <a:latin typeface="Average"/>
                <a:ea typeface="Average"/>
                <a:cs typeface="Average"/>
                <a:sym typeface="Average"/>
              </a:rPr>
              <a:t>El main </a:t>
            </a: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se encarga de ir </a:t>
            </a:r>
            <a:r>
              <a:rPr b="1" lang="es" sz="1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llamando a las funciones básicas </a:t>
            </a: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de la práctica tales como </a:t>
            </a:r>
            <a:r>
              <a:rPr b="1" lang="es" sz="1800">
                <a:latin typeface="Average"/>
                <a:ea typeface="Average"/>
                <a:cs typeface="Average"/>
                <a:sym typeface="Average"/>
              </a:rPr>
              <a:t>leer la trayectoria</a:t>
            </a: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, llamar a la función </a:t>
            </a:r>
            <a:r>
              <a:rPr b="1" lang="es" sz="1800">
                <a:latin typeface="Average"/>
                <a:ea typeface="Average"/>
                <a:cs typeface="Average"/>
                <a:sym typeface="Average"/>
              </a:rPr>
              <a:t>greedy</a:t>
            </a: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 y llamar la función </a:t>
            </a:r>
            <a:r>
              <a:rPr b="1" lang="es" sz="1800">
                <a:latin typeface="Average"/>
                <a:ea typeface="Average"/>
                <a:cs typeface="Average"/>
                <a:sym typeface="Average"/>
              </a:rPr>
              <a:t>branchAndBound</a:t>
            </a: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 midiendo el tiempo de esta última.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210400" y="174900"/>
            <a:ext cx="52605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s">
                <a:solidFill>
                  <a:srgbClr val="990000"/>
                </a:solidFill>
                <a:latin typeface="Average"/>
                <a:ea typeface="Average"/>
                <a:cs typeface="Average"/>
                <a:sym typeface="Average"/>
              </a:rPr>
              <a:t>III - Ejemplo de Ejecución</a:t>
            </a:r>
          </a:p>
        </p:txBody>
      </p:sp>
      <p:pic>
        <p:nvPicPr>
          <p:cNvPr id="147" name="Shape 147"/>
          <p:cNvPicPr preferRelativeResize="0"/>
          <p:nvPr/>
        </p:nvPicPr>
        <p:blipFill rotWithShape="1">
          <a:blip r:embed="rId3">
            <a:alphaModFix/>
          </a:blip>
          <a:srcRect b="0" l="0" r="37174" t="0"/>
          <a:stretch/>
        </p:blipFill>
        <p:spPr>
          <a:xfrm>
            <a:off x="5627250" y="73600"/>
            <a:ext cx="3392925" cy="490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 txBox="1"/>
          <p:nvPr/>
        </p:nvSpPr>
        <p:spPr>
          <a:xfrm>
            <a:off x="258875" y="1035450"/>
            <a:ext cx="4896000" cy="16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buSzPct val="100000"/>
              <a:buFont typeface="Average"/>
              <a:buChar char="❖"/>
            </a:pP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a</a:t>
            </a: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lgoritmo Branch &amp; bound tarda </a:t>
            </a:r>
            <a:r>
              <a:rPr b="1" lang="es" sz="1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217.07 segundos</a:t>
            </a: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 para </a:t>
            </a:r>
            <a:r>
              <a:rPr b="1" lang="es" sz="1800">
                <a:latin typeface="Average"/>
                <a:ea typeface="Average"/>
                <a:cs typeface="Average"/>
                <a:sym typeface="Average"/>
              </a:rPr>
              <a:t>ulysses16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b="1" sz="1800"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just">
              <a:spcBef>
                <a:spcPts val="0"/>
              </a:spcBef>
              <a:buSzPct val="100000"/>
              <a:buFont typeface="Average"/>
              <a:buChar char="❖"/>
            </a:pP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La gráfica obtenida para el recorrido </a:t>
            </a:r>
            <a:r>
              <a:rPr b="1" lang="es" sz="1800">
                <a:latin typeface="Average"/>
                <a:ea typeface="Average"/>
                <a:cs typeface="Average"/>
                <a:sym typeface="Average"/>
              </a:rPr>
              <a:t>óptimo</a:t>
            </a:r>
          </a:p>
        </p:txBody>
      </p:sp>
      <p:pic>
        <p:nvPicPr>
          <p:cNvPr id="149" name="Shape 1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00" y="2580425"/>
            <a:ext cx="5391150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86600" y="848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s">
                <a:solidFill>
                  <a:srgbClr val="990000"/>
                </a:solidFill>
                <a:latin typeface="Average"/>
                <a:ea typeface="Average"/>
                <a:cs typeface="Average"/>
                <a:sym typeface="Average"/>
              </a:rPr>
              <a:t>I - Definición del Problema</a:t>
            </a:r>
            <a:r>
              <a:rPr lang="es">
                <a:solidFill>
                  <a:srgbClr val="990000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120750" y="837650"/>
            <a:ext cx="8902500" cy="383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verage"/>
              <a:buChar char="❖"/>
            </a:pPr>
            <a:r>
              <a:rPr lang="es" sz="28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Tenemos un </a:t>
            </a:r>
            <a:r>
              <a:rPr b="1" lang="es" sz="28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conjunto de ciudades</a:t>
            </a:r>
            <a:r>
              <a:rPr lang="es" sz="28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 y una matriz con las distancias entre todas ellas, un viajante debe recorrer todas las ciudades exactamente </a:t>
            </a:r>
            <a:r>
              <a:rPr b="1" lang="es" sz="28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una vez</a:t>
            </a:r>
            <a:r>
              <a:rPr lang="es" sz="28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, regresando al punto de partida, de forma tal que la </a:t>
            </a:r>
            <a:r>
              <a:rPr b="1" lang="es" sz="28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distancia recorrida sea mínima</a:t>
            </a:r>
            <a:r>
              <a:rPr lang="es" sz="28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.</a:t>
            </a:r>
          </a:p>
          <a:p>
            <a:pPr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406400" lvl="0" marL="4572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verage"/>
              <a:buChar char="❖"/>
            </a:pPr>
            <a:r>
              <a:rPr lang="es" sz="28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Concretamente se trata de hallar el ciclo Hamiltoniano de </a:t>
            </a:r>
            <a:r>
              <a:rPr b="1" lang="es" sz="28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mínimo peso</a:t>
            </a:r>
            <a:r>
              <a:rPr lang="es" sz="28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 de ese grafo.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s">
                <a:solidFill>
                  <a:srgbClr val="990000"/>
                </a:solidFill>
                <a:latin typeface="Average"/>
                <a:ea typeface="Average"/>
                <a:cs typeface="Average"/>
                <a:sym typeface="Average"/>
              </a:rPr>
              <a:t>II - Resolución con Branch &amp; Bound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0" y="623800"/>
            <a:ext cx="9144000" cy="378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verage"/>
              <a:buChar char="❖"/>
            </a:pPr>
            <a:r>
              <a:rPr lang="es" sz="24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Para realizar la poda, guardamos en todo momento en una variable C </a:t>
            </a:r>
            <a:r>
              <a:rPr b="1" lang="es" sz="24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el costo de la mejor solución</a:t>
            </a:r>
            <a:r>
              <a:rPr lang="es" sz="24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b="1" lang="es" sz="24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obtenida hasta ahora</a:t>
            </a:r>
            <a:r>
              <a:rPr lang="es" sz="24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 (que se utiliza como </a:t>
            </a:r>
            <a:r>
              <a:rPr b="1" lang="es" sz="24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cota superior global</a:t>
            </a:r>
            <a:r>
              <a:rPr lang="es" sz="24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: la solución óptima debe tener un coste menor a esta cota). </a:t>
            </a:r>
          </a:p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810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verage"/>
              <a:buChar char="❖"/>
            </a:pPr>
            <a:r>
              <a:rPr lang="es" sz="24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Esa variable puede inicializarse con el costo de la solución obtenida utilizando un </a:t>
            </a:r>
            <a:r>
              <a:rPr b="1" lang="es" sz="24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algoritmo voraz</a:t>
            </a:r>
            <a:r>
              <a:rPr lang="es" sz="24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 (como los utilizados en la práctica 3). </a:t>
            </a:r>
          </a:p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810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verage"/>
              <a:buChar char="❖"/>
            </a:pPr>
            <a:r>
              <a:rPr lang="es" sz="24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Si para una solución parcial, su cota inferior </a:t>
            </a:r>
            <a:r>
              <a:rPr b="1" lang="es" sz="24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es mayor o igual que la cota global</a:t>
            </a:r>
            <a:r>
              <a:rPr lang="es" sz="24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 (superior) entonces se puede realizar la poda.</a:t>
            </a:r>
          </a:p>
          <a:p>
            <a:pPr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idx="1" type="body"/>
          </p:nvPr>
        </p:nvSpPr>
        <p:spPr>
          <a:xfrm>
            <a:off x="213850" y="443400"/>
            <a:ext cx="8453100" cy="4148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810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verage"/>
              <a:buChar char="❖"/>
            </a:pPr>
            <a:r>
              <a:rPr lang="es" sz="24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El criterio para seleccionar el siguiente nodo que hay que expandir del árbol de búsqueda se emplear </a:t>
            </a:r>
            <a:r>
              <a:rPr b="1" lang="es" sz="24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el criterio LC o “más prometedor”</a:t>
            </a:r>
            <a:r>
              <a:rPr lang="es" sz="24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.</a:t>
            </a:r>
          </a:p>
          <a:p>
            <a:pPr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81000" lvl="0" marL="4572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verage"/>
              <a:buChar char="❖"/>
            </a:pPr>
            <a:r>
              <a:rPr lang="es" sz="24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Como nodo más prometedor aquel que presente </a:t>
            </a:r>
            <a:r>
              <a:rPr b="1" lang="es" sz="24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el menor valor de cota inferior</a:t>
            </a:r>
            <a:r>
              <a:rPr lang="es" sz="24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.</a:t>
            </a:r>
          </a:p>
          <a:p>
            <a:pPr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810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verage"/>
              <a:buChar char="❖"/>
            </a:pPr>
            <a:r>
              <a:rPr lang="es" sz="24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Utilizamos una cola con prioridad que almacene los </a:t>
            </a:r>
            <a:r>
              <a:rPr b="1" lang="es" sz="24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nodos ya generados (nodos vivos)</a:t>
            </a:r>
            <a:r>
              <a:rPr lang="es" sz="24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.</a:t>
            </a:r>
          </a:p>
          <a:p>
            <a:pPr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>
                <a:solidFill>
                  <a:srgbClr val="990000"/>
                </a:solidFill>
                <a:latin typeface="Average"/>
                <a:ea typeface="Average"/>
                <a:cs typeface="Average"/>
                <a:sym typeface="Average"/>
              </a:rPr>
              <a:t>III - Código </a:t>
            </a:r>
            <a:r>
              <a:rPr lang="es"/>
              <a:t> 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0" y="742825"/>
            <a:ext cx="3837900" cy="391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verage"/>
              <a:buChar char="❖"/>
            </a:pPr>
            <a:r>
              <a:rPr lang="es" sz="20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La función </a:t>
            </a:r>
            <a:r>
              <a:rPr b="1" lang="es" sz="20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leerArchivo</a:t>
            </a:r>
            <a:r>
              <a:rPr lang="es" sz="20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 sirve para convertir el archivo recibido como parámetro en un vector de pares de enteros </a:t>
            </a:r>
            <a:r>
              <a:rPr b="1" lang="es" sz="20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(MapaCiudades)</a:t>
            </a:r>
            <a:r>
              <a:rPr lang="es" sz="20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 que contendrá para cada ciudad su respectivo par de coordenadas.</a:t>
            </a: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7575" y="0"/>
            <a:ext cx="5186424" cy="5042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5249" y="0"/>
            <a:ext cx="5688750" cy="50309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/>
          <p:nvPr/>
        </p:nvSpPr>
        <p:spPr>
          <a:xfrm>
            <a:off x="67525" y="90050"/>
            <a:ext cx="3331500" cy="47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 algn="just">
              <a:spcBef>
                <a:spcPts val="0"/>
              </a:spcBef>
              <a:buSzPct val="100000"/>
              <a:buFont typeface="Average"/>
              <a:buChar char="❖"/>
            </a:pPr>
            <a:r>
              <a:rPr lang="es" sz="2000">
                <a:latin typeface="Average"/>
                <a:ea typeface="Average"/>
                <a:cs typeface="Average"/>
                <a:sym typeface="Average"/>
              </a:rPr>
              <a:t>Este fragmento genera la matriz de distancias utilizada para la resolución del problema dejando a </a:t>
            </a:r>
            <a:r>
              <a:rPr b="1" lang="es" sz="20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-1 la distancia entre una ciudad consigo misma. 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2000">
              <a:latin typeface="Average"/>
              <a:ea typeface="Average"/>
              <a:cs typeface="Average"/>
              <a:sym typeface="Average"/>
            </a:endParaRPr>
          </a:p>
          <a:p>
            <a:pPr indent="-355600" lvl="0" marL="457200" rtl="0" algn="just">
              <a:spcBef>
                <a:spcPts val="0"/>
              </a:spcBef>
              <a:buSzPct val="100000"/>
              <a:buFont typeface="Average"/>
              <a:buChar char="❖"/>
            </a:pPr>
            <a:r>
              <a:rPr lang="es" sz="2000">
                <a:latin typeface="Average"/>
                <a:ea typeface="Average"/>
                <a:cs typeface="Average"/>
                <a:sym typeface="Average"/>
              </a:rPr>
              <a:t>La segunda función que genera el </a:t>
            </a:r>
            <a:r>
              <a:rPr b="1" lang="es" sz="20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recorrido parcial</a:t>
            </a:r>
            <a:r>
              <a:rPr lang="es" sz="2000">
                <a:latin typeface="Average"/>
                <a:ea typeface="Average"/>
                <a:cs typeface="Average"/>
                <a:sym typeface="Average"/>
              </a:rPr>
              <a:t> inicial formado por la ciudad más al norte, al este y al oeste.</a:t>
            </a: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9025" y="56275"/>
            <a:ext cx="5654975" cy="48361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-112550" y="506450"/>
            <a:ext cx="3489000" cy="48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 algn="just">
              <a:spcBef>
                <a:spcPts val="0"/>
              </a:spcBef>
              <a:buSzPct val="100000"/>
              <a:buFont typeface="Average"/>
              <a:buChar char="❖"/>
            </a:pPr>
            <a:r>
              <a:rPr lang="es" sz="2000">
                <a:latin typeface="Average"/>
                <a:ea typeface="Average"/>
                <a:cs typeface="Average"/>
                <a:sym typeface="Average"/>
              </a:rPr>
              <a:t>Este fragmento de código es el que realiza la heurística de inserción, al recorrido parcial obtenido </a:t>
            </a:r>
            <a:r>
              <a:rPr b="1" lang="es" sz="20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añade la siguiente ciudad en orden ascendente</a:t>
            </a:r>
            <a:r>
              <a:rPr lang="es" sz="2000">
                <a:latin typeface="Average"/>
                <a:ea typeface="Average"/>
                <a:cs typeface="Average"/>
                <a:sym typeface="Average"/>
              </a:rPr>
              <a:t> no presente al camino que genera el </a:t>
            </a:r>
            <a:r>
              <a:rPr b="1" lang="es" sz="20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menor aumento </a:t>
            </a:r>
            <a:r>
              <a:rPr lang="es" sz="2000">
                <a:latin typeface="Average"/>
                <a:ea typeface="Average"/>
                <a:cs typeface="Average"/>
                <a:sym typeface="Average"/>
              </a:rPr>
              <a:t>de distancia posible.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2000">
              <a:latin typeface="Average"/>
              <a:ea typeface="Average"/>
              <a:cs typeface="Average"/>
              <a:sym typeface="Average"/>
            </a:endParaRPr>
          </a:p>
          <a:p>
            <a:pPr indent="-355600" lvl="0" marL="457200" rtl="0" algn="just">
              <a:spcBef>
                <a:spcPts val="0"/>
              </a:spcBef>
              <a:buSzPct val="100000"/>
              <a:buFont typeface="Average"/>
              <a:buChar char="❖"/>
            </a:pPr>
            <a:r>
              <a:rPr lang="es" sz="2000">
                <a:latin typeface="Average"/>
                <a:ea typeface="Average"/>
                <a:cs typeface="Average"/>
                <a:sym typeface="Average"/>
              </a:rPr>
              <a:t>la otra función para </a:t>
            </a:r>
            <a:r>
              <a:rPr b="1" lang="es" sz="20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mostrar el recorrido y la distancia por pantalla.</a:t>
            </a: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8950" y="0"/>
            <a:ext cx="5835049" cy="291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/>
        </p:nvSpPr>
        <p:spPr>
          <a:xfrm>
            <a:off x="56275" y="315150"/>
            <a:ext cx="3128999" cy="24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buSzPct val="100000"/>
              <a:buFont typeface="Average"/>
              <a:buChar char="❖"/>
            </a:pP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La función </a:t>
            </a:r>
            <a:r>
              <a:rPr b="1" lang="es" sz="1800">
                <a:latin typeface="Average"/>
                <a:ea typeface="Average"/>
                <a:cs typeface="Average"/>
                <a:sym typeface="Average"/>
              </a:rPr>
              <a:t>calcularDistancia</a:t>
            </a: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 dada una trayectoria y la matriz de las distancias entre todas las ciudades </a:t>
            </a:r>
            <a:r>
              <a:rPr b="1" lang="es" sz="1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devuelve la distancia recorrida en la trayectoria dada.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/>
        </p:nvSpPr>
        <p:spPr>
          <a:xfrm>
            <a:off x="135050" y="3083850"/>
            <a:ext cx="8497500" cy="19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buSzPct val="100000"/>
              <a:buChar char="❖"/>
            </a:pP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la función </a:t>
            </a:r>
            <a:r>
              <a:rPr b="1" lang="es" sz="1800">
                <a:latin typeface="Average"/>
                <a:ea typeface="Average"/>
                <a:cs typeface="Average"/>
                <a:sym typeface="Average"/>
              </a:rPr>
              <a:t>calculaArcos</a:t>
            </a: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 generará un multimap ordenado por distancia y cuya </a:t>
            </a:r>
            <a:r>
              <a:rPr b="1" lang="es" sz="1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descripción sea la ciudad de destino para cada ciudad origen</a:t>
            </a: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. 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just">
              <a:spcBef>
                <a:spcPts val="0"/>
              </a:spcBef>
              <a:buSzPct val="100000"/>
              <a:buChar char="❖"/>
            </a:pP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Esto será </a:t>
            </a:r>
            <a:r>
              <a:rPr b="1" lang="es" sz="1800">
                <a:latin typeface="Average"/>
                <a:ea typeface="Average"/>
                <a:cs typeface="Average"/>
                <a:sym typeface="Average"/>
              </a:rPr>
              <a:t>fundamental</a:t>
            </a: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 para el cálculo de nuestra </a:t>
            </a:r>
            <a:r>
              <a:rPr b="1" lang="es" sz="1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cota inferior</a:t>
            </a: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.</a:t>
            </a:r>
            <a:r>
              <a:rPr lang="es" sz="1800"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Shape 108"/>
          <p:cNvPicPr preferRelativeResize="0"/>
          <p:nvPr/>
        </p:nvPicPr>
        <p:blipFill rotWithShape="1">
          <a:blip r:embed="rId3">
            <a:alphaModFix/>
          </a:blip>
          <a:srcRect b="52796" l="0" r="0" t="0"/>
          <a:stretch/>
        </p:blipFill>
        <p:spPr>
          <a:xfrm>
            <a:off x="4209325" y="787850"/>
            <a:ext cx="4985950" cy="23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/>
        </p:nvSpPr>
        <p:spPr>
          <a:xfrm>
            <a:off x="90050" y="382750"/>
            <a:ext cx="3860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buSzPct val="100000"/>
              <a:buFont typeface="Average"/>
              <a:buChar char="❖"/>
            </a:pP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C</a:t>
            </a: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lase </a:t>
            </a:r>
            <a:r>
              <a:rPr b="1" lang="es" sz="1800">
                <a:latin typeface="Average"/>
                <a:ea typeface="Average"/>
                <a:cs typeface="Average"/>
                <a:sym typeface="Average"/>
              </a:rPr>
              <a:t>solución</a:t>
            </a: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 contiene un vector con el camino recorrido actualmente, su correspondiente distancia y su cota inferior.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just">
              <a:spcBef>
                <a:spcPts val="0"/>
              </a:spcBef>
              <a:buSzPct val="100000"/>
              <a:buFont typeface="Average"/>
              <a:buChar char="❖"/>
            </a:pP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Los métodos </a:t>
            </a:r>
            <a:r>
              <a:rPr b="1" lang="es" sz="1800">
                <a:latin typeface="Average"/>
                <a:ea typeface="Average"/>
                <a:cs typeface="Average"/>
                <a:sym typeface="Average"/>
              </a:rPr>
              <a:t>getCotaInferior </a:t>
            </a: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y </a:t>
            </a:r>
            <a:r>
              <a:rPr b="1" lang="es" sz="1800">
                <a:latin typeface="Average"/>
                <a:ea typeface="Average"/>
                <a:cs typeface="Average"/>
                <a:sym typeface="Average"/>
              </a:rPr>
              <a:t>getCaminoRecorrido </a:t>
            </a: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son puros </a:t>
            </a:r>
            <a:r>
              <a:rPr b="1" lang="es" sz="1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consultores</a:t>
            </a: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 para las variables de mismo nombre.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just">
              <a:spcBef>
                <a:spcPts val="0"/>
              </a:spcBef>
              <a:buSzPct val="100000"/>
              <a:buFont typeface="Average"/>
              <a:buChar char="❖"/>
            </a:pP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El método </a:t>
            </a:r>
            <a:r>
              <a:rPr b="1" lang="es" sz="1800">
                <a:latin typeface="Average"/>
                <a:ea typeface="Average"/>
                <a:cs typeface="Average"/>
                <a:sym typeface="Average"/>
              </a:rPr>
              <a:t>esSolucion</a:t>
            </a: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 nos indica si el tamaño del </a:t>
            </a:r>
            <a:r>
              <a:rPr b="1" lang="es" sz="1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camino recorrido es igual al tamaño dado como parámetro.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