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24" Type="http://schemas.openxmlformats.org/officeDocument/2006/relationships/font" Target="fonts/Average-regular.fntdata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315150"/>
            <a:ext cx="8123100" cy="253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4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PRÁCTICA 4 – PARTE 2</a:t>
            </a:r>
          </a:p>
          <a:p>
            <a:pPr lv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VIAJANTE DE COMERCIO</a:t>
            </a:r>
          </a:p>
          <a:p>
            <a:pPr lv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BRANCH &amp; BOUND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94050" y="3351193"/>
            <a:ext cx="8123100" cy="15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Alejandro Campoy Nieves</a:t>
            </a:r>
          </a:p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David Criado Ramón</a:t>
            </a:r>
          </a:p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Nour Eddine El Alaoui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Luis Gallego Quero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46879"/>
          <a:stretch/>
        </p:blipFill>
        <p:spPr>
          <a:xfrm>
            <a:off x="3038825" y="101275"/>
            <a:ext cx="6010124" cy="24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773775" y="3511525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15050" y="2791225"/>
            <a:ext cx="89139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sobrecarga del operador &lt;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es utilizada para indicar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la prioridad a la hora de sacar los elementos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de la cola con prioridad.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mostrar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permite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mostrar el recorrido actual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tanto por pantalla como por cualquier otro flujo de salida.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3800" y="123800"/>
            <a:ext cx="28026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generarCiudadesRestantes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calcula las ciudades por las que todavía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 se ha pasado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buscando si no se encuentran en el vector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caminoRecorrido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48770" l="0" r="10474" t="0"/>
          <a:stretch/>
        </p:blipFill>
        <p:spPr>
          <a:xfrm>
            <a:off x="3809175" y="922900"/>
            <a:ext cx="5334824" cy="302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2500" y="33775"/>
            <a:ext cx="3714000" cy="4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mostrarPantalla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además muestra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la distancia de dicho recorrido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calcularCotaInferior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actualiza el valor de cotaInferior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con el valor de la distancia del recorrido actual, para cada una de las ciudades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 presentes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buscarAristaMenor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busca la arista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más chica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que parta de dicha ciudad y no vaya a una ciudad del camino que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ya esté relacionada con 2 ciudades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78775" y="168825"/>
            <a:ext cx="4276800" cy="4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nuevaCiudad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añade la ciudad nula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al final del camino actual.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cambiarUltimaCiudad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cambia la última ciudad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por la dada como parámetro actualizando el valor de la distancia en consecuencia a ello.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getDistanciaRecorridoCompleto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es únicamente llamado una vez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si el recorrido dado es solución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y añade la distancia de la arista de la última ciudad a  la primera para poder dar la distancia de todo el ciclo.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11095" t="50332"/>
          <a:stretch/>
        </p:blipFill>
        <p:spPr>
          <a:xfrm>
            <a:off x="4816925" y="1409450"/>
            <a:ext cx="4327075" cy="24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24265" t="0"/>
          <a:stretch/>
        </p:blipFill>
        <p:spPr>
          <a:xfrm>
            <a:off x="4198074" y="703425"/>
            <a:ext cx="4945925" cy="37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78775" y="101300"/>
            <a:ext cx="3950400" cy="4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Este fragmento de código es la parte correspondiente al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branch&amp;bound LC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Vamos sacando elementos de la cola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hasta que la cota inferior de dicho elemento sea menor que la cota superior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(la cota superior es la mejor distancia obtenida hasta el momento)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Una vez el proceso ha finalizado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insertamos al final del camino la primera ciudad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para completar el ciclo.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50" y="1508175"/>
            <a:ext cx="6284625" cy="325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6275" y="67525"/>
            <a:ext cx="90876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El main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se encarga de ir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llamando a las funciones básicas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de la práctica tales como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leer la trayectoria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, llamar a la función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greedy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y llamar la función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branchAndBound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midiendo el tiempo de esta última.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10400" y="174900"/>
            <a:ext cx="526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III - Ejemplo de Ejecución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37174" t="0"/>
          <a:stretch/>
        </p:blipFill>
        <p:spPr>
          <a:xfrm>
            <a:off x="5627250" y="73600"/>
            <a:ext cx="3392925" cy="4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58875" y="1035450"/>
            <a:ext cx="48960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lgoritmo Branch &amp; bound tarda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217.07 segundos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para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ulysses16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 gráfica obtenida para el recorrido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óptimo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0" y="2580425"/>
            <a:ext cx="53911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6600" y="8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I - Definición del Problema</a:t>
            </a:r>
            <a:r>
              <a:rPr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20750" y="837650"/>
            <a:ext cx="89025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Tenemos un </a:t>
            </a:r>
            <a:r>
              <a:rPr b="1"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conjunto de ciudades</a:t>
            </a: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y una matriz con las distancias entre todas ellas, un viajante debe recorrer todas las ciudades exactamente </a:t>
            </a:r>
            <a:r>
              <a:rPr b="1"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una vez</a:t>
            </a: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 regresando al punto de partida, de forma tal que la </a:t>
            </a:r>
            <a:r>
              <a:rPr b="1"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distancia recorrida sea mínima</a:t>
            </a: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064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Concretamente se trata de hallar el ciclo Hamiltoniano de </a:t>
            </a:r>
            <a:r>
              <a:rPr b="1"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mínimo peso</a:t>
            </a:r>
            <a:r>
              <a:rPr lang="es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de ese grafo.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II - Resolución con Branch &amp; Bound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0" y="623800"/>
            <a:ext cx="9144000" cy="37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Para realizar la poda, guardamos en todo momento en una variable C </a:t>
            </a:r>
            <a:r>
              <a:rPr b="1"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el costo de la mejor solución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obtenida hasta ahora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(que se utiliza como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cota superior global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la solución óptima debe tener un coste menor a esta cota).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Esa variable puede inicializarse con el costo de la solución obtenida utilizando un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algoritmo voraz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(como los utilizados en la práctica 3).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Si para una solución parcial, su cota inferior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es mayor o igual que la cota global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(superior) entonces se puede realizar la poda.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213850" y="443400"/>
            <a:ext cx="8453100" cy="414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El criterio para seleccionar el siguiente nodo que hay que expandir del árbol de búsqueda se emplear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el criterio LC o “más prometedor”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Como nodo más prometedor aquel que presente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el menor valor de cota inferior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rage"/>
              <a:buChar char="❖"/>
            </a:pP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Utilizamos una cola con prioridad que almacene los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nodos ya generados (nodos vivos)</a:t>
            </a:r>
            <a:r>
              <a:rPr lang="es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990000"/>
                </a:solidFill>
                <a:latin typeface="Average"/>
                <a:ea typeface="Average"/>
                <a:cs typeface="Average"/>
                <a:sym typeface="Average"/>
              </a:rPr>
              <a:t>III - Código </a:t>
            </a:r>
            <a:r>
              <a:rPr lang="es"/>
              <a:t>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0" y="742825"/>
            <a:ext cx="3837900" cy="391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❖"/>
            </a:pPr>
            <a:r>
              <a:rPr lang="es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La función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leerArchivo</a:t>
            </a:r>
            <a:r>
              <a:rPr lang="es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sirve para convertir el archivo recibido como parámetro en un vector de pares de enteros </a:t>
            </a:r>
            <a:r>
              <a:rPr b="1" lang="es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(MapaCiudades)</a:t>
            </a:r>
            <a:r>
              <a:rPr lang="es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que contendrá para cada ciudad su respectivo par de coordenadas.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575" y="0"/>
            <a:ext cx="5186424" cy="50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249" y="0"/>
            <a:ext cx="5688750" cy="50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67525" y="90050"/>
            <a:ext cx="3331500" cy="4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Este fragmento genera la matriz de distancias utilizada para la resolución del problema dejando a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-1 la distancia entre una ciudad consigo misma.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La segunda función que genera el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recorrido parcial</a:t>
            </a: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 inicial formado por la ciudad más al norte, al este y al oeste.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25" y="56275"/>
            <a:ext cx="5654975" cy="48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-112550" y="506450"/>
            <a:ext cx="3489000" cy="4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Este fragmento de código es el que realiza la heurística de inserción, al recorrido parcial obtenido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añade la siguiente ciudad en orden ascendente</a:t>
            </a: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 no presente al camino que genera el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menor aumento </a:t>
            </a: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de distancia posible.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la otra función para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mostrar el recorrido y la distancia por pantalla.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950" y="0"/>
            <a:ext cx="5835049" cy="2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6275" y="315150"/>
            <a:ext cx="3128999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 función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calcularDistancia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dada una trayectoria y la matriz de las distancias entre todas las ciudades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devuelve la distancia recorrida en la trayectoria dada.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35050" y="3083850"/>
            <a:ext cx="84975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 función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calculaArcos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generará un multimap ordenado por distancia y cuya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descripción sea la ciudad de destino para cada ciudad origen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Esto será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fundamental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para el cálculo de nuestra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cota inferior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52796" l="0" r="0" t="0"/>
          <a:stretch/>
        </p:blipFill>
        <p:spPr>
          <a:xfrm>
            <a:off x="4209325" y="787850"/>
            <a:ext cx="4985950" cy="23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90050" y="382750"/>
            <a:ext cx="3860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lase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solución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contiene un vector con el camino recorrido actualmente, su correspondiente distancia y su cota inferior.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Los métodos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getCotaInferior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y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getCaminoRecorrido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son puros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consultores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para las variables de mismo nombre.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buSzPct val="100000"/>
              <a:buFont typeface="Average"/>
              <a:buChar char="❖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El método </a:t>
            </a:r>
            <a:r>
              <a:rPr b="1" lang="es" sz="1800">
                <a:latin typeface="Average"/>
                <a:ea typeface="Average"/>
                <a:cs typeface="Average"/>
                <a:sym typeface="Average"/>
              </a:rPr>
              <a:t>esSolucion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nos indica si el tamaño del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camino recorrido es igual al tamaño dado como parámetro.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