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verag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85550" y="801975"/>
            <a:ext cx="8928900" cy="111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Práctica 1: Análisis de Eficiencia de Algoritmos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003798"/>
            <a:ext cx="7801500" cy="193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Alejandro Campoy Nieves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David Criado Ramón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Luis Gallego Quero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Nour Eddine El Alaoui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Alvaro Marin Perez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2775" y="53475"/>
            <a:ext cx="9025200" cy="509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0000"/>
              <a:buFont typeface="Arial"/>
              <a:buChar char="➔"/>
            </a:pPr>
            <a:r>
              <a:rPr lang="es">
                <a:solidFill>
                  <a:srgbClr val="FFFFFF"/>
                </a:solidFill>
              </a:rPr>
              <a:t>Aplicando la función </a:t>
            </a:r>
            <a:r>
              <a:rPr b="1" lang="es">
                <a:solidFill>
                  <a:srgbClr val="FFFFFF"/>
                </a:solidFill>
              </a:rPr>
              <a:t>f(x)=a0∙x2+ a1∙x+ a2 </a:t>
            </a:r>
            <a:r>
              <a:rPr lang="es">
                <a:solidFill>
                  <a:srgbClr val="FFFFFF"/>
                </a:solidFill>
              </a:rPr>
              <a:t>obtenemos la muestra híbrida 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 set of parameters                                Asymptotic Standard Error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                                   =========================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=  4.85472e-010                                    +/- 3.93e-012   (0.8096%)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a1   = -2.89494e-006                                   +/- 4.057e-007  (14.01%)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a2   = -0.0272895                                      +/- 0.008789    (32.21%)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Correlation matrix of the fit parameters: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========================================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a0     a1         a2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       1.000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a1          -0.969  1.000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a2          0.753  -0.871      1.000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Gráfica Comparativa   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75" y="1220575"/>
            <a:ext cx="52128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496375" y="556050"/>
            <a:ext cx="3561000" cy="4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Conclusión : Entre los Tres algoritmos cuadráticos, </a:t>
            </a:r>
            <a:r>
              <a:rPr lang="es" sz="18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el algoritmo de selección es el más rápido, y el más lento la burbuja.  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94800" y="220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 Mergesort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00" y="1385125"/>
            <a:ext cx="42680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099" y="1385125"/>
            <a:ext cx="4112574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268250" y="995387"/>
            <a:ext cx="235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Empírica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440100" y="969025"/>
            <a:ext cx="2269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Híbrida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278025" y="213875"/>
            <a:ext cx="8554200" cy="435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0000"/>
              <a:buFont typeface="Arial"/>
              <a:buChar char="➔"/>
            </a:pPr>
            <a:r>
              <a:rPr lang="es">
                <a:solidFill>
                  <a:srgbClr val="FFFFFF"/>
                </a:solidFill>
              </a:rPr>
              <a:t>Aplicando la función </a:t>
            </a:r>
            <a:r>
              <a:rPr b="1" lang="es">
                <a:solidFill>
                  <a:srgbClr val="FFFFFF"/>
                </a:solidFill>
              </a:rPr>
              <a:t>f(x)=a0∙ x∙log⁡(x) 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">
                <a:solidFill>
                  <a:srgbClr val="FFFFFF"/>
                </a:solidFill>
              </a:rPr>
              <a:t>obtenemos la muestra híbrida 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 set of parameters                         Asymptotic Standard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                         ==========================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    = 1.17285e-008                          +/- 2.805e-010   (2.391%)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7825" y="145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 Quicksort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268250" y="995387"/>
            <a:ext cx="235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Empírica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440100" y="969025"/>
            <a:ext cx="2269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Híbrida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9" y="1385125"/>
            <a:ext cx="445797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400" y="1385125"/>
            <a:ext cx="43106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42175" y="181775"/>
            <a:ext cx="8490000" cy="438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➔"/>
            </a:pPr>
            <a:r>
              <a:rPr lang="es">
                <a:solidFill>
                  <a:srgbClr val="FFFFFF"/>
                </a:solidFill>
              </a:rPr>
              <a:t>Aplicando la función </a:t>
            </a:r>
            <a:r>
              <a:rPr b="1" lang="es">
                <a:solidFill>
                  <a:srgbClr val="FFFFFF"/>
                </a:solidFill>
              </a:rPr>
              <a:t>f(x)=a0 ∙ x∙log⁡(x)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">
                <a:solidFill>
                  <a:srgbClr val="FFFFFF"/>
                </a:solidFill>
              </a:rPr>
              <a:t>obtenemos la muestra híbrida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 set of parameters                         Asymptotic Standard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                         ==========================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   = 8.43252e-009                           +/- 2.422e-010   (2.872%)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97825" y="145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Algoritmo Heapsort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268250" y="995387"/>
            <a:ext cx="235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Empírica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440100" y="969025"/>
            <a:ext cx="2269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Híbrida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" y="1333800"/>
            <a:ext cx="443217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825" y="1288875"/>
            <a:ext cx="4432174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92475" y="0"/>
            <a:ext cx="9078600" cy="316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  <a:buChar char="➔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Aplicando la función </a:t>
            </a: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f(x)=a0 ∙ x∙log⁡(x)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obtenemos la muestra híbrida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 set of parameters                         Asymptotic Standard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                         ==========================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   = 1.21862e-008                           +/- 2.73e-010   (2.24%)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7825" y="145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Gráfica Comparativa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75" y="867700"/>
            <a:ext cx="48975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5688875" y="96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Conclusión :  </a:t>
            </a:r>
            <a:r>
              <a:rPr lang="es" sz="18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El algoritmo Quicksort es el más rápido, y el más lento Heapsort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7825" y="145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Algoritmo Floyd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268250" y="995387"/>
            <a:ext cx="235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Empírica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440100" y="969025"/>
            <a:ext cx="2269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Híbrida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5" y="1333800"/>
            <a:ext cx="409397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075" y="1333800"/>
            <a:ext cx="42516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4375" y="60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Índice 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9500" y="803850"/>
            <a:ext cx="9045000" cy="44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b="1" lang="es" sz="2000">
                <a:solidFill>
                  <a:srgbClr val="FFFFFF"/>
                </a:solidFill>
              </a:rPr>
              <a:t>- Especificaciones Iniciales 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b="1" lang="es" sz="2000">
                <a:solidFill>
                  <a:srgbClr val="FFFFFF"/>
                </a:solidFill>
              </a:rPr>
              <a:t>- Algoritmos I : O(n2)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b="1" lang="es" sz="2000">
                <a:solidFill>
                  <a:srgbClr val="FFFFFF"/>
                </a:solidFill>
              </a:rPr>
              <a:t>- Algoritmos II : O(nlog n) </a:t>
            </a:r>
          </a:p>
          <a:p>
            <a:pPr indent="-355600" lvl="0" marL="457200" rtl="0">
              <a:lnSpc>
                <a:spcPct val="120000"/>
              </a:lnSpc>
              <a:spcBef>
                <a:spcPts val="200"/>
              </a:spcBef>
              <a:spcAft>
                <a:spcPts val="500"/>
              </a:spcAft>
              <a:buClr>
                <a:srgbClr val="FFFFFF"/>
              </a:buClr>
              <a:buSzPct val="100000"/>
              <a:buAutoNum type="arabicParenR"/>
            </a:pPr>
            <a:r>
              <a:rPr b="1" lang="es" sz="2000">
                <a:solidFill>
                  <a:srgbClr val="FFFFFF"/>
                </a:solidFill>
              </a:rPr>
              <a:t>- Algoritmo Floyd O(n3)</a:t>
            </a:r>
          </a:p>
          <a:p>
            <a:pPr indent="-355600" lvl="0" marL="457200" rtl="0">
              <a:lnSpc>
                <a:spcPct val="120000"/>
              </a:lnSpc>
              <a:spcBef>
                <a:spcPts val="200"/>
              </a:spcBef>
              <a:spcAft>
                <a:spcPts val="500"/>
              </a:spcAft>
              <a:buClr>
                <a:srgbClr val="FFFFFF"/>
              </a:buClr>
              <a:buSzPct val="100000"/>
              <a:buAutoNum type="arabicParenR"/>
            </a:pPr>
            <a:r>
              <a:rPr b="1" lang="es" sz="2000">
                <a:solidFill>
                  <a:srgbClr val="FFFFFF"/>
                </a:solidFill>
              </a:rPr>
              <a:t>- Algoritmo Hanoi O(2n)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2000">
                <a:solidFill>
                  <a:srgbClr val="FFFFFF"/>
                </a:solidFill>
              </a:rPr>
              <a:t>4)   - Comparativa de todos los Algoritmos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         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0" y="0"/>
            <a:ext cx="9078600" cy="51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Oswald"/>
              <a:buChar char="➔"/>
            </a:pPr>
            <a:r>
              <a:rPr lang="es">
                <a:solidFill>
                  <a:srgbClr val="FFFFFF"/>
                </a:solidFill>
              </a:rPr>
              <a:t>Aplicando la función  </a:t>
            </a:r>
            <a:r>
              <a:rPr b="1" lang="es">
                <a:solidFill>
                  <a:srgbClr val="FFFFFF"/>
                </a:solidFill>
              </a:rPr>
              <a:t>f(x)=a0∙x3+ a1∙x2+ a2∙x+ a3</a:t>
            </a:r>
            <a:r>
              <a:rPr lang="es">
                <a:solidFill>
                  <a:srgbClr val="FFFFFF"/>
                </a:solidFill>
              </a:rPr>
              <a:t> obtenemos la muestra híbrida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 set of parameters                         Asymptotic Standard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                         ==========================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 = 1.40204e-009                            +/- 4.443e-010   (31.69%)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a1    = -4.8913e-006                            +/- 6.748e-006   (137.9%)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a2    = 0.018656                                +/- 0.02943      (157.7%)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a3    = -16.242                                 +/- 34.87        (214.7%)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correlation matrix of the fit parameters: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a0      a1     a2     a3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           1.000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a1             -0.988  1.000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a2              0.929 -0.974  1.000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a3             -0.736  0.810 -0.906  1.000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97825" y="145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Algoritmo Hanoi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268250" y="995387"/>
            <a:ext cx="235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Empírica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440100" y="969025"/>
            <a:ext cx="2269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Híbrida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5" y="1333800"/>
            <a:ext cx="423297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0" y="1333800"/>
            <a:ext cx="44868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0" y="42775"/>
            <a:ext cx="9078600" cy="4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Char char="➔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Aplicando la función </a:t>
            </a: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f(x)=a0∙x3+ a1∙x2+ a2∙x+ a3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obtenemos la muestra híbrida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HANOI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 set of parameters            Asymptotic Standard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            ==========================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= 2.80244e-009                  +/- 9.414e-012   (0.3359%)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Gráfica Comparativa de todos los Algoritmos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5" y="1135000"/>
            <a:ext cx="53732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998975" y="1571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Conclusión :  De todos los algoritmos </a:t>
            </a:r>
            <a:r>
              <a:rPr lang="es" sz="18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el algoritmo Quicksort es el más rápido, y el más lento es burbuja.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7125" y="600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Especificaciones Iniciales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0" y="632775"/>
            <a:ext cx="9144000" cy="44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Caracteristicas de computadora para la toma de datos :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s">
                <a:solidFill>
                  <a:srgbClr val="FFFFFF"/>
                </a:solidFill>
              </a:rPr>
              <a:t>Procesador Intel® Core™ i7-3630QM CPU @  2.40GHz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s">
                <a:solidFill>
                  <a:srgbClr val="FFFFFF"/>
                </a:solidFill>
              </a:rPr>
              <a:t>Memoria RAM: 4Gb DDR3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s">
                <a:solidFill>
                  <a:srgbClr val="FFFFFF"/>
                </a:solidFill>
              </a:rPr>
              <a:t>Sistema Operativo y procesador de 64 bits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Hemos utilizado un tamaño de 99000 entradas tomando datos de 1000 en 1000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Hemos utilizado </a:t>
            </a:r>
            <a:r>
              <a:rPr b="1" lang="es">
                <a:solidFill>
                  <a:srgbClr val="FFFFFF"/>
                </a:solidFill>
              </a:rPr>
              <a:t>g++</a:t>
            </a:r>
            <a:r>
              <a:rPr lang="es">
                <a:solidFill>
                  <a:srgbClr val="FFFFFF"/>
                </a:solidFill>
              </a:rPr>
              <a:t> como compilador y </a:t>
            </a:r>
            <a:r>
              <a:rPr b="1" lang="es">
                <a:solidFill>
                  <a:srgbClr val="FFFFFF"/>
                </a:solidFill>
              </a:rPr>
              <a:t>gnuplot</a:t>
            </a:r>
            <a:r>
              <a:rPr lang="es">
                <a:solidFill>
                  <a:srgbClr val="FFFFFF"/>
                </a:solidFill>
              </a:rPr>
              <a:t> como herramienta para realizar las gráficas.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La compilación ha sido realizada con </a:t>
            </a:r>
            <a:r>
              <a:rPr b="1" lang="es">
                <a:solidFill>
                  <a:srgbClr val="FFFFFF"/>
                </a:solidFill>
              </a:rPr>
              <a:t>optimización -O2</a:t>
            </a:r>
            <a:r>
              <a:rPr lang="es">
                <a:solidFill>
                  <a:srgbClr val="FFFFFF"/>
                </a:solidFill>
              </a:rPr>
              <a:t> y utilizando la librería </a:t>
            </a:r>
            <a:r>
              <a:rPr b="1" lang="es">
                <a:solidFill>
                  <a:srgbClr val="FFFFFF"/>
                </a:solidFill>
              </a:rPr>
              <a:t>chrono (-std=c++11)</a:t>
            </a:r>
            <a:r>
              <a:rPr lang="es">
                <a:solidFill>
                  <a:srgbClr val="FFFFFF"/>
                </a:solidFill>
              </a:rPr>
              <a:t> para medir el tiempo.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96250" y="128325"/>
            <a:ext cx="8736000" cy="444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Clr>
                <a:srgbClr val="FFFFFF"/>
              </a:buClr>
              <a:buFont typeface="Oswald"/>
              <a:buChar char="❖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ajustar las funciones en gnuplot y obtener las constantes ocultas definimos una función parametrizada:</a:t>
            </a:r>
          </a:p>
          <a:p>
            <a:pPr lvl="0" rtl="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  </a:t>
            </a:r>
            <a:r>
              <a:rPr b="1"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Gnuplot &gt; f(x)=a0*x*log(x)</a:t>
            </a:r>
          </a:p>
          <a:p>
            <a:pPr lvl="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b="1"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  Gnuplot &gt; fit f(x) ‘entrada.dat’ via a0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02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 Burbuja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950" y="1348850"/>
            <a:ext cx="430270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0" y="1348850"/>
            <a:ext cx="44322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115850" y="842987"/>
            <a:ext cx="235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Empírica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287700" y="816625"/>
            <a:ext cx="2269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Híbrida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2775" y="53475"/>
            <a:ext cx="9025200" cy="509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0000"/>
              <a:buFont typeface="Arial"/>
              <a:buChar char="➔"/>
            </a:pPr>
            <a:r>
              <a:rPr lang="es">
                <a:solidFill>
                  <a:srgbClr val="FFFFFF"/>
                </a:solidFill>
              </a:rPr>
              <a:t>Aplicando la función </a:t>
            </a:r>
            <a:r>
              <a:rPr b="1" lang="es">
                <a:solidFill>
                  <a:srgbClr val="FFFFFF"/>
                </a:solidFill>
              </a:rPr>
              <a:t>f(x)=a0∙x2+ a1∙x+ a2</a:t>
            </a:r>
            <a:r>
              <a:rPr b="1"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">
                <a:solidFill>
                  <a:srgbClr val="FFFFFF"/>
                </a:solidFill>
              </a:rPr>
              <a:t>obtenemos la muestra híbrida 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 set of parameters                                Asymptotic Standard Error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                                   =========================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= 3.04014e-010                                    +/- 1.163e-012   (0.3826%)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a1   = 7.6014                                          +/- 1.201e-007   (15.79%)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a2   = -0.00307741                                     +/- 0.002601      (84.52%)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Correlation matrix of the fit parameters: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========================================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a0     a1         a2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       1.000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a1          -0.969  1.000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a2          0.753  -0.871      1.000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64100" y="255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Algoritmo Inserción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68250" y="995387"/>
            <a:ext cx="235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Empírica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440100" y="969025"/>
            <a:ext cx="2269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Híbrida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4" y="1385125"/>
            <a:ext cx="423457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124" y="1385125"/>
            <a:ext cx="4346649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2775" y="53475"/>
            <a:ext cx="9025200" cy="509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0000"/>
              <a:buFont typeface="Arial"/>
              <a:buChar char="➔"/>
            </a:pPr>
            <a:r>
              <a:rPr lang="es">
                <a:solidFill>
                  <a:srgbClr val="FFFFFF"/>
                </a:solidFill>
              </a:rPr>
              <a:t>Aplicando la función </a:t>
            </a:r>
            <a:r>
              <a:rPr b="1" lang="es">
                <a:solidFill>
                  <a:srgbClr val="FFFFFF"/>
                </a:solidFill>
              </a:rPr>
              <a:t>f(x)=a0∙x2+ a1∙x+ a2</a:t>
            </a:r>
            <a:r>
              <a:rPr lang="es">
                <a:solidFill>
                  <a:srgbClr val="FFFFFF"/>
                </a:solidFill>
              </a:rPr>
              <a:t> obtenemos la muestra híbrida 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 set of parameters                                Asymptotic Standard Error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                                   =========================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= 3.04014e-010                                    +/- 3.93e-012   (0.8096%)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a1   = -2.89494e-006                                   +/- 4.057e-007  (14.01%)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a2   = -0.0272895                                      +/- 0.008789    (32.21%)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Correlation matrix of the fit parameters: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========================================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a0     a1         a2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a0          1.000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a1          -0.969  1.000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a2          0.753  -0.871      1.000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64100" y="255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Algoritmo Selección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268250" y="995387"/>
            <a:ext cx="235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Empírica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440100" y="969025"/>
            <a:ext cx="2269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Eficiencia Híbrida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5" y="1333800"/>
            <a:ext cx="4485649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925" y="1333800"/>
            <a:ext cx="43094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