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erriweather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294667"/>
              </a:buClr>
              <a:buSzPct val="1000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(dark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bright)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white)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Half - Text righ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C200"/>
              </a:buClr>
              <a:defRPr/>
            </a:lvl1pPr>
            <a:lvl2pPr lvl="1">
              <a:spcBef>
                <a:spcPts val="0"/>
              </a:spcBef>
              <a:buClr>
                <a:srgbClr val="FFC200"/>
              </a:buClr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5102786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- Text lef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hird - 2 columns righ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467824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153578" y="1614875"/>
            <a:ext cx="2532899" cy="315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3578786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ird - 2 columns lef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34330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cxnSp>
        <p:nvCxnSpPr>
          <p:cNvPr id="64" name="Shape 64"/>
          <p:cNvCxnSpPr/>
          <p:nvPr/>
        </p:nvCxnSpPr>
        <p:spPr>
          <a:xfrm>
            <a:off x="545292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 (white)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534891" y="1796050"/>
            <a:ext cx="452399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1" y="1796050"/>
            <a:ext cx="452399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ERPNext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Guillermo Montes Martos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David Criado Ramón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Alejandro Cruz Caraballo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Alejandro Campoy Nieves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2021832" y="3108456"/>
            <a:ext cx="755765" cy="671484"/>
            <a:chOff x="5292575" y="3681900"/>
            <a:chExt cx="420150" cy="373275"/>
          </a:xfrm>
        </p:grpSpPr>
        <p:sp>
          <p:nvSpPr>
            <p:cNvPr id="105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2194950" y="1881750"/>
            <a:ext cx="4754099" cy="13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descr="config3.png"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25" y="350400"/>
            <a:ext cx="8416324" cy="43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-112625"/>
            <a:ext cx="8447350" cy="50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title"/>
          </p:nvPr>
        </p:nvSpPr>
        <p:spPr>
          <a:xfrm>
            <a:off x="2194950" y="1881750"/>
            <a:ext cx="4754099" cy="13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0" y="350400"/>
            <a:ext cx="8459875" cy="42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title"/>
          </p:nvPr>
        </p:nvSpPr>
        <p:spPr>
          <a:xfrm>
            <a:off x="2194950" y="1881750"/>
            <a:ext cx="4754099" cy="13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75" y="325375"/>
            <a:ext cx="8431123" cy="4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980250" y="2163750"/>
            <a:ext cx="7183500" cy="81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FUNCIONALIDADES</a:t>
            </a:r>
            <a:r>
              <a:rPr lang="en" sz="3600"/>
              <a:t> DE ERPNext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ctrTitle"/>
          </p:nvPr>
        </p:nvSpPr>
        <p:spPr>
          <a:xfrm>
            <a:off x="1733250" y="1110400"/>
            <a:ext cx="2875200" cy="27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Producto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Proyecto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Registro de horas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Sistema de archivos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Sitio Web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Proveedor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Factura de Venta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Cuentas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Empleado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Almacén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RR.HH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4817775" y="1092550"/>
            <a:ext cx="2875200" cy="278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Ventas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Compras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Mantenimiento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Estudiante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Calendario de Cursos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Asistencia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Matrícula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Escuelas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Evaluación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Tareas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Reembolso de gastos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733250" y="1110400"/>
            <a:ext cx="2875200" cy="27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Producto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Proyecto 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Registro de horas 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Sistema de archivos 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Sitio Web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Proveedor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Cliente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Factura de Venta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Cuentas 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Empleado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Almacén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RR.HH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4817775" y="1092550"/>
            <a:ext cx="2875200" cy="278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CRM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Ventas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Compras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Mantenimiento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Estudiante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Calendario de Cursos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Asistencia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Matrícula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Escuelas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Evaluación 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Tareas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en">
                <a:solidFill>
                  <a:srgbClr val="B7B7B7"/>
                </a:solidFill>
              </a:rPr>
              <a:t>Reembolso de gastos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0" y="-62575"/>
            <a:ext cx="8459873" cy="5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0" y="-87600"/>
            <a:ext cx="8459873" cy="5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75" y="-107625"/>
            <a:ext cx="83848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Índice: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2841774" y="2539600"/>
            <a:ext cx="2811300" cy="22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34325" y="2539600"/>
            <a:ext cx="2214600" cy="22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34700" y="1729500"/>
            <a:ext cx="5218800" cy="318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Introducción ……………………………………………………………………………………………. 3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Historia de ERPNext ………………………………………………………………………………… 4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ERPNext como código abierto …………………………………………………………………. 5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Facilidad de uso ………………………………………………………………………………………. 7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Modelo de negocio de ERPNext ………………………………………………………………. 8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Instalación de ERPNext ……………………………………………………………………………. 9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Funcionalidades básicas de ERPNext ………………………………………………………. 14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Ventajas y desventajas …………………………………………………………………………….. 22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Eurosteel India ………………………………………………………………………………………… 25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Referencias ……………………………………………………………………………………………… 26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-75100"/>
            <a:ext cx="8409799" cy="50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0" y="-87600"/>
            <a:ext cx="8397300" cy="50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467824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Ventajas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 gratis si tenemos nuestros propios servidores.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puede configurar para diferentes tipos de negocios e incluso organizaciones educativas.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Podemos personalizar los formularios del sistema.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Actúa a la vez como sitio web para la organización.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Ventajas e Inconvenientes:</a:t>
            </a:r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6153578" y="1614875"/>
            <a:ext cx="2532899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Inconvenientes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Demasiadas funcionalidades de diferentes campos mezcladas.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Hay algunas funcionalidades que son difíciles de encontrar.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Algunos vídeos de ayuda incluídos en el ERP son privados en YouTube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0" y="-92625"/>
            <a:ext cx="8459873" cy="51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-62575"/>
            <a:ext cx="8434848" cy="50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08775" y="767512"/>
            <a:ext cx="3692400" cy="53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 de empresas que usen ERPNext: Eurosteel India.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73175" y="1404325"/>
            <a:ext cx="3963600" cy="38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Es difícil dar una lista de empresas dado que ERPNext está centrada en pequeñas empresas.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Un ejemplo de ellas, es Eurostell India que es un importador y comerciante de mobiliario de oficina.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Antes de usar ERPNext todo se registraba, incluidas las operaciones de gestión, en hojas de cálculo básicamente.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El desorden en el inventario y el no poder seguirlo en tiempo real fue lo que le </a:t>
            </a:r>
            <a:r>
              <a:rPr lang="en" sz="1400"/>
              <a:t>motivó</a:t>
            </a:r>
            <a:r>
              <a:rPr lang="en" sz="1400"/>
              <a:t> a dar el paso .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</a:p>
        </p:txBody>
      </p:sp>
      <p:grpSp>
        <p:nvGrpSpPr>
          <p:cNvPr id="274" name="Shape 274"/>
          <p:cNvGrpSpPr/>
          <p:nvPr/>
        </p:nvGrpSpPr>
        <p:grpSpPr>
          <a:xfrm>
            <a:off x="6311126" y="2106716"/>
            <a:ext cx="1097788" cy="913791"/>
            <a:chOff x="1247825" y="322750"/>
            <a:chExt cx="443300" cy="369000"/>
          </a:xfrm>
        </p:grpSpPr>
        <p:sp>
          <p:nvSpPr>
            <p:cNvPr id="275" name="Shape 275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925" y="75100"/>
            <a:ext cx="4430150" cy="49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550275" y="1464075"/>
            <a:ext cx="8046900" cy="33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/>
              <a:t>Historia de ERPNext : https://frappe.io/story, consultado en Enero de 2017.</a:t>
            </a:r>
          </a:p>
          <a:p>
            <a:pPr indent="-330200" lvl="0" marL="457200" rtl="0" algn="l">
              <a:spcBef>
                <a:spcPts val="0"/>
              </a:spcBef>
              <a:buSzPct val="100000"/>
            </a:pPr>
            <a:r>
              <a:rPr lang="en" sz="1600"/>
              <a:t>Página oficial de ERPNext: https://erpnext.com/, consultado en Enero de 2017.</a:t>
            </a:r>
          </a:p>
          <a:p>
            <a:pPr indent="-330200" lvl="0" marL="457200" rtl="0" algn="l">
              <a:spcBef>
                <a:spcPts val="0"/>
              </a:spcBef>
              <a:buSzPct val="100000"/>
            </a:pPr>
            <a:r>
              <a:rPr lang="en" sz="1600"/>
              <a:t>Proceso de instalación de ERPNext en caso de no descargar la imagen de VirtualBox: http://frappe.github.io/erpnext/install.html, consultado en Enero de 2017.</a:t>
            </a:r>
          </a:p>
          <a:p>
            <a:pPr indent="-330200" lvl="0" marL="457200" rtl="0" algn="l">
              <a:spcBef>
                <a:spcPts val="0"/>
              </a:spcBef>
              <a:buSzPct val="100000"/>
            </a:pPr>
            <a:r>
              <a:rPr lang="en" sz="1600"/>
              <a:t>Eurosteel India: </a:t>
            </a:r>
            <a:r>
              <a:rPr lang="en" sz="1600">
                <a:solidFill>
                  <a:schemeClr val="lt1"/>
                </a:solidFill>
              </a:rPr>
              <a:t>https://frappe.io/blog/erpnext-implementation/erpnext-implementation-at-eurosteel-india, consultado en Enero de 2017.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7" name="Shape 287"/>
          <p:cNvSpPr txBox="1"/>
          <p:nvPr/>
        </p:nvSpPr>
        <p:spPr>
          <a:xfrm>
            <a:off x="1576850" y="876025"/>
            <a:ext cx="5944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Referencias: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ctrTitle"/>
          </p:nvPr>
        </p:nvSpPr>
        <p:spPr>
          <a:xfrm>
            <a:off x="1275150" y="414423"/>
            <a:ext cx="6593700" cy="10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A800"/>
                </a:solidFill>
              </a:rPr>
              <a:t>Introducción:</a:t>
            </a:r>
          </a:p>
        </p:txBody>
      </p:sp>
      <p:sp>
        <p:nvSpPr>
          <p:cNvPr id="126" name="Shape 126"/>
          <p:cNvSpPr txBox="1"/>
          <p:nvPr>
            <p:ph idx="4294967295" type="subTitle"/>
          </p:nvPr>
        </p:nvSpPr>
        <p:spPr>
          <a:xfrm>
            <a:off x="1275150" y="2069449"/>
            <a:ext cx="6696600" cy="203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</a:rPr>
              <a:t>ERPNext es un software de planificación de recursos empresariales de código abierto, desarrollado por Frappé Technologies Pvt. Ltd.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</a:rPr>
              <a:t>Se basa en el sistema de base de datos MariaDB y utiliza un framework de servidor basado en Python.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525625" y="1464200"/>
            <a:ext cx="8046900" cy="31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El fundador fue Rushabh Mehta, en 2006 comenzó su desarrollo en la India como un hobby.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Su empresa familiar comenzó a perder dinero debido a que el ERP que tenía no era bueno.  En 2008, su trabajo se constituye como compañía tras la venta de su empresa familiar.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En 2010, lo renombra como ERPnext y es lanzado al mercado como un “Software As A Service”(SAAS). Ciertos usuarios comenzaban a ver potencial en su producto a pesar de que estaba empezando.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x="1576850" y="876025"/>
            <a:ext cx="59445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Historia de ERPNext: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675" y="0"/>
            <a:ext cx="1514325" cy="1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550275" y="1464075"/>
            <a:ext cx="8046900" cy="31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Al principio, no se planteaba la idea de que fuera de código abierto, ya que la documentación que se estaba realizando del proyecto era escasa y no contaba con otros factores como un foro de desarrollo, el fundador tampoco tenía muy claro cómo hacerlo de esta forma.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En 2011, una vez se traslada el código desde Google Code a Github, se integra en una comunidad con muchos proyectos de código abierto.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En 2012 comienza a posicionarse como un proyecto de código abierto y en 2013 proporciona máquinas virtuales gratuitas para que los usuarios pudieran probarla.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 txBox="1"/>
          <p:nvPr/>
        </p:nvSpPr>
        <p:spPr>
          <a:xfrm>
            <a:off x="1576850" y="876025"/>
            <a:ext cx="5944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ERPNext como código abierto: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1576850" y="876025"/>
            <a:ext cx="5944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Precios</a:t>
            </a: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99" y="1339050"/>
            <a:ext cx="7809099" cy="32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550275" y="1464075"/>
            <a:ext cx="8046900" cy="33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ERPNext también pretende crear un sistema simple. Lo equivalente a un Wordpress pero en el mercado de los ERPs.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Todavía hay muchas pequeñas empresas que no se benefician de estos servicios, ya sea por el coste o por la dificultad que plantean los mismos.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La idea es que ERPNext sea más fácil de configurar, adaptar y personalizar a las necesidades de cada empresa de una forma más simple.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1576850" y="876025"/>
            <a:ext cx="5944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Facilidad de Uso: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550275" y="1464075"/>
            <a:ext cx="8046900" cy="33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Hay dos grandes modelos de negocio: Software Libre y Software Comercial de código abierto.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ERPNext decidió situarse como lo segundo, ofreciendo sus propios servidores para albergar el sistema a cambio de dinero.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Sin embargo, otros factores son gratuitos tales como la implementación o personalización del mismo, lo que beneficia que la comunidad que envuelve sea activa y use este producto con frecuencia.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1576850" y="876025"/>
            <a:ext cx="5944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Modelo de negocio de </a:t>
            </a:r>
            <a:r>
              <a:rPr b="1" lang="en" sz="240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ERPNext: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ctrTitle"/>
          </p:nvPr>
        </p:nvSpPr>
        <p:spPr>
          <a:xfrm>
            <a:off x="980250" y="2163750"/>
            <a:ext cx="7183500" cy="81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INSTALACIÓN DE ERPNext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