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63" r:id="rId2"/>
    <p:sldId id="266" r:id="rId3"/>
    <p:sldId id="259" r:id="rId4"/>
    <p:sldId id="264" r:id="rId5"/>
    <p:sldId id="265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DE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Destaqu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Destaqu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Estilo Médio 2 - Destaqu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A111915-BE36-4E01-A7E5-04B1672EAD32}" styleName="Estilo Claro 2 - Destaqu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Estilo Médio 2 - Destaqu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65E3D7AB-6C06-41C6-99AC-C74008AD09CE}" type="datetimeFigureOut">
              <a:rPr lang="pt-PT" smtClean="0"/>
              <a:t>01/06/2023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CE87DB2C-CCD0-4E61-B3C9-E96B167F0653}" type="slidenum">
              <a:rPr lang="pt-PT" smtClean="0"/>
              <a:t>‹nº›</a:t>
            </a:fld>
            <a:endParaRPr lang="pt-PT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505227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3D7AB-6C06-41C6-99AC-C74008AD09CE}" type="datetimeFigureOut">
              <a:rPr lang="pt-PT" smtClean="0"/>
              <a:t>01/06/2023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7DB2C-CCD0-4E61-B3C9-E96B167F065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95675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3D7AB-6C06-41C6-99AC-C74008AD09CE}" type="datetimeFigureOut">
              <a:rPr lang="pt-PT" smtClean="0"/>
              <a:t>01/06/2023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7DB2C-CCD0-4E61-B3C9-E96B167F065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56425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3D7AB-6C06-41C6-99AC-C74008AD09CE}" type="datetimeFigureOut">
              <a:rPr lang="pt-PT" smtClean="0"/>
              <a:t>01/06/2023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7DB2C-CCD0-4E61-B3C9-E96B167F065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11385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3D7AB-6C06-41C6-99AC-C74008AD09CE}" type="datetimeFigureOut">
              <a:rPr lang="pt-PT" smtClean="0"/>
              <a:t>01/06/2023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7DB2C-CCD0-4E61-B3C9-E96B167F0653}" type="slidenum">
              <a:rPr lang="pt-PT" smtClean="0"/>
              <a:t>‹nº›</a:t>
            </a:fld>
            <a:endParaRPr lang="pt-PT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38789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3D7AB-6C06-41C6-99AC-C74008AD09CE}" type="datetimeFigureOut">
              <a:rPr lang="pt-PT" smtClean="0"/>
              <a:t>01/06/2023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7DB2C-CCD0-4E61-B3C9-E96B167F065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65776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3D7AB-6C06-41C6-99AC-C74008AD09CE}" type="datetimeFigureOut">
              <a:rPr lang="pt-PT" smtClean="0"/>
              <a:t>01/06/2023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7DB2C-CCD0-4E61-B3C9-E96B167F065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51159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3D7AB-6C06-41C6-99AC-C74008AD09CE}" type="datetimeFigureOut">
              <a:rPr lang="pt-PT" smtClean="0"/>
              <a:t>01/06/2023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7DB2C-CCD0-4E61-B3C9-E96B167F065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21157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3D7AB-6C06-41C6-99AC-C74008AD09CE}" type="datetimeFigureOut">
              <a:rPr lang="pt-PT" smtClean="0"/>
              <a:t>01/06/2023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7DB2C-CCD0-4E61-B3C9-E96B167F065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28779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3D7AB-6C06-41C6-99AC-C74008AD09CE}" type="datetimeFigureOut">
              <a:rPr lang="pt-PT" smtClean="0"/>
              <a:t>01/06/2023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7DB2C-CCD0-4E61-B3C9-E96B167F065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21958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3D7AB-6C06-41C6-99AC-C74008AD09CE}" type="datetimeFigureOut">
              <a:rPr lang="pt-PT" smtClean="0"/>
              <a:t>01/06/2023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7DB2C-CCD0-4E61-B3C9-E96B167F065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46118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65E3D7AB-6C06-41C6-99AC-C74008AD09CE}" type="datetimeFigureOut">
              <a:rPr lang="pt-PT" smtClean="0"/>
              <a:t>01/06/2023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CE87DB2C-CCD0-4E61-B3C9-E96B167F065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29778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17DFC61C-74D9-6D90-C21A-2B17D4691B9C}"/>
              </a:ext>
            </a:extLst>
          </p:cNvPr>
          <p:cNvSpPr txBox="1">
            <a:spLocks/>
          </p:cNvSpPr>
          <p:nvPr/>
        </p:nvSpPr>
        <p:spPr>
          <a:xfrm>
            <a:off x="1261872" y="758952"/>
            <a:ext cx="9418320" cy="40416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6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Assignment</a:t>
            </a:r>
            <a:r>
              <a:rPr lang="pt-PT" sz="6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3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2BA8C592-0224-4D3C-A245-FC64346349E7}"/>
              </a:ext>
            </a:extLst>
          </p:cNvPr>
          <p:cNvSpPr txBox="1">
            <a:spLocks/>
          </p:cNvSpPr>
          <p:nvPr/>
        </p:nvSpPr>
        <p:spPr>
          <a:xfrm>
            <a:off x="1261872" y="4800600"/>
            <a:ext cx="9418320" cy="1691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João Leite, nº 115041</a:t>
            </a:r>
          </a:p>
          <a:p>
            <a:r>
              <a:rPr lang="pt-PT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Luís Batista, nº 115279</a:t>
            </a:r>
            <a:endParaRPr lang="pt-PT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Imagem 7" descr="Uma imagem com texto&#10;&#10;Descrição gerada automaticamente">
            <a:extLst>
              <a:ext uri="{FF2B5EF4-FFF2-40B4-BE49-F238E27FC236}">
                <a16:creationId xmlns:a16="http://schemas.microsoft.com/office/drawing/2014/main" id="{4F88B062-8A0C-168F-1114-429D4B84BA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872" y="758952"/>
            <a:ext cx="5038725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118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E68EA26D-16BC-CE47-5BBB-BDC89CDD72CE}"/>
              </a:ext>
            </a:extLst>
          </p:cNvPr>
          <p:cNvSpPr txBox="1">
            <a:spLocks/>
          </p:cNvSpPr>
          <p:nvPr/>
        </p:nvSpPr>
        <p:spPr>
          <a:xfrm>
            <a:off x="960944" y="700831"/>
            <a:ext cx="9603275" cy="81384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36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Program</a:t>
            </a:r>
            <a:r>
              <a:rPr lang="pt-PT" sz="3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1</a:t>
            </a:r>
            <a:br>
              <a:rPr lang="pt-PT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pt-PT" sz="2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Row</a:t>
            </a:r>
            <a:r>
              <a:rPr lang="pt-PT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PT" sz="2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processing</a:t>
            </a:r>
            <a:endParaRPr lang="pt-PT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B25EA7B-D4CD-40D4-A421-859912ADCFC1}"/>
              </a:ext>
            </a:extLst>
          </p:cNvPr>
          <p:cNvSpPr txBox="1"/>
          <p:nvPr/>
        </p:nvSpPr>
        <p:spPr>
          <a:xfrm>
            <a:off x="2275352" y="1736129"/>
            <a:ext cx="49126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4000" dirty="0" err="1"/>
              <a:t>integerSequence</a:t>
            </a:r>
            <a:r>
              <a:rPr lang="pt-PT" sz="4000" dirty="0"/>
              <a:t>[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3A1097A-EC22-48E2-B53E-13F9461BD990}"/>
              </a:ext>
            </a:extLst>
          </p:cNvPr>
          <p:cNvSpPr txBox="1"/>
          <p:nvPr/>
        </p:nvSpPr>
        <p:spPr>
          <a:xfrm>
            <a:off x="6399117" y="1959196"/>
            <a:ext cx="2519084" cy="369332"/>
          </a:xfrm>
          <a:prstGeom prst="rect">
            <a:avLst/>
          </a:prstGeom>
          <a:solidFill>
            <a:srgbClr val="E7DED5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PT" dirty="0"/>
              <a:t>N* (1 &lt;&lt; </a:t>
            </a:r>
            <a:r>
              <a:rPr lang="pt-PT" dirty="0" err="1"/>
              <a:t>iter</a:t>
            </a:r>
            <a:r>
              <a:rPr lang="pt-PT" dirty="0"/>
              <a:t>) * </a:t>
            </a:r>
            <a:r>
              <a:rPr lang="pt-PT" dirty="0" err="1"/>
              <a:t>idx</a:t>
            </a:r>
            <a:r>
              <a:rPr lang="pt-PT" dirty="0"/>
              <a:t> + i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DFD9B17-AA66-4338-9380-59DAE89B482A}"/>
              </a:ext>
            </a:extLst>
          </p:cNvPr>
          <p:cNvSpPr/>
          <p:nvPr/>
        </p:nvSpPr>
        <p:spPr>
          <a:xfrm>
            <a:off x="8837516" y="1736129"/>
            <a:ext cx="35618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4000" dirty="0"/>
              <a:t>]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E468326-94D4-430F-BE28-F3EE5D848749}"/>
              </a:ext>
            </a:extLst>
          </p:cNvPr>
          <p:cNvSpPr txBox="1"/>
          <p:nvPr/>
        </p:nvSpPr>
        <p:spPr>
          <a:xfrm>
            <a:off x="9053475" y="2090072"/>
            <a:ext cx="225830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500" dirty="0"/>
              <a:t>, 0 ≤ </a:t>
            </a:r>
            <a:r>
              <a:rPr lang="pt-PT" sz="1500" dirty="0" err="1"/>
              <a:t>idx</a:t>
            </a:r>
            <a:r>
              <a:rPr lang="pt-PT" sz="1500" dirty="0"/>
              <a:t> &lt; (N &gt;&gt; </a:t>
            </a:r>
            <a:r>
              <a:rPr lang="pt-PT" sz="1500" dirty="0" err="1"/>
              <a:t>iter</a:t>
            </a:r>
            <a:r>
              <a:rPr lang="pt-PT" sz="1500" dirty="0"/>
              <a:t>)</a:t>
            </a:r>
          </a:p>
          <a:p>
            <a:r>
              <a:rPr lang="pt-PT" sz="1500" dirty="0"/>
              <a:t>, 0 ≤ i ≤ (1 &lt;&lt; </a:t>
            </a:r>
            <a:r>
              <a:rPr lang="pt-PT" sz="1500" dirty="0" err="1"/>
              <a:t>iter</a:t>
            </a:r>
            <a:r>
              <a:rPr lang="pt-PT" sz="1500" dirty="0"/>
              <a:t>) * N</a:t>
            </a:r>
          </a:p>
          <a:p>
            <a:r>
              <a:rPr lang="pt-PT" sz="1500" dirty="0"/>
              <a:t>, N = 1024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8F7EF480-CA05-414B-835A-2B71FBFCBA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9577" y="2925961"/>
            <a:ext cx="3864588" cy="3624924"/>
          </a:xfrm>
          <a:prstGeom prst="rect">
            <a:avLst/>
          </a:prstGeom>
        </p:spPr>
      </p:pic>
      <p:sp>
        <p:nvSpPr>
          <p:cNvPr id="12" name="Arco 11">
            <a:extLst>
              <a:ext uri="{FF2B5EF4-FFF2-40B4-BE49-F238E27FC236}">
                <a16:creationId xmlns:a16="http://schemas.microsoft.com/office/drawing/2014/main" id="{D60AA1C8-8A36-4E4E-A722-2BDFF3B2C438}"/>
              </a:ext>
            </a:extLst>
          </p:cNvPr>
          <p:cNvSpPr/>
          <p:nvPr/>
        </p:nvSpPr>
        <p:spPr>
          <a:xfrm rot="17836047">
            <a:off x="5453851" y="2502467"/>
            <a:ext cx="911069" cy="1726892"/>
          </a:xfrm>
          <a:prstGeom prst="arc">
            <a:avLst>
              <a:gd name="adj1" fmla="val 16200000"/>
              <a:gd name="adj2" fmla="val 21591988"/>
            </a:avLst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4" name="Arco 13">
            <a:extLst>
              <a:ext uri="{FF2B5EF4-FFF2-40B4-BE49-F238E27FC236}">
                <a16:creationId xmlns:a16="http://schemas.microsoft.com/office/drawing/2014/main" id="{691C3B01-730E-402E-AB03-14D20C5B87BD}"/>
              </a:ext>
            </a:extLst>
          </p:cNvPr>
          <p:cNvSpPr/>
          <p:nvPr/>
        </p:nvSpPr>
        <p:spPr>
          <a:xfrm rot="17836047">
            <a:off x="6486428" y="2493501"/>
            <a:ext cx="911069" cy="1726892"/>
          </a:xfrm>
          <a:prstGeom prst="arc">
            <a:avLst>
              <a:gd name="adj1" fmla="val 16200000"/>
              <a:gd name="adj2" fmla="val 21591988"/>
            </a:avLst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5" name="Arco 14">
            <a:extLst>
              <a:ext uri="{FF2B5EF4-FFF2-40B4-BE49-F238E27FC236}">
                <a16:creationId xmlns:a16="http://schemas.microsoft.com/office/drawing/2014/main" id="{0CB16481-141F-4BB0-B721-D6A096708885}"/>
              </a:ext>
            </a:extLst>
          </p:cNvPr>
          <p:cNvSpPr/>
          <p:nvPr/>
        </p:nvSpPr>
        <p:spPr>
          <a:xfrm rot="17836047">
            <a:off x="7486468" y="2488647"/>
            <a:ext cx="911069" cy="1726892"/>
          </a:xfrm>
          <a:prstGeom prst="arc">
            <a:avLst>
              <a:gd name="adj1" fmla="val 16200000"/>
              <a:gd name="adj2" fmla="val 21591988"/>
            </a:avLst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6" name="Seta: Bidirecional 15">
            <a:extLst>
              <a:ext uri="{FF2B5EF4-FFF2-40B4-BE49-F238E27FC236}">
                <a16:creationId xmlns:a16="http://schemas.microsoft.com/office/drawing/2014/main" id="{2AC65E00-C63D-4181-9A31-4EE6640F335A}"/>
              </a:ext>
            </a:extLst>
          </p:cNvPr>
          <p:cNvSpPr/>
          <p:nvPr/>
        </p:nvSpPr>
        <p:spPr>
          <a:xfrm>
            <a:off x="2519084" y="4166411"/>
            <a:ext cx="1837765" cy="809463"/>
          </a:xfrm>
          <a:prstGeom prst="leftRightArrow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7CB52CBD-564A-4782-85DB-9C628E8670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7740" y="2925961"/>
            <a:ext cx="988616" cy="3624924"/>
          </a:xfrm>
          <a:prstGeom prst="rect">
            <a:avLst/>
          </a:prstGeom>
        </p:spPr>
      </p:pic>
      <p:sp>
        <p:nvSpPr>
          <p:cNvPr id="18" name="Arco 17">
            <a:extLst>
              <a:ext uri="{FF2B5EF4-FFF2-40B4-BE49-F238E27FC236}">
                <a16:creationId xmlns:a16="http://schemas.microsoft.com/office/drawing/2014/main" id="{8F00F56D-F593-47B9-88F9-A5E217B87DBE}"/>
              </a:ext>
            </a:extLst>
          </p:cNvPr>
          <p:cNvSpPr/>
          <p:nvPr/>
        </p:nvSpPr>
        <p:spPr>
          <a:xfrm rot="19834906" flipH="1">
            <a:off x="1321317" y="2969459"/>
            <a:ext cx="231319" cy="440754"/>
          </a:xfrm>
          <a:prstGeom prst="arc">
            <a:avLst>
              <a:gd name="adj1" fmla="val 16200000"/>
              <a:gd name="adj2" fmla="val 21591988"/>
            </a:avLst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1" name="Arco 20">
            <a:extLst>
              <a:ext uri="{FF2B5EF4-FFF2-40B4-BE49-F238E27FC236}">
                <a16:creationId xmlns:a16="http://schemas.microsoft.com/office/drawing/2014/main" id="{BC2ADF62-D214-44B1-B765-2C4B1648B1A6}"/>
              </a:ext>
            </a:extLst>
          </p:cNvPr>
          <p:cNvSpPr/>
          <p:nvPr/>
        </p:nvSpPr>
        <p:spPr>
          <a:xfrm rot="19834906" flipH="1">
            <a:off x="1321319" y="3256328"/>
            <a:ext cx="231319" cy="440754"/>
          </a:xfrm>
          <a:prstGeom prst="arc">
            <a:avLst>
              <a:gd name="adj1" fmla="val 16200000"/>
              <a:gd name="adj2" fmla="val 21591988"/>
            </a:avLst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4" name="Arco 23">
            <a:extLst>
              <a:ext uri="{FF2B5EF4-FFF2-40B4-BE49-F238E27FC236}">
                <a16:creationId xmlns:a16="http://schemas.microsoft.com/office/drawing/2014/main" id="{A43B5EDA-338C-4414-9333-450F8AA18CD5}"/>
              </a:ext>
            </a:extLst>
          </p:cNvPr>
          <p:cNvSpPr/>
          <p:nvPr/>
        </p:nvSpPr>
        <p:spPr>
          <a:xfrm rot="19340403" flipH="1">
            <a:off x="1247458" y="3479451"/>
            <a:ext cx="923670" cy="1197526"/>
          </a:xfrm>
          <a:prstGeom prst="arc">
            <a:avLst>
              <a:gd name="adj1" fmla="val 16200000"/>
              <a:gd name="adj2" fmla="val 21591988"/>
            </a:avLst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5" name="Arco 24">
            <a:extLst>
              <a:ext uri="{FF2B5EF4-FFF2-40B4-BE49-F238E27FC236}">
                <a16:creationId xmlns:a16="http://schemas.microsoft.com/office/drawing/2014/main" id="{AC6325E0-FCBD-46E4-A923-BB65B4DED118}"/>
              </a:ext>
            </a:extLst>
          </p:cNvPr>
          <p:cNvSpPr/>
          <p:nvPr/>
        </p:nvSpPr>
        <p:spPr>
          <a:xfrm rot="19834906" flipH="1">
            <a:off x="1321321" y="4439674"/>
            <a:ext cx="231319" cy="440754"/>
          </a:xfrm>
          <a:prstGeom prst="arc">
            <a:avLst>
              <a:gd name="adj1" fmla="val 16199992"/>
              <a:gd name="adj2" fmla="val 21591988"/>
            </a:avLst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6" name="Arco 25">
            <a:extLst>
              <a:ext uri="{FF2B5EF4-FFF2-40B4-BE49-F238E27FC236}">
                <a16:creationId xmlns:a16="http://schemas.microsoft.com/office/drawing/2014/main" id="{BCE93251-409D-4CF1-A3D4-0A5F1F715A4F}"/>
              </a:ext>
            </a:extLst>
          </p:cNvPr>
          <p:cNvSpPr/>
          <p:nvPr/>
        </p:nvSpPr>
        <p:spPr>
          <a:xfrm rot="19834906" flipH="1">
            <a:off x="1321320" y="4744475"/>
            <a:ext cx="231319" cy="440754"/>
          </a:xfrm>
          <a:prstGeom prst="arc">
            <a:avLst>
              <a:gd name="adj1" fmla="val 16200000"/>
              <a:gd name="adj2" fmla="val 21591988"/>
            </a:avLst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029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F771945D-1681-4951-B993-AF4802F4A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0977" y="271968"/>
            <a:ext cx="9603275" cy="813848"/>
          </a:xfrm>
        </p:spPr>
        <p:txBody>
          <a:bodyPr>
            <a:normAutofit fontScale="90000"/>
          </a:bodyPr>
          <a:lstStyle/>
          <a:p>
            <a:r>
              <a:rPr lang="pt-PT" sz="36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Program</a:t>
            </a:r>
            <a:r>
              <a:rPr lang="pt-PT" sz="3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1</a:t>
            </a:r>
            <a:br>
              <a:rPr lang="pt-PT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pt-PT" sz="2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Results</a:t>
            </a:r>
            <a:endParaRPr lang="pt-PT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98613272-A0E5-7E57-E42C-97D665BC4A57}"/>
              </a:ext>
            </a:extLst>
          </p:cNvPr>
          <p:cNvSpPr txBox="1"/>
          <p:nvPr/>
        </p:nvSpPr>
        <p:spPr>
          <a:xfrm>
            <a:off x="619551" y="6357200"/>
            <a:ext cx="104662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i="1" dirty="0"/>
              <a:t>(</a:t>
            </a:r>
            <a:r>
              <a:rPr lang="pt-PT" sz="1400" b="1" i="1" u="sng" dirty="0"/>
              <a:t>NOTE</a:t>
            </a:r>
            <a:r>
              <a:rPr lang="pt-PT" sz="1400" i="1" dirty="0"/>
              <a:t>: </a:t>
            </a:r>
            <a:r>
              <a:rPr lang="pt-PT" sz="1400" i="1" dirty="0" err="1"/>
              <a:t>both</a:t>
            </a:r>
            <a:r>
              <a:rPr lang="pt-PT" sz="1400" i="1" dirty="0"/>
              <a:t> </a:t>
            </a:r>
            <a:r>
              <a:rPr lang="pt-PT" sz="1400" i="1" dirty="0" err="1"/>
              <a:t>mean</a:t>
            </a:r>
            <a:r>
              <a:rPr lang="pt-PT" sz="1400" i="1" dirty="0"/>
              <a:t> and standard </a:t>
            </a:r>
            <a:r>
              <a:rPr lang="pt-PT" sz="1400" i="1" dirty="0" err="1"/>
              <a:t>deviation</a:t>
            </a:r>
            <a:r>
              <a:rPr lang="pt-PT" sz="1400" i="1" dirty="0"/>
              <a:t> </a:t>
            </a:r>
            <a:r>
              <a:rPr lang="pt-PT" sz="1400" i="1" dirty="0" err="1"/>
              <a:t>results</a:t>
            </a:r>
            <a:r>
              <a:rPr lang="pt-PT" sz="1400" i="1" dirty="0"/>
              <a:t> </a:t>
            </a:r>
            <a:r>
              <a:rPr lang="pt-PT" sz="1400" i="1" dirty="0" err="1"/>
              <a:t>were</a:t>
            </a:r>
            <a:r>
              <a:rPr lang="pt-PT" sz="1400" i="1" dirty="0"/>
              <a:t> </a:t>
            </a:r>
            <a:r>
              <a:rPr lang="pt-PT" sz="1400" i="1" dirty="0" err="1"/>
              <a:t>calculated</a:t>
            </a:r>
            <a:r>
              <a:rPr lang="pt-PT" sz="1400" i="1" dirty="0"/>
              <a:t> </a:t>
            </a:r>
            <a:r>
              <a:rPr lang="pt-PT" sz="1400" i="1" dirty="0" err="1"/>
              <a:t>by</a:t>
            </a:r>
            <a:r>
              <a:rPr lang="pt-PT" sz="1400" i="1" dirty="0"/>
              <a:t> </a:t>
            </a:r>
            <a:r>
              <a:rPr lang="pt-PT" sz="1400" i="1" dirty="0" err="1"/>
              <a:t>running</a:t>
            </a:r>
            <a:r>
              <a:rPr lang="pt-PT" sz="1400" i="1" dirty="0"/>
              <a:t> the </a:t>
            </a:r>
            <a:r>
              <a:rPr lang="pt-PT" sz="1400" i="1" dirty="0" err="1"/>
              <a:t>program</a:t>
            </a:r>
            <a:r>
              <a:rPr lang="pt-PT" sz="1400" i="1" dirty="0"/>
              <a:t> 5</a:t>
            </a:r>
            <a:r>
              <a:rPr lang="pt-PT" sz="1400" b="1" i="1" dirty="0"/>
              <a:t> </a:t>
            </a:r>
            <a:r>
              <a:rPr lang="pt-PT" sz="1400" i="1" dirty="0"/>
              <a:t>times)</a:t>
            </a:r>
          </a:p>
          <a:p>
            <a:endParaRPr lang="pt-PT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8F4720FF-EFCC-B7AD-7440-CCB8BFB7D728}"/>
              </a:ext>
            </a:extLst>
          </p:cNvPr>
          <p:cNvSpPr txBox="1"/>
          <p:nvPr/>
        </p:nvSpPr>
        <p:spPr>
          <a:xfrm>
            <a:off x="5975267" y="4225880"/>
            <a:ext cx="129748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b="1" dirty="0" err="1"/>
              <a:t>Remote</a:t>
            </a:r>
            <a:r>
              <a:rPr lang="pt-PT" sz="1400" b="1" dirty="0"/>
              <a:t> PC </a:t>
            </a:r>
            <a:r>
              <a:rPr lang="pt-PT" sz="1400" b="1" dirty="0" err="1"/>
              <a:t>Specs</a:t>
            </a:r>
            <a:r>
              <a:rPr lang="pt-PT" sz="1400" b="1" dirty="0"/>
              <a:t>:</a:t>
            </a:r>
          </a:p>
          <a:p>
            <a:endParaRPr lang="pt-PT" sz="1400" dirty="0"/>
          </a:p>
          <a:p>
            <a:r>
              <a:rPr lang="pt-PT" sz="1400" dirty="0"/>
              <a:t>GPU: </a:t>
            </a:r>
            <a:r>
              <a:rPr lang="pt-PT" sz="1400" dirty="0" err="1"/>
              <a:t>Nvidia</a:t>
            </a:r>
            <a:r>
              <a:rPr lang="pt-PT" sz="1400" dirty="0"/>
              <a:t> GTX 1660 TI</a:t>
            </a:r>
          </a:p>
        </p:txBody>
      </p:sp>
      <p:graphicFrame>
        <p:nvGraphicFramePr>
          <p:cNvPr id="13" name="Tabela 4">
            <a:extLst>
              <a:ext uri="{FF2B5EF4-FFF2-40B4-BE49-F238E27FC236}">
                <a16:creationId xmlns:a16="http://schemas.microsoft.com/office/drawing/2014/main" id="{65024EB4-D35B-38BD-12D7-11F5739DB43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53963491"/>
              </p:ext>
            </p:extLst>
          </p:nvPr>
        </p:nvGraphicFramePr>
        <p:xfrm>
          <a:off x="7212942" y="1989326"/>
          <a:ext cx="3841308" cy="118667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39619">
                  <a:extLst>
                    <a:ext uri="{9D8B030D-6E8A-4147-A177-3AD203B41FA5}">
                      <a16:colId xmlns:a16="http://schemas.microsoft.com/office/drawing/2014/main" val="2688708435"/>
                    </a:ext>
                  </a:extLst>
                </a:gridCol>
                <a:gridCol w="2001689">
                  <a:extLst>
                    <a:ext uri="{9D8B030D-6E8A-4147-A177-3AD203B41FA5}">
                      <a16:colId xmlns:a16="http://schemas.microsoft.com/office/drawing/2014/main" val="1516063400"/>
                    </a:ext>
                  </a:extLst>
                </a:gridCol>
              </a:tblGrid>
              <a:tr h="287466">
                <a:tc rowSpan="2">
                  <a:txBody>
                    <a:bodyPr/>
                    <a:lstStyle/>
                    <a:p>
                      <a:pPr algn="ctr"/>
                      <a:r>
                        <a:rPr lang="pt-PT" sz="2000" b="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Binary</a:t>
                      </a:r>
                      <a:r>
                        <a:rPr lang="pt-PT" sz="20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file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b="0" dirty="0"/>
                        <a:t>2 </a:t>
                      </a:r>
                      <a:r>
                        <a:rPr lang="pt-PT" b="0" dirty="0" err="1"/>
                        <a:t>workers</a:t>
                      </a:r>
                      <a:endParaRPr lang="pt-PT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3915449"/>
                  </a:ext>
                </a:extLst>
              </a:tr>
              <a:tr h="455155">
                <a:tc vMerge="1">
                  <a:txBody>
                    <a:bodyPr/>
                    <a:lstStyle/>
                    <a:p>
                      <a:pPr algn="ctr"/>
                      <a:endParaRPr lang="pt-PT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b="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Mean</a:t>
                      </a:r>
                      <a:r>
                        <a:rPr lang="pt-PT" sz="12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pt-PT" sz="12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± Standard </a:t>
                      </a:r>
                      <a:r>
                        <a:rPr lang="pt-PT" sz="120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deviation</a:t>
                      </a:r>
                      <a:endParaRPr lang="pt-PT" sz="1200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1828" marR="81828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455586"/>
                  </a:ext>
                </a:extLst>
              </a:tr>
              <a:tr h="287466"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datSeq1M.bin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178.7 ± 23.2 </a:t>
                      </a:r>
                      <a:r>
                        <a:rPr lang="pt-PT" sz="120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ms</a:t>
                      </a:r>
                      <a:endParaRPr lang="pt-PT" sz="12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5706260"/>
                  </a:ext>
                </a:extLst>
              </a:tr>
            </a:tbl>
          </a:graphicData>
        </a:graphic>
      </p:graphicFrame>
      <p:sp>
        <p:nvSpPr>
          <p:cNvPr id="9" name="CaixaDeTexto 8">
            <a:extLst>
              <a:ext uri="{FF2B5EF4-FFF2-40B4-BE49-F238E27FC236}">
                <a16:creationId xmlns:a16="http://schemas.microsoft.com/office/drawing/2014/main" id="{0472644F-1148-46C1-BECF-BD9D1AAD7529}"/>
              </a:ext>
            </a:extLst>
          </p:cNvPr>
          <p:cNvSpPr txBox="1"/>
          <p:nvPr/>
        </p:nvSpPr>
        <p:spPr>
          <a:xfrm>
            <a:off x="5975267" y="2221893"/>
            <a:ext cx="12974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b="1" dirty="0"/>
              <a:t>PC1 </a:t>
            </a:r>
            <a:r>
              <a:rPr lang="pt-PT" sz="1400" b="1" dirty="0" err="1"/>
              <a:t>Specs</a:t>
            </a:r>
            <a:r>
              <a:rPr lang="pt-PT" sz="1400" b="1" dirty="0"/>
              <a:t>:</a:t>
            </a:r>
          </a:p>
          <a:p>
            <a:endParaRPr lang="pt-PT" sz="1400" dirty="0"/>
          </a:p>
          <a:p>
            <a:r>
              <a:rPr lang="pt-PT" sz="1400" dirty="0" err="1"/>
              <a:t>Lubuntu</a:t>
            </a:r>
            <a:r>
              <a:rPr lang="pt-PT" sz="1400" dirty="0"/>
              <a:t> VM</a:t>
            </a:r>
          </a:p>
          <a:p>
            <a:r>
              <a:rPr lang="pt-PT" sz="1400" dirty="0"/>
              <a:t>4 cores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B35C6840-54E7-481C-914A-8E050927DF52}"/>
              </a:ext>
            </a:extLst>
          </p:cNvPr>
          <p:cNvSpPr txBox="1"/>
          <p:nvPr/>
        </p:nvSpPr>
        <p:spPr>
          <a:xfrm>
            <a:off x="7212942" y="1626403"/>
            <a:ext cx="3841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i="1" dirty="0" err="1"/>
              <a:t>Multiprocess</a:t>
            </a:r>
            <a:r>
              <a:rPr lang="pt-PT" i="1" dirty="0"/>
              <a:t> </a:t>
            </a:r>
            <a:r>
              <a:rPr lang="pt-PT" i="1" dirty="0" err="1"/>
              <a:t>solution</a:t>
            </a:r>
            <a:r>
              <a:rPr lang="pt-PT" i="1" dirty="0"/>
              <a:t> (MPI)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4075672B-49A6-4775-AF35-DDA26EA019DC}"/>
              </a:ext>
            </a:extLst>
          </p:cNvPr>
          <p:cNvSpPr txBox="1"/>
          <p:nvPr/>
        </p:nvSpPr>
        <p:spPr>
          <a:xfrm>
            <a:off x="394637" y="2181190"/>
            <a:ext cx="12974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b="1" dirty="0"/>
              <a:t>PC1 </a:t>
            </a:r>
            <a:r>
              <a:rPr lang="pt-PT" sz="1400" b="1" dirty="0" err="1"/>
              <a:t>Specs</a:t>
            </a:r>
            <a:r>
              <a:rPr lang="pt-PT" sz="1400" b="1" dirty="0"/>
              <a:t>:</a:t>
            </a:r>
          </a:p>
          <a:p>
            <a:endParaRPr lang="pt-PT" sz="1400" dirty="0"/>
          </a:p>
          <a:p>
            <a:r>
              <a:rPr lang="pt-PT" sz="1400" dirty="0" err="1"/>
              <a:t>Lubuntu</a:t>
            </a:r>
            <a:r>
              <a:rPr lang="pt-PT" sz="1400" dirty="0"/>
              <a:t> VM</a:t>
            </a:r>
          </a:p>
          <a:p>
            <a:r>
              <a:rPr lang="pt-PT" sz="1400" dirty="0"/>
              <a:t>4 cores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8684F043-2366-4448-9E77-95655F5F8AE8}"/>
              </a:ext>
            </a:extLst>
          </p:cNvPr>
          <p:cNvSpPr txBox="1"/>
          <p:nvPr/>
        </p:nvSpPr>
        <p:spPr>
          <a:xfrm>
            <a:off x="1692118" y="1626403"/>
            <a:ext cx="3841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i="1" dirty="0" err="1"/>
              <a:t>Multithread</a:t>
            </a:r>
            <a:r>
              <a:rPr lang="pt-PT" i="1" dirty="0"/>
              <a:t> </a:t>
            </a:r>
            <a:r>
              <a:rPr lang="pt-PT" i="1" dirty="0" err="1"/>
              <a:t>solution</a:t>
            </a:r>
            <a:r>
              <a:rPr lang="pt-PT" i="1" dirty="0"/>
              <a:t> (</a:t>
            </a:r>
            <a:r>
              <a:rPr lang="pt-PT" i="1" dirty="0" err="1"/>
              <a:t>pthread</a:t>
            </a:r>
            <a:r>
              <a:rPr lang="pt-PT" i="1" dirty="0"/>
              <a:t>)</a:t>
            </a:r>
          </a:p>
        </p:txBody>
      </p:sp>
      <p:graphicFrame>
        <p:nvGraphicFramePr>
          <p:cNvPr id="14" name="Tabela 4">
            <a:extLst>
              <a:ext uri="{FF2B5EF4-FFF2-40B4-BE49-F238E27FC236}">
                <a16:creationId xmlns:a16="http://schemas.microsoft.com/office/drawing/2014/main" id="{EC5D3588-CD59-409B-82F6-0551B210BE2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29513881"/>
              </p:ext>
            </p:extLst>
          </p:nvPr>
        </p:nvGraphicFramePr>
        <p:xfrm>
          <a:off x="1643088" y="1989325"/>
          <a:ext cx="3841308" cy="118667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39619">
                  <a:extLst>
                    <a:ext uri="{9D8B030D-6E8A-4147-A177-3AD203B41FA5}">
                      <a16:colId xmlns:a16="http://schemas.microsoft.com/office/drawing/2014/main" val="2688708435"/>
                    </a:ext>
                  </a:extLst>
                </a:gridCol>
                <a:gridCol w="2001689">
                  <a:extLst>
                    <a:ext uri="{9D8B030D-6E8A-4147-A177-3AD203B41FA5}">
                      <a16:colId xmlns:a16="http://schemas.microsoft.com/office/drawing/2014/main" val="1516063400"/>
                    </a:ext>
                  </a:extLst>
                </a:gridCol>
              </a:tblGrid>
              <a:tr h="287466">
                <a:tc rowSpan="2">
                  <a:txBody>
                    <a:bodyPr/>
                    <a:lstStyle/>
                    <a:p>
                      <a:pPr algn="ctr"/>
                      <a:r>
                        <a:rPr lang="pt-PT" sz="2000" b="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Binary</a:t>
                      </a:r>
                      <a:r>
                        <a:rPr lang="pt-PT" sz="20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file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b="0" dirty="0"/>
                        <a:t>2 </a:t>
                      </a:r>
                      <a:r>
                        <a:rPr lang="pt-PT" b="0" dirty="0" err="1"/>
                        <a:t>workers</a:t>
                      </a:r>
                      <a:endParaRPr lang="pt-PT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3915449"/>
                  </a:ext>
                </a:extLst>
              </a:tr>
              <a:tr h="455155">
                <a:tc vMerge="1">
                  <a:txBody>
                    <a:bodyPr/>
                    <a:lstStyle/>
                    <a:p>
                      <a:pPr algn="ctr"/>
                      <a:endParaRPr lang="pt-PT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b="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Mean</a:t>
                      </a:r>
                      <a:r>
                        <a:rPr lang="pt-PT" sz="12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pt-PT" sz="12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± Standard </a:t>
                      </a:r>
                      <a:r>
                        <a:rPr lang="pt-PT" sz="120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deviation</a:t>
                      </a:r>
                      <a:endParaRPr lang="pt-PT" sz="1200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1828" marR="81828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455586"/>
                  </a:ext>
                </a:extLst>
              </a:tr>
              <a:tr h="287466"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datSeq1M.bin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1.066 ± 0.021 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5706260"/>
                  </a:ext>
                </a:extLst>
              </a:tr>
            </a:tbl>
          </a:graphicData>
        </a:graphic>
      </p:graphicFrame>
      <p:graphicFrame>
        <p:nvGraphicFramePr>
          <p:cNvPr id="15" name="Tabela 4">
            <a:extLst>
              <a:ext uri="{FF2B5EF4-FFF2-40B4-BE49-F238E27FC236}">
                <a16:creationId xmlns:a16="http://schemas.microsoft.com/office/drawing/2014/main" id="{786F5B45-4180-4D95-9696-74DDA71EEDD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8314036"/>
              </p:ext>
            </p:extLst>
          </p:nvPr>
        </p:nvGraphicFramePr>
        <p:xfrm>
          <a:off x="7212943" y="4208757"/>
          <a:ext cx="3841308" cy="118667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39619">
                  <a:extLst>
                    <a:ext uri="{9D8B030D-6E8A-4147-A177-3AD203B41FA5}">
                      <a16:colId xmlns:a16="http://schemas.microsoft.com/office/drawing/2014/main" val="2688708435"/>
                    </a:ext>
                  </a:extLst>
                </a:gridCol>
                <a:gridCol w="2001689">
                  <a:extLst>
                    <a:ext uri="{9D8B030D-6E8A-4147-A177-3AD203B41FA5}">
                      <a16:colId xmlns:a16="http://schemas.microsoft.com/office/drawing/2014/main" val="1516063400"/>
                    </a:ext>
                  </a:extLst>
                </a:gridCol>
              </a:tblGrid>
              <a:tr h="287466">
                <a:tc rowSpan="2">
                  <a:txBody>
                    <a:bodyPr/>
                    <a:lstStyle/>
                    <a:p>
                      <a:pPr algn="ctr"/>
                      <a:r>
                        <a:rPr lang="pt-PT" sz="2000" b="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Binary</a:t>
                      </a:r>
                      <a:r>
                        <a:rPr lang="pt-PT" sz="20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file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b="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Optimum</a:t>
                      </a:r>
                      <a:r>
                        <a:rPr lang="pt-PT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pt-PT" b="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config</a:t>
                      </a:r>
                      <a:endParaRPr lang="pt-PT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3915449"/>
                  </a:ext>
                </a:extLst>
              </a:tr>
              <a:tr h="455155">
                <a:tc vMerge="1">
                  <a:txBody>
                    <a:bodyPr/>
                    <a:lstStyle/>
                    <a:p>
                      <a:pPr algn="ctr"/>
                      <a:endParaRPr lang="pt-PT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b="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Mean</a:t>
                      </a:r>
                      <a:r>
                        <a:rPr lang="pt-PT" sz="12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pt-PT" sz="12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± Standard </a:t>
                      </a:r>
                      <a:r>
                        <a:rPr lang="pt-PT" sz="120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deviation</a:t>
                      </a:r>
                      <a:endParaRPr lang="pt-PT" sz="1200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1828" marR="81828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455586"/>
                  </a:ext>
                </a:extLst>
              </a:tr>
              <a:tr h="287466"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datSeq1M.bin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2.502 ± 0.001 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5706260"/>
                  </a:ext>
                </a:extLst>
              </a:tr>
            </a:tbl>
          </a:graphicData>
        </a:graphic>
      </p:graphicFrame>
      <p:sp>
        <p:nvSpPr>
          <p:cNvPr id="17" name="CaixaDeTexto 16">
            <a:extLst>
              <a:ext uri="{FF2B5EF4-FFF2-40B4-BE49-F238E27FC236}">
                <a16:creationId xmlns:a16="http://schemas.microsoft.com/office/drawing/2014/main" id="{CCF60E74-C957-45DE-9EF3-C0816DC723CF}"/>
              </a:ext>
            </a:extLst>
          </p:cNvPr>
          <p:cNvSpPr txBox="1"/>
          <p:nvPr/>
        </p:nvSpPr>
        <p:spPr>
          <a:xfrm>
            <a:off x="7212943" y="3845834"/>
            <a:ext cx="3841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b="1" i="1" dirty="0"/>
              <a:t>CUDA </a:t>
            </a:r>
            <a:r>
              <a:rPr lang="pt-PT" b="1" i="1" dirty="0" err="1"/>
              <a:t>solution</a:t>
            </a:r>
            <a:r>
              <a:rPr lang="pt-PT" b="1" i="1" dirty="0"/>
              <a:t> (GPU)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DCFF7FF1-23FC-4FDA-8365-B484898925CC}"/>
              </a:ext>
            </a:extLst>
          </p:cNvPr>
          <p:cNvSpPr txBox="1"/>
          <p:nvPr/>
        </p:nvSpPr>
        <p:spPr>
          <a:xfrm>
            <a:off x="1692119" y="3845834"/>
            <a:ext cx="3841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i="1" dirty="0"/>
              <a:t>Single </a:t>
            </a:r>
            <a:r>
              <a:rPr lang="pt-PT" i="1" dirty="0" err="1"/>
              <a:t>thread</a:t>
            </a:r>
            <a:r>
              <a:rPr lang="pt-PT" i="1" dirty="0"/>
              <a:t> </a:t>
            </a:r>
            <a:r>
              <a:rPr lang="pt-PT" i="1" dirty="0" err="1"/>
              <a:t>solution</a:t>
            </a:r>
            <a:r>
              <a:rPr lang="pt-PT" i="1" dirty="0"/>
              <a:t> (CPU)</a:t>
            </a:r>
          </a:p>
        </p:txBody>
      </p:sp>
      <p:graphicFrame>
        <p:nvGraphicFramePr>
          <p:cNvPr id="20" name="Tabela 4">
            <a:extLst>
              <a:ext uri="{FF2B5EF4-FFF2-40B4-BE49-F238E27FC236}">
                <a16:creationId xmlns:a16="http://schemas.microsoft.com/office/drawing/2014/main" id="{0ACCDE5B-8695-4D09-B7F9-48BA52042C7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34465851"/>
              </p:ext>
            </p:extLst>
          </p:nvPr>
        </p:nvGraphicFramePr>
        <p:xfrm>
          <a:off x="1643089" y="4208756"/>
          <a:ext cx="3841308" cy="118667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39619">
                  <a:extLst>
                    <a:ext uri="{9D8B030D-6E8A-4147-A177-3AD203B41FA5}">
                      <a16:colId xmlns:a16="http://schemas.microsoft.com/office/drawing/2014/main" val="2688708435"/>
                    </a:ext>
                  </a:extLst>
                </a:gridCol>
                <a:gridCol w="2001689">
                  <a:extLst>
                    <a:ext uri="{9D8B030D-6E8A-4147-A177-3AD203B41FA5}">
                      <a16:colId xmlns:a16="http://schemas.microsoft.com/office/drawing/2014/main" val="1516063400"/>
                    </a:ext>
                  </a:extLst>
                </a:gridCol>
              </a:tblGrid>
              <a:tr h="287466">
                <a:tc rowSpan="2">
                  <a:txBody>
                    <a:bodyPr/>
                    <a:lstStyle/>
                    <a:p>
                      <a:pPr algn="ctr"/>
                      <a:r>
                        <a:rPr lang="pt-PT" sz="2000" b="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Binary</a:t>
                      </a:r>
                      <a:r>
                        <a:rPr lang="pt-PT" sz="20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file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“1 </a:t>
                      </a:r>
                      <a:r>
                        <a:rPr lang="pt-PT" b="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worker</a:t>
                      </a:r>
                      <a:r>
                        <a:rPr lang="pt-PT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”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3915449"/>
                  </a:ext>
                </a:extLst>
              </a:tr>
              <a:tr h="455155">
                <a:tc vMerge="1">
                  <a:txBody>
                    <a:bodyPr/>
                    <a:lstStyle/>
                    <a:p>
                      <a:pPr algn="ctr"/>
                      <a:endParaRPr lang="pt-PT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b="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Mean</a:t>
                      </a:r>
                      <a:r>
                        <a:rPr lang="pt-PT" sz="12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pt-PT" sz="12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± Standard </a:t>
                      </a:r>
                      <a:r>
                        <a:rPr lang="pt-PT" sz="120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deviation</a:t>
                      </a:r>
                      <a:endParaRPr lang="pt-PT" sz="1200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1828" marR="81828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455586"/>
                  </a:ext>
                </a:extLst>
              </a:tr>
              <a:tr h="287466"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datSeq1M.bin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763.4 ± 19.9 </a:t>
                      </a:r>
                      <a:r>
                        <a:rPr lang="pt-PT" sz="120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ms</a:t>
                      </a:r>
                      <a:endParaRPr lang="pt-PT" sz="12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5706260"/>
                  </a:ext>
                </a:extLst>
              </a:tr>
            </a:tbl>
          </a:graphicData>
        </a:graphic>
      </p:graphicFrame>
      <p:sp>
        <p:nvSpPr>
          <p:cNvPr id="21" name="CaixaDeTexto 20">
            <a:extLst>
              <a:ext uri="{FF2B5EF4-FFF2-40B4-BE49-F238E27FC236}">
                <a16:creationId xmlns:a16="http://schemas.microsoft.com/office/drawing/2014/main" id="{3FFF7C7E-18CD-4FD5-A69D-02BFAC8FC99E}"/>
              </a:ext>
            </a:extLst>
          </p:cNvPr>
          <p:cNvSpPr txBox="1"/>
          <p:nvPr/>
        </p:nvSpPr>
        <p:spPr>
          <a:xfrm>
            <a:off x="394637" y="4210905"/>
            <a:ext cx="129748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b="1" dirty="0" err="1"/>
              <a:t>Remote</a:t>
            </a:r>
            <a:r>
              <a:rPr lang="pt-PT" sz="1400" b="1" dirty="0"/>
              <a:t> PC </a:t>
            </a:r>
            <a:r>
              <a:rPr lang="pt-PT" sz="1400" b="1" dirty="0" err="1"/>
              <a:t>Specs</a:t>
            </a:r>
            <a:r>
              <a:rPr lang="pt-PT" sz="1400" b="1" dirty="0"/>
              <a:t>:</a:t>
            </a:r>
          </a:p>
          <a:p>
            <a:endParaRPr lang="pt-PT" sz="1400" dirty="0"/>
          </a:p>
          <a:p>
            <a:r>
              <a:rPr lang="pt-PT" sz="1400" dirty="0"/>
              <a:t>GPU: </a:t>
            </a:r>
            <a:r>
              <a:rPr lang="pt-PT" sz="1400" dirty="0" err="1"/>
              <a:t>Nvidia</a:t>
            </a:r>
            <a:r>
              <a:rPr lang="pt-PT" sz="1400" dirty="0"/>
              <a:t> GTX 1660 TI</a:t>
            </a:r>
          </a:p>
        </p:txBody>
      </p:sp>
    </p:spTree>
    <p:extLst>
      <p:ext uri="{BB962C8B-B14F-4D97-AF65-F5344CB8AC3E}">
        <p14:creationId xmlns:p14="http://schemas.microsoft.com/office/powerpoint/2010/main" val="428160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E68EA26D-16BC-CE47-5BBB-BDC89CDD72CE}"/>
              </a:ext>
            </a:extLst>
          </p:cNvPr>
          <p:cNvSpPr txBox="1">
            <a:spLocks/>
          </p:cNvSpPr>
          <p:nvPr/>
        </p:nvSpPr>
        <p:spPr>
          <a:xfrm>
            <a:off x="960944" y="700831"/>
            <a:ext cx="9603275" cy="81384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36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Program</a:t>
            </a:r>
            <a:r>
              <a:rPr lang="pt-PT" sz="3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2</a:t>
            </a:r>
            <a:br>
              <a:rPr lang="pt-PT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pt-PT" sz="2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Column</a:t>
            </a:r>
            <a:r>
              <a:rPr lang="pt-PT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PT" sz="2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processing</a:t>
            </a:r>
            <a:endParaRPr lang="pt-PT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B25EA7B-D4CD-40D4-A421-859912ADCFC1}"/>
              </a:ext>
            </a:extLst>
          </p:cNvPr>
          <p:cNvSpPr txBox="1"/>
          <p:nvPr/>
        </p:nvSpPr>
        <p:spPr>
          <a:xfrm>
            <a:off x="564780" y="1957933"/>
            <a:ext cx="49126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4000" dirty="0" err="1"/>
              <a:t>integerSequence</a:t>
            </a:r>
            <a:r>
              <a:rPr lang="pt-PT" sz="4000" dirty="0"/>
              <a:t>[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3A1097A-EC22-48E2-B53E-13F9461BD990}"/>
              </a:ext>
            </a:extLst>
          </p:cNvPr>
          <p:cNvSpPr txBox="1"/>
          <p:nvPr/>
        </p:nvSpPr>
        <p:spPr>
          <a:xfrm>
            <a:off x="4688544" y="2181000"/>
            <a:ext cx="4437531" cy="369332"/>
          </a:xfrm>
          <a:prstGeom prst="rect">
            <a:avLst/>
          </a:prstGeom>
          <a:solidFill>
            <a:srgbClr val="E7DED5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PT" dirty="0"/>
              <a:t>(1 &lt;&lt; </a:t>
            </a:r>
            <a:r>
              <a:rPr lang="pt-PT" dirty="0" err="1"/>
              <a:t>iter</a:t>
            </a:r>
            <a:r>
              <a:rPr lang="pt-PT" dirty="0"/>
              <a:t>) * </a:t>
            </a:r>
            <a:r>
              <a:rPr lang="pt-PT" dirty="0" err="1"/>
              <a:t>idx</a:t>
            </a:r>
            <a:r>
              <a:rPr lang="pt-PT" dirty="0"/>
              <a:t> + N (i </a:t>
            </a:r>
            <a:r>
              <a:rPr lang="pt-PT" dirty="0" err="1"/>
              <a:t>mod</a:t>
            </a:r>
            <a:r>
              <a:rPr lang="pt-PT" dirty="0"/>
              <a:t> N) + (i </a:t>
            </a:r>
            <a:r>
              <a:rPr lang="pt-PT" dirty="0" err="1"/>
              <a:t>div</a:t>
            </a:r>
            <a:r>
              <a:rPr lang="pt-PT" dirty="0"/>
              <a:t> N)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DFD9B17-AA66-4338-9380-59DAE89B482A}"/>
              </a:ext>
            </a:extLst>
          </p:cNvPr>
          <p:cNvSpPr/>
          <p:nvPr/>
        </p:nvSpPr>
        <p:spPr>
          <a:xfrm>
            <a:off x="9036425" y="1957933"/>
            <a:ext cx="35618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4000" dirty="0"/>
              <a:t>]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E468326-94D4-430F-BE28-F3EE5D848749}"/>
              </a:ext>
            </a:extLst>
          </p:cNvPr>
          <p:cNvSpPr txBox="1"/>
          <p:nvPr/>
        </p:nvSpPr>
        <p:spPr>
          <a:xfrm>
            <a:off x="9214519" y="2315179"/>
            <a:ext cx="225830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500" dirty="0"/>
              <a:t>, 0 ≤ </a:t>
            </a:r>
            <a:r>
              <a:rPr lang="pt-PT" sz="1500" dirty="0" err="1"/>
              <a:t>idx</a:t>
            </a:r>
            <a:r>
              <a:rPr lang="pt-PT" sz="1500" dirty="0"/>
              <a:t> &lt; (N &gt;&gt; </a:t>
            </a:r>
            <a:r>
              <a:rPr lang="pt-PT" sz="1500" dirty="0" err="1"/>
              <a:t>iter</a:t>
            </a:r>
            <a:r>
              <a:rPr lang="pt-PT" sz="1500" dirty="0"/>
              <a:t>)</a:t>
            </a:r>
          </a:p>
          <a:p>
            <a:r>
              <a:rPr lang="pt-PT" sz="1500" dirty="0"/>
              <a:t>, 0 ≤ i ≤ (1 &lt;&lt; </a:t>
            </a:r>
            <a:r>
              <a:rPr lang="pt-PT" sz="1500" dirty="0" err="1"/>
              <a:t>iter</a:t>
            </a:r>
            <a:r>
              <a:rPr lang="pt-PT" sz="1500" dirty="0"/>
              <a:t>) * N</a:t>
            </a:r>
          </a:p>
          <a:p>
            <a:r>
              <a:rPr lang="pt-PT" sz="1500" dirty="0"/>
              <a:t>, N = 1024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72C64C3C-7F4D-4AA3-BE13-E5719DBA09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1487" y="2991303"/>
            <a:ext cx="3864588" cy="3624924"/>
          </a:xfrm>
          <a:prstGeom prst="rect">
            <a:avLst/>
          </a:prstGeom>
        </p:spPr>
      </p:pic>
      <p:sp>
        <p:nvSpPr>
          <p:cNvPr id="15" name="Arco 14">
            <a:extLst>
              <a:ext uri="{FF2B5EF4-FFF2-40B4-BE49-F238E27FC236}">
                <a16:creationId xmlns:a16="http://schemas.microsoft.com/office/drawing/2014/main" id="{6D74F056-30E0-4338-8FFE-19DF1BCA5E47}"/>
              </a:ext>
            </a:extLst>
          </p:cNvPr>
          <p:cNvSpPr/>
          <p:nvPr/>
        </p:nvSpPr>
        <p:spPr>
          <a:xfrm rot="19060818" flipH="1">
            <a:off x="5199521" y="3279205"/>
            <a:ext cx="415511" cy="417185"/>
          </a:xfrm>
          <a:prstGeom prst="arc">
            <a:avLst>
              <a:gd name="adj1" fmla="val 16200000"/>
              <a:gd name="adj2" fmla="val 21591988"/>
            </a:avLst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9" name="Arco 18">
            <a:extLst>
              <a:ext uri="{FF2B5EF4-FFF2-40B4-BE49-F238E27FC236}">
                <a16:creationId xmlns:a16="http://schemas.microsoft.com/office/drawing/2014/main" id="{CAE55ADE-830F-4E67-AA10-DDB9FEA3C4C8}"/>
              </a:ext>
            </a:extLst>
          </p:cNvPr>
          <p:cNvSpPr/>
          <p:nvPr/>
        </p:nvSpPr>
        <p:spPr>
          <a:xfrm rot="19060818" flipH="1">
            <a:off x="4989342" y="3397827"/>
            <a:ext cx="1876116" cy="1993828"/>
          </a:xfrm>
          <a:prstGeom prst="arc">
            <a:avLst>
              <a:gd name="adj1" fmla="val 16200000"/>
              <a:gd name="adj2" fmla="val 21591988"/>
            </a:avLst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0" name="Arco 19">
            <a:extLst>
              <a:ext uri="{FF2B5EF4-FFF2-40B4-BE49-F238E27FC236}">
                <a16:creationId xmlns:a16="http://schemas.microsoft.com/office/drawing/2014/main" id="{A1B61C83-9C77-4E98-9FD6-A8823DC998C4}"/>
              </a:ext>
            </a:extLst>
          </p:cNvPr>
          <p:cNvSpPr/>
          <p:nvPr/>
        </p:nvSpPr>
        <p:spPr>
          <a:xfrm rot="19060818" flipH="1">
            <a:off x="4974170" y="4826126"/>
            <a:ext cx="1876116" cy="1993828"/>
          </a:xfrm>
          <a:prstGeom prst="arc">
            <a:avLst>
              <a:gd name="adj1" fmla="val 16200000"/>
              <a:gd name="adj2" fmla="val 21591988"/>
            </a:avLst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2" name="Arco 21">
            <a:extLst>
              <a:ext uri="{FF2B5EF4-FFF2-40B4-BE49-F238E27FC236}">
                <a16:creationId xmlns:a16="http://schemas.microsoft.com/office/drawing/2014/main" id="{F3610970-A7BA-484B-9492-619FAE0B2BBD}"/>
              </a:ext>
            </a:extLst>
          </p:cNvPr>
          <p:cNvSpPr/>
          <p:nvPr/>
        </p:nvSpPr>
        <p:spPr>
          <a:xfrm rot="19060818" flipH="1">
            <a:off x="5208487" y="2974402"/>
            <a:ext cx="415511" cy="417185"/>
          </a:xfrm>
          <a:prstGeom prst="arc">
            <a:avLst>
              <a:gd name="adj1" fmla="val 16200000"/>
              <a:gd name="adj2" fmla="val 21591988"/>
            </a:avLst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3" name="Seta: Bidirecional 22">
            <a:extLst>
              <a:ext uri="{FF2B5EF4-FFF2-40B4-BE49-F238E27FC236}">
                <a16:creationId xmlns:a16="http://schemas.microsoft.com/office/drawing/2014/main" id="{248680E0-DCD5-48D5-A480-03738DB94ACA}"/>
              </a:ext>
            </a:extLst>
          </p:cNvPr>
          <p:cNvSpPr/>
          <p:nvPr/>
        </p:nvSpPr>
        <p:spPr>
          <a:xfrm>
            <a:off x="2724846" y="4394741"/>
            <a:ext cx="1837765" cy="809463"/>
          </a:xfrm>
          <a:prstGeom prst="leftRightArrow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24" name="Imagem 23">
            <a:extLst>
              <a:ext uri="{FF2B5EF4-FFF2-40B4-BE49-F238E27FC236}">
                <a16:creationId xmlns:a16="http://schemas.microsoft.com/office/drawing/2014/main" id="{B58BE8EC-442B-4087-B474-F8C88D87A5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820" y="2991303"/>
            <a:ext cx="988616" cy="3624924"/>
          </a:xfrm>
          <a:prstGeom prst="rect">
            <a:avLst/>
          </a:prstGeom>
        </p:spPr>
      </p:pic>
      <p:sp>
        <p:nvSpPr>
          <p:cNvPr id="25" name="Arco 24">
            <a:extLst>
              <a:ext uri="{FF2B5EF4-FFF2-40B4-BE49-F238E27FC236}">
                <a16:creationId xmlns:a16="http://schemas.microsoft.com/office/drawing/2014/main" id="{27F5C832-D89D-4BBB-8354-173DCC2D95E2}"/>
              </a:ext>
            </a:extLst>
          </p:cNvPr>
          <p:cNvSpPr/>
          <p:nvPr/>
        </p:nvSpPr>
        <p:spPr>
          <a:xfrm rot="19091843" flipH="1">
            <a:off x="1273367" y="2705326"/>
            <a:ext cx="2844510" cy="3256072"/>
          </a:xfrm>
          <a:prstGeom prst="arc">
            <a:avLst>
              <a:gd name="adj1" fmla="val 16200000"/>
              <a:gd name="adj2" fmla="val 21591988"/>
            </a:avLst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6" name="Arco 25">
            <a:extLst>
              <a:ext uri="{FF2B5EF4-FFF2-40B4-BE49-F238E27FC236}">
                <a16:creationId xmlns:a16="http://schemas.microsoft.com/office/drawing/2014/main" id="{03C16628-AEB7-44C3-BE5C-94E74E25C7BC}"/>
              </a:ext>
            </a:extLst>
          </p:cNvPr>
          <p:cNvSpPr/>
          <p:nvPr/>
        </p:nvSpPr>
        <p:spPr>
          <a:xfrm rot="19340403" flipH="1">
            <a:off x="1525364" y="5200672"/>
            <a:ext cx="923670" cy="1197526"/>
          </a:xfrm>
          <a:prstGeom prst="arc">
            <a:avLst>
              <a:gd name="adj1" fmla="val 16200000"/>
              <a:gd name="adj2" fmla="val 21591988"/>
            </a:avLst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9" name="Arco 28">
            <a:extLst>
              <a:ext uri="{FF2B5EF4-FFF2-40B4-BE49-F238E27FC236}">
                <a16:creationId xmlns:a16="http://schemas.microsoft.com/office/drawing/2014/main" id="{36A53C0B-981F-4E51-8A25-098060E1C8EA}"/>
              </a:ext>
            </a:extLst>
          </p:cNvPr>
          <p:cNvSpPr/>
          <p:nvPr/>
        </p:nvSpPr>
        <p:spPr>
          <a:xfrm rot="19885301" flipH="1">
            <a:off x="1599084" y="6105991"/>
            <a:ext cx="340452" cy="661776"/>
          </a:xfrm>
          <a:prstGeom prst="arc">
            <a:avLst>
              <a:gd name="adj1" fmla="val 16200000"/>
              <a:gd name="adj2" fmla="val 21591988"/>
            </a:avLst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55860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F771945D-1681-4951-B993-AF4802F4A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0977" y="271968"/>
            <a:ext cx="9603275" cy="813848"/>
          </a:xfrm>
        </p:spPr>
        <p:txBody>
          <a:bodyPr>
            <a:normAutofit fontScale="90000"/>
          </a:bodyPr>
          <a:lstStyle/>
          <a:p>
            <a:r>
              <a:rPr lang="pt-PT" sz="36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Program</a:t>
            </a:r>
            <a:r>
              <a:rPr lang="pt-PT" sz="3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2</a:t>
            </a:r>
            <a:br>
              <a:rPr lang="pt-PT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pt-PT" sz="2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Results</a:t>
            </a:r>
            <a:endParaRPr lang="pt-PT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98613272-A0E5-7E57-E42C-97D665BC4A57}"/>
              </a:ext>
            </a:extLst>
          </p:cNvPr>
          <p:cNvSpPr txBox="1"/>
          <p:nvPr/>
        </p:nvSpPr>
        <p:spPr>
          <a:xfrm>
            <a:off x="619551" y="6357200"/>
            <a:ext cx="104662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i="1" dirty="0"/>
              <a:t>(</a:t>
            </a:r>
            <a:r>
              <a:rPr lang="pt-PT" sz="1400" b="1" i="1" u="sng" dirty="0"/>
              <a:t>NOTE</a:t>
            </a:r>
            <a:r>
              <a:rPr lang="pt-PT" sz="1400" i="1" dirty="0"/>
              <a:t>: </a:t>
            </a:r>
            <a:r>
              <a:rPr lang="pt-PT" sz="1400" i="1" dirty="0" err="1"/>
              <a:t>both</a:t>
            </a:r>
            <a:r>
              <a:rPr lang="pt-PT" sz="1400" i="1" dirty="0"/>
              <a:t> </a:t>
            </a:r>
            <a:r>
              <a:rPr lang="pt-PT" sz="1400" i="1" dirty="0" err="1"/>
              <a:t>mean</a:t>
            </a:r>
            <a:r>
              <a:rPr lang="pt-PT" sz="1400" i="1" dirty="0"/>
              <a:t> and standard </a:t>
            </a:r>
            <a:r>
              <a:rPr lang="pt-PT" sz="1400" i="1" dirty="0" err="1"/>
              <a:t>deviation</a:t>
            </a:r>
            <a:r>
              <a:rPr lang="pt-PT" sz="1400" i="1" dirty="0"/>
              <a:t> </a:t>
            </a:r>
            <a:r>
              <a:rPr lang="pt-PT" sz="1400" i="1" dirty="0" err="1"/>
              <a:t>results</a:t>
            </a:r>
            <a:r>
              <a:rPr lang="pt-PT" sz="1400" i="1" dirty="0"/>
              <a:t> </a:t>
            </a:r>
            <a:r>
              <a:rPr lang="pt-PT" sz="1400" i="1" dirty="0" err="1"/>
              <a:t>were</a:t>
            </a:r>
            <a:r>
              <a:rPr lang="pt-PT" sz="1400" i="1" dirty="0"/>
              <a:t> </a:t>
            </a:r>
            <a:r>
              <a:rPr lang="pt-PT" sz="1400" i="1" dirty="0" err="1"/>
              <a:t>calculated</a:t>
            </a:r>
            <a:r>
              <a:rPr lang="pt-PT" sz="1400" i="1" dirty="0"/>
              <a:t> </a:t>
            </a:r>
            <a:r>
              <a:rPr lang="pt-PT" sz="1400" i="1" dirty="0" err="1"/>
              <a:t>by</a:t>
            </a:r>
            <a:r>
              <a:rPr lang="pt-PT" sz="1400" i="1" dirty="0"/>
              <a:t> </a:t>
            </a:r>
            <a:r>
              <a:rPr lang="pt-PT" sz="1400" i="1" dirty="0" err="1"/>
              <a:t>running</a:t>
            </a:r>
            <a:r>
              <a:rPr lang="pt-PT" sz="1400" i="1" dirty="0"/>
              <a:t> the </a:t>
            </a:r>
            <a:r>
              <a:rPr lang="pt-PT" sz="1400" i="1" dirty="0" err="1"/>
              <a:t>program</a:t>
            </a:r>
            <a:r>
              <a:rPr lang="pt-PT" sz="1400" i="1" dirty="0"/>
              <a:t> 5</a:t>
            </a:r>
            <a:r>
              <a:rPr lang="pt-PT" sz="1400" b="1" i="1" dirty="0"/>
              <a:t> </a:t>
            </a:r>
            <a:r>
              <a:rPr lang="pt-PT" sz="1400" i="1" dirty="0"/>
              <a:t>times)</a:t>
            </a:r>
            <a:endParaRPr lang="pt-PT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8F4720FF-EFCC-B7AD-7440-CCB8BFB7D728}"/>
              </a:ext>
            </a:extLst>
          </p:cNvPr>
          <p:cNvSpPr txBox="1"/>
          <p:nvPr/>
        </p:nvSpPr>
        <p:spPr>
          <a:xfrm>
            <a:off x="5975267" y="4225880"/>
            <a:ext cx="129748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b="1" dirty="0" err="1"/>
              <a:t>Remote</a:t>
            </a:r>
            <a:r>
              <a:rPr lang="pt-PT" sz="1400" b="1" dirty="0"/>
              <a:t> PC </a:t>
            </a:r>
            <a:r>
              <a:rPr lang="pt-PT" sz="1400" b="1" dirty="0" err="1"/>
              <a:t>Specs</a:t>
            </a:r>
            <a:r>
              <a:rPr lang="pt-PT" sz="1400" b="1" dirty="0"/>
              <a:t>:</a:t>
            </a:r>
          </a:p>
          <a:p>
            <a:endParaRPr lang="pt-PT" sz="1400" dirty="0"/>
          </a:p>
          <a:p>
            <a:r>
              <a:rPr lang="pt-PT" sz="1400" dirty="0"/>
              <a:t>GPU: </a:t>
            </a:r>
            <a:r>
              <a:rPr lang="pt-PT" sz="1400" dirty="0" err="1"/>
              <a:t>Nvidia</a:t>
            </a:r>
            <a:r>
              <a:rPr lang="pt-PT" sz="1400" dirty="0"/>
              <a:t> GTX 1660 TI</a:t>
            </a:r>
          </a:p>
        </p:txBody>
      </p:sp>
      <p:graphicFrame>
        <p:nvGraphicFramePr>
          <p:cNvPr id="13" name="Tabela 4">
            <a:extLst>
              <a:ext uri="{FF2B5EF4-FFF2-40B4-BE49-F238E27FC236}">
                <a16:creationId xmlns:a16="http://schemas.microsoft.com/office/drawing/2014/main" id="{65024EB4-D35B-38BD-12D7-11F5739DB43D}"/>
              </a:ext>
            </a:extLst>
          </p:cNvPr>
          <p:cNvGraphicFramePr>
            <a:graphicFrameLocks/>
          </p:cNvGraphicFramePr>
          <p:nvPr/>
        </p:nvGraphicFramePr>
        <p:xfrm>
          <a:off x="7212942" y="1989326"/>
          <a:ext cx="3841308" cy="118667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39619">
                  <a:extLst>
                    <a:ext uri="{9D8B030D-6E8A-4147-A177-3AD203B41FA5}">
                      <a16:colId xmlns:a16="http://schemas.microsoft.com/office/drawing/2014/main" val="2688708435"/>
                    </a:ext>
                  </a:extLst>
                </a:gridCol>
                <a:gridCol w="2001689">
                  <a:extLst>
                    <a:ext uri="{9D8B030D-6E8A-4147-A177-3AD203B41FA5}">
                      <a16:colId xmlns:a16="http://schemas.microsoft.com/office/drawing/2014/main" val="1516063400"/>
                    </a:ext>
                  </a:extLst>
                </a:gridCol>
              </a:tblGrid>
              <a:tr h="287466">
                <a:tc rowSpan="2">
                  <a:txBody>
                    <a:bodyPr/>
                    <a:lstStyle/>
                    <a:p>
                      <a:pPr algn="ctr"/>
                      <a:r>
                        <a:rPr lang="pt-PT" sz="2000" b="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Binary</a:t>
                      </a:r>
                      <a:r>
                        <a:rPr lang="pt-PT" sz="20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file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b="0" dirty="0"/>
                        <a:t>2 </a:t>
                      </a:r>
                      <a:r>
                        <a:rPr lang="pt-PT" b="0" dirty="0" err="1"/>
                        <a:t>workers</a:t>
                      </a:r>
                      <a:endParaRPr lang="pt-PT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3915449"/>
                  </a:ext>
                </a:extLst>
              </a:tr>
              <a:tr h="455155">
                <a:tc vMerge="1">
                  <a:txBody>
                    <a:bodyPr/>
                    <a:lstStyle/>
                    <a:p>
                      <a:pPr algn="ctr"/>
                      <a:endParaRPr lang="pt-PT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b="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Mean</a:t>
                      </a:r>
                      <a:r>
                        <a:rPr lang="pt-PT" sz="12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pt-PT" sz="12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± Standard </a:t>
                      </a:r>
                      <a:r>
                        <a:rPr lang="pt-PT" sz="120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deviation</a:t>
                      </a:r>
                      <a:endParaRPr lang="pt-PT" sz="1200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1828" marR="81828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455586"/>
                  </a:ext>
                </a:extLst>
              </a:tr>
              <a:tr h="287466"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datSeq1M.bin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178.7 ± 23.2 </a:t>
                      </a:r>
                      <a:r>
                        <a:rPr lang="pt-PT" sz="120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ms</a:t>
                      </a:r>
                      <a:endParaRPr lang="pt-PT" sz="12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5706260"/>
                  </a:ext>
                </a:extLst>
              </a:tr>
            </a:tbl>
          </a:graphicData>
        </a:graphic>
      </p:graphicFrame>
      <p:sp>
        <p:nvSpPr>
          <p:cNvPr id="9" name="CaixaDeTexto 8">
            <a:extLst>
              <a:ext uri="{FF2B5EF4-FFF2-40B4-BE49-F238E27FC236}">
                <a16:creationId xmlns:a16="http://schemas.microsoft.com/office/drawing/2014/main" id="{0472644F-1148-46C1-BECF-BD9D1AAD7529}"/>
              </a:ext>
            </a:extLst>
          </p:cNvPr>
          <p:cNvSpPr txBox="1"/>
          <p:nvPr/>
        </p:nvSpPr>
        <p:spPr>
          <a:xfrm>
            <a:off x="5975267" y="2221893"/>
            <a:ext cx="12974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b="1" dirty="0"/>
              <a:t>PC1 </a:t>
            </a:r>
            <a:r>
              <a:rPr lang="pt-PT" sz="1400" b="1" dirty="0" err="1"/>
              <a:t>Specs</a:t>
            </a:r>
            <a:r>
              <a:rPr lang="pt-PT" sz="1400" b="1" dirty="0"/>
              <a:t>:</a:t>
            </a:r>
          </a:p>
          <a:p>
            <a:endParaRPr lang="pt-PT" sz="1400" dirty="0"/>
          </a:p>
          <a:p>
            <a:r>
              <a:rPr lang="pt-PT" sz="1400" dirty="0" err="1"/>
              <a:t>Lubuntu</a:t>
            </a:r>
            <a:r>
              <a:rPr lang="pt-PT" sz="1400" dirty="0"/>
              <a:t> VM</a:t>
            </a:r>
          </a:p>
          <a:p>
            <a:r>
              <a:rPr lang="pt-PT" sz="1400" dirty="0"/>
              <a:t>4 cores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B35C6840-54E7-481C-914A-8E050927DF52}"/>
              </a:ext>
            </a:extLst>
          </p:cNvPr>
          <p:cNvSpPr txBox="1"/>
          <p:nvPr/>
        </p:nvSpPr>
        <p:spPr>
          <a:xfrm>
            <a:off x="7212942" y="1626403"/>
            <a:ext cx="3841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i="1" dirty="0" err="1"/>
              <a:t>Multiprocess</a:t>
            </a:r>
            <a:r>
              <a:rPr lang="pt-PT" i="1" dirty="0"/>
              <a:t> </a:t>
            </a:r>
            <a:r>
              <a:rPr lang="pt-PT" i="1" dirty="0" err="1"/>
              <a:t>solution</a:t>
            </a:r>
            <a:r>
              <a:rPr lang="pt-PT" i="1" dirty="0"/>
              <a:t> (MPI)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4075672B-49A6-4775-AF35-DDA26EA019DC}"/>
              </a:ext>
            </a:extLst>
          </p:cNvPr>
          <p:cNvSpPr txBox="1"/>
          <p:nvPr/>
        </p:nvSpPr>
        <p:spPr>
          <a:xfrm>
            <a:off x="394637" y="2181190"/>
            <a:ext cx="12974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b="1" dirty="0"/>
              <a:t>PC1 </a:t>
            </a:r>
            <a:r>
              <a:rPr lang="pt-PT" sz="1400" b="1" dirty="0" err="1"/>
              <a:t>Specs</a:t>
            </a:r>
            <a:r>
              <a:rPr lang="pt-PT" sz="1400" b="1" dirty="0"/>
              <a:t>:</a:t>
            </a:r>
          </a:p>
          <a:p>
            <a:endParaRPr lang="pt-PT" sz="1400" dirty="0"/>
          </a:p>
          <a:p>
            <a:r>
              <a:rPr lang="pt-PT" sz="1400" dirty="0" err="1"/>
              <a:t>Lubuntu</a:t>
            </a:r>
            <a:r>
              <a:rPr lang="pt-PT" sz="1400" dirty="0"/>
              <a:t> VM</a:t>
            </a:r>
          </a:p>
          <a:p>
            <a:r>
              <a:rPr lang="pt-PT" sz="1400" dirty="0"/>
              <a:t>4 cores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8684F043-2366-4448-9E77-95655F5F8AE8}"/>
              </a:ext>
            </a:extLst>
          </p:cNvPr>
          <p:cNvSpPr txBox="1"/>
          <p:nvPr/>
        </p:nvSpPr>
        <p:spPr>
          <a:xfrm>
            <a:off x="1692118" y="1626403"/>
            <a:ext cx="3841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i="1" dirty="0" err="1"/>
              <a:t>Multithread</a:t>
            </a:r>
            <a:r>
              <a:rPr lang="pt-PT" i="1" dirty="0"/>
              <a:t> </a:t>
            </a:r>
            <a:r>
              <a:rPr lang="pt-PT" i="1" dirty="0" err="1"/>
              <a:t>solution</a:t>
            </a:r>
            <a:r>
              <a:rPr lang="pt-PT" i="1" dirty="0"/>
              <a:t> (</a:t>
            </a:r>
            <a:r>
              <a:rPr lang="pt-PT" i="1" dirty="0" err="1"/>
              <a:t>pthread</a:t>
            </a:r>
            <a:r>
              <a:rPr lang="pt-PT" i="1" dirty="0"/>
              <a:t>)</a:t>
            </a:r>
          </a:p>
        </p:txBody>
      </p:sp>
      <p:graphicFrame>
        <p:nvGraphicFramePr>
          <p:cNvPr id="14" name="Tabela 4">
            <a:extLst>
              <a:ext uri="{FF2B5EF4-FFF2-40B4-BE49-F238E27FC236}">
                <a16:creationId xmlns:a16="http://schemas.microsoft.com/office/drawing/2014/main" id="{EC5D3588-CD59-409B-82F6-0551B210BE25}"/>
              </a:ext>
            </a:extLst>
          </p:cNvPr>
          <p:cNvGraphicFramePr>
            <a:graphicFrameLocks/>
          </p:cNvGraphicFramePr>
          <p:nvPr/>
        </p:nvGraphicFramePr>
        <p:xfrm>
          <a:off x="1643088" y="1989325"/>
          <a:ext cx="3841308" cy="118667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39619">
                  <a:extLst>
                    <a:ext uri="{9D8B030D-6E8A-4147-A177-3AD203B41FA5}">
                      <a16:colId xmlns:a16="http://schemas.microsoft.com/office/drawing/2014/main" val="2688708435"/>
                    </a:ext>
                  </a:extLst>
                </a:gridCol>
                <a:gridCol w="2001689">
                  <a:extLst>
                    <a:ext uri="{9D8B030D-6E8A-4147-A177-3AD203B41FA5}">
                      <a16:colId xmlns:a16="http://schemas.microsoft.com/office/drawing/2014/main" val="1516063400"/>
                    </a:ext>
                  </a:extLst>
                </a:gridCol>
              </a:tblGrid>
              <a:tr h="287466">
                <a:tc rowSpan="2">
                  <a:txBody>
                    <a:bodyPr/>
                    <a:lstStyle/>
                    <a:p>
                      <a:pPr algn="ctr"/>
                      <a:r>
                        <a:rPr lang="pt-PT" sz="2000" b="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Binary</a:t>
                      </a:r>
                      <a:r>
                        <a:rPr lang="pt-PT" sz="20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file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b="0" dirty="0"/>
                        <a:t>2 </a:t>
                      </a:r>
                      <a:r>
                        <a:rPr lang="pt-PT" b="0" dirty="0" err="1"/>
                        <a:t>workers</a:t>
                      </a:r>
                      <a:endParaRPr lang="pt-PT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3915449"/>
                  </a:ext>
                </a:extLst>
              </a:tr>
              <a:tr h="455155">
                <a:tc vMerge="1">
                  <a:txBody>
                    <a:bodyPr/>
                    <a:lstStyle/>
                    <a:p>
                      <a:pPr algn="ctr"/>
                      <a:endParaRPr lang="pt-PT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b="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Mean</a:t>
                      </a:r>
                      <a:r>
                        <a:rPr lang="pt-PT" sz="12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pt-PT" sz="12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± Standard </a:t>
                      </a:r>
                      <a:r>
                        <a:rPr lang="pt-PT" sz="120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deviation</a:t>
                      </a:r>
                      <a:endParaRPr lang="pt-PT" sz="1200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1828" marR="81828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455586"/>
                  </a:ext>
                </a:extLst>
              </a:tr>
              <a:tr h="287466"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datSeq1M.bin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1.066 ± 0.021 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5706260"/>
                  </a:ext>
                </a:extLst>
              </a:tr>
            </a:tbl>
          </a:graphicData>
        </a:graphic>
      </p:graphicFrame>
      <p:graphicFrame>
        <p:nvGraphicFramePr>
          <p:cNvPr id="15" name="Tabela 4">
            <a:extLst>
              <a:ext uri="{FF2B5EF4-FFF2-40B4-BE49-F238E27FC236}">
                <a16:creationId xmlns:a16="http://schemas.microsoft.com/office/drawing/2014/main" id="{786F5B45-4180-4D95-9696-74DDA71EEDD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65645829"/>
              </p:ext>
            </p:extLst>
          </p:nvPr>
        </p:nvGraphicFramePr>
        <p:xfrm>
          <a:off x="7212943" y="4208757"/>
          <a:ext cx="3841308" cy="118667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39619">
                  <a:extLst>
                    <a:ext uri="{9D8B030D-6E8A-4147-A177-3AD203B41FA5}">
                      <a16:colId xmlns:a16="http://schemas.microsoft.com/office/drawing/2014/main" val="2688708435"/>
                    </a:ext>
                  </a:extLst>
                </a:gridCol>
                <a:gridCol w="2001689">
                  <a:extLst>
                    <a:ext uri="{9D8B030D-6E8A-4147-A177-3AD203B41FA5}">
                      <a16:colId xmlns:a16="http://schemas.microsoft.com/office/drawing/2014/main" val="1516063400"/>
                    </a:ext>
                  </a:extLst>
                </a:gridCol>
              </a:tblGrid>
              <a:tr h="287466">
                <a:tc rowSpan="2">
                  <a:txBody>
                    <a:bodyPr/>
                    <a:lstStyle/>
                    <a:p>
                      <a:pPr algn="ctr"/>
                      <a:r>
                        <a:rPr lang="pt-PT" sz="2000" b="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Binary</a:t>
                      </a:r>
                      <a:r>
                        <a:rPr lang="pt-PT" sz="20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file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b="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Optimum</a:t>
                      </a:r>
                      <a:r>
                        <a:rPr lang="pt-PT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pt-PT" b="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config</a:t>
                      </a:r>
                      <a:endParaRPr lang="pt-PT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3915449"/>
                  </a:ext>
                </a:extLst>
              </a:tr>
              <a:tr h="455155">
                <a:tc vMerge="1">
                  <a:txBody>
                    <a:bodyPr/>
                    <a:lstStyle/>
                    <a:p>
                      <a:pPr algn="ctr"/>
                      <a:endParaRPr lang="pt-PT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b="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Mean</a:t>
                      </a:r>
                      <a:r>
                        <a:rPr lang="pt-PT" sz="12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pt-PT" sz="12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± Standard </a:t>
                      </a:r>
                      <a:r>
                        <a:rPr lang="pt-PT" sz="120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deviation</a:t>
                      </a:r>
                      <a:endParaRPr lang="pt-PT" sz="1200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1828" marR="81828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455586"/>
                  </a:ext>
                </a:extLst>
              </a:tr>
              <a:tr h="287466"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datSeq1M.bin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4.2942 ± 0.0005 </a:t>
                      </a:r>
                      <a:r>
                        <a:rPr lang="pt-PT" sz="120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ms</a:t>
                      </a:r>
                      <a:endParaRPr lang="pt-PT" sz="12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5706260"/>
                  </a:ext>
                </a:extLst>
              </a:tr>
            </a:tbl>
          </a:graphicData>
        </a:graphic>
      </p:graphicFrame>
      <p:sp>
        <p:nvSpPr>
          <p:cNvPr id="17" name="CaixaDeTexto 16">
            <a:extLst>
              <a:ext uri="{FF2B5EF4-FFF2-40B4-BE49-F238E27FC236}">
                <a16:creationId xmlns:a16="http://schemas.microsoft.com/office/drawing/2014/main" id="{CCF60E74-C957-45DE-9EF3-C0816DC723CF}"/>
              </a:ext>
            </a:extLst>
          </p:cNvPr>
          <p:cNvSpPr txBox="1"/>
          <p:nvPr/>
        </p:nvSpPr>
        <p:spPr>
          <a:xfrm>
            <a:off x="7212943" y="3845834"/>
            <a:ext cx="3841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b="1" i="1" dirty="0"/>
              <a:t>CUDA </a:t>
            </a:r>
            <a:r>
              <a:rPr lang="pt-PT" b="1" i="1" dirty="0" err="1"/>
              <a:t>solution</a:t>
            </a:r>
            <a:r>
              <a:rPr lang="pt-PT" b="1" i="1" dirty="0"/>
              <a:t> (GPU)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DCFF7FF1-23FC-4FDA-8365-B484898925CC}"/>
              </a:ext>
            </a:extLst>
          </p:cNvPr>
          <p:cNvSpPr txBox="1"/>
          <p:nvPr/>
        </p:nvSpPr>
        <p:spPr>
          <a:xfrm>
            <a:off x="1692119" y="3845834"/>
            <a:ext cx="3841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i="1" dirty="0"/>
              <a:t>Single </a:t>
            </a:r>
            <a:r>
              <a:rPr lang="pt-PT" i="1" dirty="0" err="1"/>
              <a:t>thread</a:t>
            </a:r>
            <a:r>
              <a:rPr lang="pt-PT" i="1" dirty="0"/>
              <a:t> </a:t>
            </a:r>
            <a:r>
              <a:rPr lang="pt-PT" i="1" dirty="0" err="1"/>
              <a:t>solution</a:t>
            </a:r>
            <a:r>
              <a:rPr lang="pt-PT" i="1" dirty="0"/>
              <a:t> (CPU)</a:t>
            </a:r>
          </a:p>
        </p:txBody>
      </p:sp>
      <p:graphicFrame>
        <p:nvGraphicFramePr>
          <p:cNvPr id="20" name="Tabela 4">
            <a:extLst>
              <a:ext uri="{FF2B5EF4-FFF2-40B4-BE49-F238E27FC236}">
                <a16:creationId xmlns:a16="http://schemas.microsoft.com/office/drawing/2014/main" id="{0ACCDE5B-8695-4D09-B7F9-48BA52042C7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86438406"/>
              </p:ext>
            </p:extLst>
          </p:nvPr>
        </p:nvGraphicFramePr>
        <p:xfrm>
          <a:off x="1643089" y="4208756"/>
          <a:ext cx="3841308" cy="118667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39619">
                  <a:extLst>
                    <a:ext uri="{9D8B030D-6E8A-4147-A177-3AD203B41FA5}">
                      <a16:colId xmlns:a16="http://schemas.microsoft.com/office/drawing/2014/main" val="2688708435"/>
                    </a:ext>
                  </a:extLst>
                </a:gridCol>
                <a:gridCol w="2001689">
                  <a:extLst>
                    <a:ext uri="{9D8B030D-6E8A-4147-A177-3AD203B41FA5}">
                      <a16:colId xmlns:a16="http://schemas.microsoft.com/office/drawing/2014/main" val="1516063400"/>
                    </a:ext>
                  </a:extLst>
                </a:gridCol>
              </a:tblGrid>
              <a:tr h="287466">
                <a:tc rowSpan="2">
                  <a:txBody>
                    <a:bodyPr/>
                    <a:lstStyle/>
                    <a:p>
                      <a:pPr algn="ctr"/>
                      <a:r>
                        <a:rPr lang="pt-PT" sz="2000" b="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Binary</a:t>
                      </a:r>
                      <a:r>
                        <a:rPr lang="pt-PT" sz="20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file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“1 </a:t>
                      </a:r>
                      <a:r>
                        <a:rPr lang="pt-PT" b="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worker</a:t>
                      </a:r>
                      <a:r>
                        <a:rPr lang="pt-PT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”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3915449"/>
                  </a:ext>
                </a:extLst>
              </a:tr>
              <a:tr h="455155">
                <a:tc vMerge="1">
                  <a:txBody>
                    <a:bodyPr/>
                    <a:lstStyle/>
                    <a:p>
                      <a:pPr algn="ctr"/>
                      <a:endParaRPr lang="pt-PT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b="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Mean</a:t>
                      </a:r>
                      <a:r>
                        <a:rPr lang="pt-PT" sz="12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pt-PT" sz="12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± Standard </a:t>
                      </a:r>
                      <a:r>
                        <a:rPr lang="pt-PT" sz="120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deviation</a:t>
                      </a:r>
                      <a:endParaRPr lang="pt-PT" sz="1200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1828" marR="81828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455586"/>
                  </a:ext>
                </a:extLst>
              </a:tr>
              <a:tr h="287466"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datSeq1M.bin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763.4 ± 19.9 </a:t>
                      </a:r>
                      <a:r>
                        <a:rPr lang="pt-PT" sz="120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ms</a:t>
                      </a:r>
                      <a:endParaRPr lang="pt-PT" sz="12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5706260"/>
                  </a:ext>
                </a:extLst>
              </a:tr>
            </a:tbl>
          </a:graphicData>
        </a:graphic>
      </p:graphicFrame>
      <p:sp>
        <p:nvSpPr>
          <p:cNvPr id="21" name="CaixaDeTexto 20">
            <a:extLst>
              <a:ext uri="{FF2B5EF4-FFF2-40B4-BE49-F238E27FC236}">
                <a16:creationId xmlns:a16="http://schemas.microsoft.com/office/drawing/2014/main" id="{3FFF7C7E-18CD-4FD5-A69D-02BFAC8FC99E}"/>
              </a:ext>
            </a:extLst>
          </p:cNvPr>
          <p:cNvSpPr txBox="1"/>
          <p:nvPr/>
        </p:nvSpPr>
        <p:spPr>
          <a:xfrm>
            <a:off x="394637" y="4210905"/>
            <a:ext cx="129748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b="1" dirty="0" err="1"/>
              <a:t>Remote</a:t>
            </a:r>
            <a:r>
              <a:rPr lang="pt-PT" sz="1400" b="1" dirty="0"/>
              <a:t> PC </a:t>
            </a:r>
            <a:r>
              <a:rPr lang="pt-PT" sz="1400" b="1" dirty="0" err="1"/>
              <a:t>Specs</a:t>
            </a:r>
            <a:r>
              <a:rPr lang="pt-PT" sz="1400" b="1" dirty="0"/>
              <a:t>:</a:t>
            </a:r>
          </a:p>
          <a:p>
            <a:endParaRPr lang="pt-PT" sz="1400" dirty="0"/>
          </a:p>
          <a:p>
            <a:r>
              <a:rPr lang="pt-PT" sz="1400" dirty="0"/>
              <a:t>GPU: </a:t>
            </a:r>
            <a:r>
              <a:rPr lang="pt-PT" sz="1400" dirty="0" err="1"/>
              <a:t>Nvidia</a:t>
            </a:r>
            <a:r>
              <a:rPr lang="pt-PT" sz="1400" dirty="0"/>
              <a:t> GTX 1660 TI</a:t>
            </a:r>
          </a:p>
        </p:txBody>
      </p:sp>
    </p:spTree>
    <p:extLst>
      <p:ext uri="{BB962C8B-B14F-4D97-AF65-F5344CB8AC3E}">
        <p14:creationId xmlns:p14="http://schemas.microsoft.com/office/powerpoint/2010/main" val="4130691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D52C90-E3ED-4F3F-A8E5-D53ABE83C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5172" y="900652"/>
            <a:ext cx="9603275" cy="813848"/>
          </a:xfrm>
        </p:spPr>
        <p:txBody>
          <a:bodyPr>
            <a:normAutofit fontScale="90000"/>
          </a:bodyPr>
          <a:lstStyle/>
          <a:p>
            <a:r>
              <a:rPr lang="pt-PT" sz="3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CUDA </a:t>
            </a:r>
            <a:r>
              <a:rPr lang="pt-PT" sz="36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solution</a:t>
            </a:r>
            <a:br>
              <a:rPr lang="pt-PT" sz="3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pt-PT" sz="2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Conclusions</a:t>
            </a:r>
            <a:endParaRPr lang="pt-PT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Marcador de Posição de Conteúdo 2">
            <a:extLst>
              <a:ext uri="{FF2B5EF4-FFF2-40B4-BE49-F238E27FC236}">
                <a16:creationId xmlns:a16="http://schemas.microsoft.com/office/drawing/2014/main" id="{86BDC43B-C7F0-58EE-C864-F47E5F33D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502920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pt-PT" b="1" dirty="0" err="1"/>
              <a:t>Expected</a:t>
            </a:r>
            <a:r>
              <a:rPr lang="pt-PT" b="1" dirty="0"/>
              <a:t> </a:t>
            </a:r>
            <a:r>
              <a:rPr lang="pt-PT" b="1" dirty="0" err="1"/>
              <a:t>results</a:t>
            </a:r>
            <a:endParaRPr lang="pt-PT" b="1" dirty="0"/>
          </a:p>
          <a:p>
            <a:pPr lvl="1" algn="just"/>
            <a:r>
              <a:rPr lang="pt-PT" dirty="0"/>
              <a:t>In CUDA </a:t>
            </a:r>
            <a:r>
              <a:rPr lang="pt-PT" dirty="0" err="1"/>
              <a:t>solution</a:t>
            </a:r>
            <a:r>
              <a:rPr lang="pt-PT" dirty="0"/>
              <a:t>, </a:t>
            </a:r>
            <a:r>
              <a:rPr lang="pt-PT" dirty="0" err="1"/>
              <a:t>since</a:t>
            </a:r>
            <a:r>
              <a:rPr lang="pt-PT" dirty="0"/>
              <a:t> </a:t>
            </a:r>
            <a:r>
              <a:rPr lang="pt-PT" dirty="0" err="1"/>
              <a:t>there</a:t>
            </a:r>
            <a:r>
              <a:rPr lang="pt-PT" dirty="0"/>
              <a:t> </a:t>
            </a:r>
            <a:r>
              <a:rPr lang="pt-PT" dirty="0" err="1"/>
              <a:t>is</a:t>
            </a:r>
            <a:r>
              <a:rPr lang="pt-PT" dirty="0"/>
              <a:t> </a:t>
            </a:r>
            <a:r>
              <a:rPr lang="pt-PT" dirty="0" err="1"/>
              <a:t>normally</a:t>
            </a:r>
            <a:r>
              <a:rPr lang="pt-PT" dirty="0"/>
              <a:t> a </a:t>
            </a:r>
            <a:r>
              <a:rPr lang="pt-PT" dirty="0" err="1"/>
              <a:t>gain</a:t>
            </a:r>
            <a:r>
              <a:rPr lang="pt-PT" dirty="0"/>
              <a:t> </a:t>
            </a:r>
            <a:r>
              <a:rPr lang="pt-PT" dirty="0" err="1"/>
              <a:t>when</a:t>
            </a:r>
            <a:r>
              <a:rPr lang="pt-PT" dirty="0"/>
              <a:t> </a:t>
            </a:r>
            <a:r>
              <a:rPr lang="pt-PT" dirty="0" err="1"/>
              <a:t>using</a:t>
            </a:r>
            <a:r>
              <a:rPr lang="pt-PT" dirty="0"/>
              <a:t> more </a:t>
            </a:r>
            <a:r>
              <a:rPr lang="pt-PT" dirty="0" err="1"/>
              <a:t>number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workers</a:t>
            </a:r>
            <a:r>
              <a:rPr lang="pt-PT" dirty="0"/>
              <a:t> </a:t>
            </a:r>
            <a:r>
              <a:rPr lang="pt-PT" dirty="0" err="1"/>
              <a:t>at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same</a:t>
            </a:r>
            <a:r>
              <a:rPr lang="pt-PT" dirty="0"/>
              <a:t> time, </a:t>
            </a:r>
            <a:r>
              <a:rPr lang="pt-PT" dirty="0" err="1"/>
              <a:t>it</a:t>
            </a:r>
            <a:r>
              <a:rPr lang="pt-PT" dirty="0"/>
              <a:t> </a:t>
            </a:r>
            <a:r>
              <a:rPr lang="pt-PT" dirty="0" err="1"/>
              <a:t>would</a:t>
            </a:r>
            <a:r>
              <a:rPr lang="pt-PT" dirty="0"/>
              <a:t> </a:t>
            </a:r>
            <a:r>
              <a:rPr lang="pt-PT" dirty="0" err="1"/>
              <a:t>be</a:t>
            </a:r>
            <a:r>
              <a:rPr lang="pt-PT" dirty="0"/>
              <a:t> </a:t>
            </a:r>
            <a:r>
              <a:rPr lang="pt-PT" dirty="0" err="1"/>
              <a:t>expected</a:t>
            </a:r>
            <a:r>
              <a:rPr lang="pt-PT" dirty="0"/>
              <a:t> to </a:t>
            </a:r>
            <a:r>
              <a:rPr lang="pt-PT" dirty="0" err="1"/>
              <a:t>achieve</a:t>
            </a:r>
            <a:r>
              <a:rPr lang="pt-PT" dirty="0"/>
              <a:t> </a:t>
            </a:r>
            <a:r>
              <a:rPr lang="pt-PT" dirty="0" err="1"/>
              <a:t>better</a:t>
            </a:r>
            <a:r>
              <a:rPr lang="pt-PT" dirty="0"/>
              <a:t> times </a:t>
            </a:r>
            <a:r>
              <a:rPr lang="pt-PT" dirty="0" err="1"/>
              <a:t>using</a:t>
            </a:r>
            <a:r>
              <a:rPr lang="pt-PT" dirty="0"/>
              <a:t> </a:t>
            </a:r>
            <a:r>
              <a:rPr lang="pt-PT" dirty="0" err="1"/>
              <a:t>one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CUDA </a:t>
            </a:r>
            <a:r>
              <a:rPr lang="pt-PT" dirty="0" err="1"/>
              <a:t>programs</a:t>
            </a:r>
            <a:r>
              <a:rPr lang="pt-PT" dirty="0"/>
              <a:t>.  </a:t>
            </a:r>
            <a:endParaRPr lang="pt-PT" b="1" dirty="0">
              <a:solidFill>
                <a:srgbClr val="FF0000"/>
              </a:solidFill>
            </a:endParaRPr>
          </a:p>
          <a:p>
            <a:pPr lvl="1" algn="just"/>
            <a:r>
              <a:rPr lang="pt-PT" dirty="0" err="1"/>
              <a:t>Comparing</a:t>
            </a:r>
            <a:r>
              <a:rPr lang="pt-PT" dirty="0"/>
              <a:t> </a:t>
            </a:r>
            <a:r>
              <a:rPr lang="pt-PT" dirty="0" err="1"/>
              <a:t>program</a:t>
            </a:r>
            <a:r>
              <a:rPr lang="pt-PT" dirty="0"/>
              <a:t> 1 </a:t>
            </a:r>
            <a:r>
              <a:rPr lang="pt-PT" dirty="0" err="1"/>
              <a:t>with</a:t>
            </a:r>
            <a:r>
              <a:rPr lang="pt-PT" dirty="0"/>
              <a:t> </a:t>
            </a:r>
            <a:r>
              <a:rPr lang="pt-PT" dirty="0" err="1"/>
              <a:t>program</a:t>
            </a:r>
            <a:r>
              <a:rPr lang="pt-PT" dirty="0"/>
              <a:t> 2, </a:t>
            </a:r>
            <a:r>
              <a:rPr lang="pt-PT" dirty="0" err="1"/>
              <a:t>it</a:t>
            </a:r>
            <a:r>
              <a:rPr lang="pt-PT" dirty="0"/>
              <a:t> </a:t>
            </a:r>
            <a:r>
              <a:rPr lang="pt-PT" dirty="0" err="1"/>
              <a:t>would</a:t>
            </a:r>
            <a:r>
              <a:rPr lang="pt-PT" dirty="0"/>
              <a:t> </a:t>
            </a:r>
            <a:r>
              <a:rPr lang="pt-PT" dirty="0" err="1"/>
              <a:t>be</a:t>
            </a:r>
            <a:r>
              <a:rPr lang="pt-PT" dirty="0"/>
              <a:t> </a:t>
            </a:r>
            <a:r>
              <a:rPr lang="pt-PT" dirty="0" err="1"/>
              <a:t>expected</a:t>
            </a:r>
            <a:r>
              <a:rPr lang="pt-PT" dirty="0"/>
              <a:t> to </a:t>
            </a:r>
            <a:r>
              <a:rPr lang="pt-PT" dirty="0" err="1"/>
              <a:t>get</a:t>
            </a:r>
            <a:r>
              <a:rPr lang="pt-PT" dirty="0"/>
              <a:t> </a:t>
            </a:r>
            <a:r>
              <a:rPr lang="pt-PT" dirty="0" err="1"/>
              <a:t>better</a:t>
            </a:r>
            <a:r>
              <a:rPr lang="pt-PT" dirty="0"/>
              <a:t> performance in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first</a:t>
            </a:r>
            <a:r>
              <a:rPr lang="pt-PT" dirty="0"/>
              <a:t> </a:t>
            </a:r>
            <a:r>
              <a:rPr lang="pt-PT" dirty="0" err="1"/>
              <a:t>approach</a:t>
            </a:r>
            <a:r>
              <a:rPr lang="pt-PT" dirty="0"/>
              <a:t> </a:t>
            </a:r>
            <a:r>
              <a:rPr lang="pt-PT" dirty="0" err="1"/>
              <a:t>because</a:t>
            </a:r>
            <a:r>
              <a:rPr lang="pt-PT" dirty="0"/>
              <a:t> </a:t>
            </a:r>
            <a:r>
              <a:rPr lang="pt-PT" dirty="0" err="1"/>
              <a:t>there</a:t>
            </a:r>
            <a:r>
              <a:rPr lang="pt-PT" dirty="0"/>
              <a:t> </a:t>
            </a:r>
            <a:r>
              <a:rPr lang="pt-PT" dirty="0" err="1"/>
              <a:t>is</a:t>
            </a:r>
            <a:r>
              <a:rPr lang="pt-PT" dirty="0"/>
              <a:t> a </a:t>
            </a:r>
            <a:r>
              <a:rPr lang="pt-PT" dirty="0" err="1"/>
              <a:t>better</a:t>
            </a:r>
            <a:r>
              <a:rPr lang="pt-PT" dirty="0"/>
              <a:t> cache use in a </a:t>
            </a:r>
            <a:r>
              <a:rPr lang="pt-PT" dirty="0" err="1"/>
              <a:t>way</a:t>
            </a:r>
            <a:r>
              <a:rPr lang="pt-PT" dirty="0"/>
              <a:t> </a:t>
            </a:r>
            <a:r>
              <a:rPr lang="pt-PT" dirty="0" err="1"/>
              <a:t>there</a:t>
            </a:r>
            <a:r>
              <a:rPr lang="pt-PT" dirty="0"/>
              <a:t> are </a:t>
            </a:r>
            <a:r>
              <a:rPr lang="pt-PT" dirty="0" err="1"/>
              <a:t>less</a:t>
            </a:r>
            <a:r>
              <a:rPr lang="pt-PT" dirty="0"/>
              <a:t> </a:t>
            </a:r>
            <a:r>
              <a:rPr lang="pt-PT" dirty="0" err="1"/>
              <a:t>memory</a:t>
            </a:r>
            <a:r>
              <a:rPr lang="pt-PT" dirty="0"/>
              <a:t> </a:t>
            </a:r>
            <a:r>
              <a:rPr lang="pt-PT" dirty="0" err="1"/>
              <a:t>fetches</a:t>
            </a:r>
            <a:r>
              <a:rPr lang="pt-PT" dirty="0"/>
              <a:t>. In </a:t>
            </a:r>
            <a:r>
              <a:rPr lang="pt-PT" dirty="0" err="1"/>
              <a:t>program</a:t>
            </a:r>
            <a:r>
              <a:rPr lang="pt-PT" dirty="0"/>
              <a:t> 2 </a:t>
            </a:r>
            <a:r>
              <a:rPr lang="pt-PT" dirty="0" err="1"/>
              <a:t>this</a:t>
            </a:r>
            <a:r>
              <a:rPr lang="pt-PT" dirty="0"/>
              <a:t> </a:t>
            </a:r>
            <a:r>
              <a:rPr lang="pt-PT" dirty="0" err="1"/>
              <a:t>wouldn’t</a:t>
            </a:r>
            <a:r>
              <a:rPr lang="pt-PT" dirty="0"/>
              <a:t> </a:t>
            </a:r>
            <a:r>
              <a:rPr lang="pt-PT" dirty="0" err="1"/>
              <a:t>happen</a:t>
            </a:r>
            <a:r>
              <a:rPr lang="pt-PT" dirty="0"/>
              <a:t> </a:t>
            </a:r>
            <a:r>
              <a:rPr lang="pt-PT" dirty="0" err="1"/>
              <a:t>so</a:t>
            </a:r>
            <a:r>
              <a:rPr lang="pt-PT" dirty="0"/>
              <a:t> </a:t>
            </a:r>
            <a:r>
              <a:rPr lang="pt-PT" dirty="0" err="1"/>
              <a:t>frequently</a:t>
            </a:r>
            <a:r>
              <a:rPr lang="pt-PT" dirty="0"/>
              <a:t> </a:t>
            </a:r>
            <a:r>
              <a:rPr lang="pt-PT" dirty="0" err="1"/>
              <a:t>because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blocks</a:t>
            </a:r>
            <a:r>
              <a:rPr lang="pt-PT" dirty="0"/>
              <a:t> </a:t>
            </a:r>
            <a:r>
              <a:rPr lang="pt-PT" dirty="0" err="1"/>
              <a:t>size</a:t>
            </a:r>
            <a:r>
              <a:rPr lang="pt-PT" dirty="0"/>
              <a:t> (</a:t>
            </a:r>
            <a:r>
              <a:rPr lang="pt-PT" dirty="0" err="1"/>
              <a:t>multiple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1024).</a:t>
            </a:r>
            <a:endParaRPr lang="pt-PT" b="1" dirty="0">
              <a:solidFill>
                <a:srgbClr val="FF0000"/>
              </a:solidFill>
            </a:endParaRPr>
          </a:p>
          <a:p>
            <a:pPr algn="just"/>
            <a:r>
              <a:rPr lang="en-US" b="1" dirty="0"/>
              <a:t>Outcome</a:t>
            </a:r>
          </a:p>
          <a:p>
            <a:pPr lvl="1" algn="just"/>
            <a:r>
              <a:rPr lang="en-US" dirty="0"/>
              <a:t>Both CUDA approaches ended up being slower than any other type of solution. It could be related with the overhead of creating a large number of threads or the concurrency that exist between threads of different blocks.</a:t>
            </a:r>
          </a:p>
          <a:p>
            <a:pPr lvl="1" algn="just"/>
            <a:r>
              <a:rPr lang="en-US" dirty="0"/>
              <a:t>The row processing was indeed better (almost 2 times faster) than the column processing algorithm. This can be explained as there is a better mapping between the thread blocks and the memory zone which they will access, ending up accessing contiguous values. </a:t>
            </a:r>
          </a:p>
          <a:p>
            <a:pPr lvl="1" algn="just"/>
            <a:endParaRPr lang="en-US" b="1" dirty="0"/>
          </a:p>
          <a:p>
            <a:pPr algn="just"/>
            <a:r>
              <a:rPr lang="en-US" b="1" i="1" dirty="0"/>
              <a:t>Is it worthwhile to use the GPU to solve this kind of problem?</a:t>
            </a:r>
          </a:p>
          <a:p>
            <a:pPr marL="0" indent="0" algn="just">
              <a:buNone/>
            </a:pPr>
            <a:r>
              <a:rPr lang="en-US" dirty="0"/>
              <a:t>	</a:t>
            </a:r>
            <a:r>
              <a:rPr lang="en-US" sz="1600" dirty="0"/>
              <a:t>.: No. If there was a less number of GPU threads executing simultaneously it could make the program run faster as there would be less concurrency between threads of different blocks.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554269"/>
      </p:ext>
    </p:extLst>
  </p:cSld>
  <p:clrMapOvr>
    <a:masterClrMapping/>
  </p:clrMapOvr>
</p:sld>
</file>

<file path=ppt/theme/theme1.xml><?xml version="1.0" encoding="utf-8"?>
<a:theme xmlns:a="http://schemas.openxmlformats.org/drawingml/2006/main" name="Vista">
  <a:themeElements>
    <a:clrScheme name="Vista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sta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sta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Vista</Template>
  <TotalTime>835</TotalTime>
  <Words>619</Words>
  <Application>Microsoft Office PowerPoint</Application>
  <PresentationFormat>Ecrã Panorâmico</PresentationFormat>
  <Paragraphs>107</Paragraphs>
  <Slides>6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6</vt:i4>
      </vt:variant>
    </vt:vector>
  </HeadingPairs>
  <TitlesOfParts>
    <vt:vector size="11" baseType="lpstr">
      <vt:lpstr>Arial</vt:lpstr>
      <vt:lpstr>Calibri</vt:lpstr>
      <vt:lpstr>Century Schoolbook</vt:lpstr>
      <vt:lpstr>Wingdings 2</vt:lpstr>
      <vt:lpstr>Vista</vt:lpstr>
      <vt:lpstr>Apresentação do PowerPoint</vt:lpstr>
      <vt:lpstr>Apresentação do PowerPoint</vt:lpstr>
      <vt:lpstr>Program 1 Results</vt:lpstr>
      <vt:lpstr>Apresentação do PowerPoint</vt:lpstr>
      <vt:lpstr>Program 2 Results</vt:lpstr>
      <vt:lpstr>CUDA solution 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João Leite</dc:creator>
  <cp:lastModifiedBy>João Leite</cp:lastModifiedBy>
  <cp:revision>115</cp:revision>
  <dcterms:created xsi:type="dcterms:W3CDTF">2023-03-18T15:41:58Z</dcterms:created>
  <dcterms:modified xsi:type="dcterms:W3CDTF">2023-06-01T14:11:05Z</dcterms:modified>
</cp:coreProperties>
</file>