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52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6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4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38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7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1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1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7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9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1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7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93BFB-5F98-4616-876A-57EC20230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A7035-7E87-4593-AFE0-3855EE80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</a:p>
        </p:txBody>
      </p:sp>
      <p:pic>
        <p:nvPicPr>
          <p:cNvPr id="1028" name="Picture 4" descr="Mestrado em Engenharia Informática - DETI | UA">
            <a:extLst>
              <a:ext uri="{FF2B5EF4-FFF2-40B4-BE49-F238E27FC236}">
                <a16:creationId xmlns:a16="http://schemas.microsoft.com/office/drawing/2014/main" id="{39F91E5E-0695-43A9-986F-B551523ED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758952"/>
            <a:ext cx="5038725" cy="904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6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9F7720A-1671-452A-9D05-6045B26559AD}"/>
              </a:ext>
            </a:extLst>
          </p:cNvPr>
          <p:cNvSpPr/>
          <p:nvPr/>
        </p:nvSpPr>
        <p:spPr>
          <a:xfrm>
            <a:off x="8446124" y="1944288"/>
            <a:ext cx="2608730" cy="220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/>
              <a:t>SharedRegion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struct</a:t>
            </a:r>
            <a:r>
              <a:rPr lang="pt-PT" sz="1400" dirty="0"/>
              <a:t> </a:t>
            </a:r>
            <a:r>
              <a:rPr lang="pt-PT" sz="1400" dirty="0" err="1"/>
              <a:t>FileResult</a:t>
            </a:r>
            <a:r>
              <a:rPr lang="pt-PT" sz="1400" dirty="0"/>
              <a:t>* </a:t>
            </a:r>
            <a:r>
              <a:rPr lang="pt-PT" sz="1400" dirty="0" err="1"/>
              <a:t>fileResults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char</a:t>
            </a:r>
            <a:r>
              <a:rPr lang="pt-PT" sz="1400" dirty="0"/>
              <a:t>** </a:t>
            </a:r>
            <a:r>
              <a:rPr lang="pt-PT" sz="1400" dirty="0" err="1"/>
              <a:t>fileNames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fileId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totalFiles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chunkSize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bool</a:t>
            </a:r>
            <a:r>
              <a:rPr lang="pt-PT" sz="1400" dirty="0"/>
              <a:t> </a:t>
            </a:r>
            <a:r>
              <a:rPr lang="pt-PT" sz="1400" dirty="0" err="1"/>
              <a:t>openFile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File* </a:t>
            </a:r>
            <a:r>
              <a:rPr lang="pt-PT" sz="1400" dirty="0" err="1"/>
              <a:t>currentFile</a:t>
            </a:r>
            <a:endParaRPr lang="pt-PT" sz="14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4C925D-D4F7-43DC-89EE-C59442D43FE5}"/>
              </a:ext>
            </a:extLst>
          </p:cNvPr>
          <p:cNvSpPr/>
          <p:nvPr/>
        </p:nvSpPr>
        <p:spPr>
          <a:xfrm>
            <a:off x="8446124" y="4561709"/>
            <a:ext cx="2608730" cy="125638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bg1"/>
                </a:solidFill>
              </a:rPr>
              <a:t>FileResult</a:t>
            </a: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nWords</a:t>
            </a:r>
            <a:endParaRPr lang="pt-PT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vowels</a:t>
            </a:r>
            <a:r>
              <a:rPr lang="pt-PT" sz="1400" dirty="0">
                <a:solidFill>
                  <a:schemeClr val="bg1"/>
                </a:solidFill>
              </a:rPr>
              <a:t>[6]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char</a:t>
            </a:r>
            <a:r>
              <a:rPr lang="pt-PT" sz="1400" dirty="0">
                <a:solidFill>
                  <a:schemeClr val="bg1"/>
                </a:solidFill>
              </a:rPr>
              <a:t>* </a:t>
            </a:r>
            <a:r>
              <a:rPr lang="pt-PT" sz="1400" dirty="0" err="1">
                <a:solidFill>
                  <a:schemeClr val="bg1"/>
                </a:solidFill>
              </a:rPr>
              <a:t>fileName</a:t>
            </a:r>
            <a:endParaRPr lang="pt-PT" sz="1400" dirty="0">
              <a:solidFill>
                <a:schemeClr val="bg1"/>
              </a:solidFill>
            </a:endParaRPr>
          </a:p>
          <a:p>
            <a:pPr algn="ctr"/>
            <a:endParaRPr lang="pt-PT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1F2C36-FF8A-8503-D50C-6E21F53831B1}"/>
              </a:ext>
            </a:extLst>
          </p:cNvPr>
          <p:cNvSpPr/>
          <p:nvPr/>
        </p:nvSpPr>
        <p:spPr>
          <a:xfrm>
            <a:off x="1988474" y="2019521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4EF4C42-522C-72FB-0974-BA6BB336B72D}"/>
              </a:ext>
            </a:extLst>
          </p:cNvPr>
          <p:cNvCxnSpPr>
            <a:stCxn id="3" idx="6"/>
          </p:cNvCxnSpPr>
          <p:nvPr/>
        </p:nvCxnSpPr>
        <p:spPr>
          <a:xfrm>
            <a:off x="3079043" y="2564806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1A33A3-E536-B0D3-5A1A-55CA7228B7FD}"/>
              </a:ext>
            </a:extLst>
          </p:cNvPr>
          <p:cNvSpPr/>
          <p:nvPr/>
        </p:nvSpPr>
        <p:spPr>
          <a:xfrm>
            <a:off x="3953944" y="3032243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Worker</a:t>
            </a:r>
            <a:r>
              <a:rPr lang="pt-PT" sz="1400" dirty="0"/>
              <a:t>[n]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1403509-54BC-7649-9F16-A3C4D7049008}"/>
              </a:ext>
            </a:extLst>
          </p:cNvPr>
          <p:cNvCxnSpPr>
            <a:cxnSpLocks/>
          </p:cNvCxnSpPr>
          <p:nvPr/>
        </p:nvCxnSpPr>
        <p:spPr>
          <a:xfrm>
            <a:off x="3020037" y="2810312"/>
            <a:ext cx="954269" cy="59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64B5B1AF-29A0-AE8A-4D84-201D4ED0DFA7}"/>
              </a:ext>
            </a:extLst>
          </p:cNvPr>
          <p:cNvCxnSpPr>
            <a:stCxn id="9" idx="6"/>
          </p:cNvCxnSpPr>
          <p:nvPr/>
        </p:nvCxnSpPr>
        <p:spPr>
          <a:xfrm flipV="1">
            <a:off x="5044513" y="3577527"/>
            <a:ext cx="3401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0CF57D2-8CE2-92F6-EC1A-F213959268AA}"/>
              </a:ext>
            </a:extLst>
          </p:cNvPr>
          <p:cNvSpPr txBox="1"/>
          <p:nvPr/>
        </p:nvSpPr>
        <p:spPr>
          <a:xfrm>
            <a:off x="3484542" y="2810312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DCE6BB6-80F6-7A47-4882-D3DF9B80C9F5}"/>
              </a:ext>
            </a:extLst>
          </p:cNvPr>
          <p:cNvSpPr txBox="1"/>
          <p:nvPr/>
        </p:nvSpPr>
        <p:spPr>
          <a:xfrm>
            <a:off x="5620253" y="2235539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9BA16D-E817-74E9-8926-8AA3E42BDEAC}"/>
              </a:ext>
            </a:extLst>
          </p:cNvPr>
          <p:cNvSpPr txBox="1"/>
          <p:nvPr/>
        </p:nvSpPr>
        <p:spPr>
          <a:xfrm>
            <a:off x="6614796" y="3244334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4E5CD45-DCFD-7E28-F5B8-C972B21EFD70}"/>
              </a:ext>
            </a:extLst>
          </p:cNvPr>
          <p:cNvSpPr txBox="1"/>
          <p:nvPr/>
        </p:nvSpPr>
        <p:spPr>
          <a:xfrm>
            <a:off x="293615" y="4014448"/>
            <a:ext cx="78437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Legend</a:t>
            </a:r>
            <a:endParaRPr lang="pt-PT" sz="1400" b="1" dirty="0"/>
          </a:p>
          <a:p>
            <a:r>
              <a:rPr lang="pt-PT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init</a:t>
            </a:r>
            <a:r>
              <a:rPr lang="pt-PT" sz="1200" dirty="0"/>
              <a:t> and </a:t>
            </a:r>
            <a:r>
              <a:rPr lang="pt-PT" sz="1200" dirty="0" err="1"/>
              <a:t>start</a:t>
            </a:r>
            <a:r>
              <a:rPr lang="pt-PT" sz="1200" dirty="0"/>
              <a:t> </a:t>
            </a:r>
            <a:r>
              <a:rPr lang="pt-PT" sz="1200" dirty="0" err="1"/>
              <a:t>workers</a:t>
            </a:r>
            <a:endParaRPr lang="pt-PT" sz="1200" dirty="0"/>
          </a:p>
          <a:p>
            <a:r>
              <a:rPr lang="pt-PT" sz="1200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fillSharedMem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file </a:t>
            </a:r>
            <a:r>
              <a:rPr lang="pt-PT" sz="1200" dirty="0" err="1"/>
              <a:t>names</a:t>
            </a:r>
            <a:r>
              <a:rPr lang="pt-PT" sz="1200" dirty="0"/>
              <a:t>; </a:t>
            </a:r>
            <a:r>
              <a:rPr lang="pt-PT" sz="1200" dirty="0" err="1"/>
              <a:t>initialize</a:t>
            </a:r>
            <a:r>
              <a:rPr lang="pt-PT" sz="1200" dirty="0"/>
              <a:t> </a:t>
            </a:r>
            <a:r>
              <a:rPr lang="pt-PT" sz="1200" dirty="0" err="1"/>
              <a:t>remaining</a:t>
            </a:r>
            <a:r>
              <a:rPr lang="pt-PT" sz="1200" dirty="0"/>
              <a:t> </a:t>
            </a:r>
            <a:r>
              <a:rPr lang="pt-PT" sz="1200" dirty="0" err="1"/>
              <a:t>entites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</a:t>
            </a:r>
            <a:r>
              <a:rPr lang="pt-PT" sz="1200" dirty="0" err="1"/>
              <a:t>default</a:t>
            </a:r>
            <a:r>
              <a:rPr lang="pt-PT" sz="1200" dirty="0"/>
              <a:t> </a:t>
            </a:r>
            <a:r>
              <a:rPr lang="pt-PT" sz="1200" dirty="0" err="1"/>
              <a:t>values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printResults</a:t>
            </a:r>
            <a:r>
              <a:rPr lang="pt-PT" sz="1200" dirty="0"/>
              <a:t> – print </a:t>
            </a:r>
            <a:r>
              <a:rPr lang="pt-PT" sz="1200" dirty="0" err="1"/>
              <a:t>all</a:t>
            </a:r>
            <a:r>
              <a:rPr lang="pt-PT" sz="1200" dirty="0"/>
              <a:t> </a:t>
            </a:r>
            <a:r>
              <a:rPr lang="pt-PT" sz="1200" dirty="0" err="1"/>
              <a:t>obtained</a:t>
            </a:r>
            <a:r>
              <a:rPr lang="pt-PT" sz="1200" dirty="0"/>
              <a:t> file </a:t>
            </a:r>
            <a:r>
              <a:rPr lang="pt-PT" sz="1200" dirty="0" err="1"/>
              <a:t>results</a:t>
            </a:r>
            <a:endParaRPr lang="pt-PT" sz="1200" dirty="0"/>
          </a:p>
          <a:p>
            <a:r>
              <a:rPr lang="pt-PT" sz="1200" dirty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requestChunk</a:t>
            </a:r>
            <a:r>
              <a:rPr lang="pt-PT" sz="1200" dirty="0"/>
              <a:t> – </a:t>
            </a:r>
            <a:r>
              <a:rPr lang="pt-PT" sz="1200" dirty="0" err="1"/>
              <a:t>request</a:t>
            </a:r>
            <a:r>
              <a:rPr lang="pt-PT" sz="1200" dirty="0"/>
              <a:t> a </a:t>
            </a:r>
            <a:r>
              <a:rPr lang="pt-PT" sz="1200" dirty="0" err="1"/>
              <a:t>chunk</a:t>
            </a:r>
            <a:r>
              <a:rPr lang="pt-PT" sz="1200" dirty="0"/>
              <a:t> of </a:t>
            </a:r>
            <a:r>
              <a:rPr lang="pt-PT" sz="1200" dirty="0" err="1"/>
              <a:t>text</a:t>
            </a:r>
            <a:r>
              <a:rPr lang="pt-PT" sz="1200" dirty="0"/>
              <a:t> to </a:t>
            </a:r>
            <a:r>
              <a:rPr lang="pt-PT" sz="1200" dirty="0" err="1"/>
              <a:t>be</a:t>
            </a:r>
            <a:r>
              <a:rPr lang="pt-PT" sz="1200" dirty="0"/>
              <a:t> </a:t>
            </a:r>
            <a:r>
              <a:rPr lang="pt-PT" sz="1200" dirty="0" err="1"/>
              <a:t>processed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postResults</a:t>
            </a:r>
            <a:r>
              <a:rPr lang="pt-PT" sz="1200" dirty="0"/>
              <a:t> – </a:t>
            </a:r>
            <a:r>
              <a:rPr lang="pt-PT" sz="1200" dirty="0" err="1"/>
              <a:t>post</a:t>
            </a:r>
            <a:r>
              <a:rPr lang="pt-PT" sz="1200" dirty="0"/>
              <a:t> the </a:t>
            </a:r>
            <a:r>
              <a:rPr lang="pt-PT" sz="1200" dirty="0" err="1"/>
              <a:t>obtained</a:t>
            </a:r>
            <a:r>
              <a:rPr lang="pt-PT" sz="1200" dirty="0"/>
              <a:t> </a:t>
            </a:r>
            <a:r>
              <a:rPr lang="pt-PT" sz="1200" dirty="0" err="1"/>
              <a:t>results</a:t>
            </a:r>
            <a:r>
              <a:rPr lang="pt-PT" sz="1200" dirty="0"/>
              <a:t> in the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region</a:t>
            </a:r>
            <a:endParaRPr lang="pt-PT" sz="12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381859"/>
              </p:ext>
            </p:extLst>
          </p:nvPr>
        </p:nvGraphicFramePr>
        <p:xfrm>
          <a:off x="1450977" y="1829708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0.009220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0.000396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0.007389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0.000952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0.008853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0.001383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0.008420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0.000215</a:t>
                      </a: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C888DCFE-F49C-0932-9E11-69A0DE0E6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688387"/>
              </p:ext>
            </p:extLst>
          </p:nvPr>
        </p:nvGraphicFramePr>
        <p:xfrm>
          <a:off x="1450977" y="4396216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0.026864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0.012453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0.020446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0.005223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0.024906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0.007404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0.026550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0.015925</a:t>
                      </a: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636F3CD-6811-DE2F-0689-164BB80C3227}"/>
              </a:ext>
            </a:extLst>
          </p:cNvPr>
          <p:cNvSpPr txBox="1"/>
          <p:nvPr/>
        </p:nvSpPr>
        <p:spPr>
          <a:xfrm>
            <a:off x="153495" y="1982574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  </a:t>
            </a:r>
          </a:p>
          <a:p>
            <a:r>
              <a:rPr lang="pt-PT" sz="1400" dirty="0"/>
              <a:t>8 cores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F3E89E-BD3E-9062-9DE8-F0224FD9AE24}"/>
              </a:ext>
            </a:extLst>
          </p:cNvPr>
          <p:cNvSpPr txBox="1"/>
          <p:nvPr/>
        </p:nvSpPr>
        <p:spPr>
          <a:xfrm>
            <a:off x="153495" y="4549082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PC2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Ubuntu VM  4 cores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613272-A0E5-7E57-E42C-97D665BC4A57}"/>
              </a:ext>
            </a:extLst>
          </p:cNvPr>
          <p:cNvSpPr txBox="1"/>
          <p:nvPr/>
        </p:nvSpPr>
        <p:spPr>
          <a:xfrm>
            <a:off x="1357638" y="6097218"/>
            <a:ext cx="97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(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785857-EE14-DADB-1C8E-45E0CDC1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looking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the </a:t>
            </a:r>
            <a:r>
              <a:rPr lang="pt-PT" dirty="0" err="1"/>
              <a:t>obtained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possible</a:t>
            </a:r>
            <a:r>
              <a:rPr lang="pt-PT" dirty="0"/>
              <a:t> to take some </a:t>
            </a:r>
            <a:r>
              <a:rPr lang="pt-PT" dirty="0" err="1"/>
              <a:t>conclusions</a:t>
            </a:r>
            <a:r>
              <a:rPr lang="pt-PT" dirty="0"/>
              <a:t>:</a:t>
            </a:r>
          </a:p>
          <a:p>
            <a:pPr algn="just"/>
            <a:endParaRPr lang="pt-PT" dirty="0"/>
          </a:p>
          <a:p>
            <a:pPr lvl="1" algn="just"/>
            <a:r>
              <a:rPr lang="pt-PT" dirty="0"/>
              <a:t>In </a:t>
            </a:r>
            <a:r>
              <a:rPr lang="pt-PT" dirty="0" err="1"/>
              <a:t>both</a:t>
            </a:r>
            <a:r>
              <a:rPr lang="pt-PT" dirty="0"/>
              <a:t> </a:t>
            </a:r>
            <a:r>
              <a:rPr lang="pt-PT" dirty="0" err="1"/>
              <a:t>PCs</a:t>
            </a:r>
            <a:r>
              <a:rPr lang="pt-PT" dirty="0"/>
              <a:t>,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small</a:t>
            </a:r>
            <a:r>
              <a:rPr lang="pt-PT" dirty="0"/>
              <a:t> </a:t>
            </a:r>
            <a:r>
              <a:rPr lang="pt-PT" dirty="0" err="1"/>
              <a:t>gain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2 </a:t>
            </a:r>
            <a:r>
              <a:rPr lang="pt-PT" dirty="0" err="1"/>
              <a:t>threads</a:t>
            </a:r>
            <a:r>
              <a:rPr lang="pt-PT" dirty="0"/>
              <a:t> </a:t>
            </a:r>
            <a:r>
              <a:rPr lang="pt-PT" dirty="0" err="1"/>
              <a:t>comparing</a:t>
            </a:r>
            <a:r>
              <a:rPr lang="pt-PT" dirty="0"/>
              <a:t> to 1 </a:t>
            </a:r>
            <a:r>
              <a:rPr lang="pt-PT" dirty="0" err="1"/>
              <a:t>thread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.</a:t>
            </a:r>
          </a:p>
          <a:p>
            <a:pPr lvl="1" algn="just"/>
            <a:endParaRPr lang="pt-PT" dirty="0"/>
          </a:p>
          <a:p>
            <a:pPr lvl="1" algn="just"/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threads</a:t>
            </a:r>
            <a:r>
              <a:rPr lang="pt-PT" dirty="0"/>
              <a:t> </a:t>
            </a:r>
            <a:r>
              <a:rPr lang="pt-PT" dirty="0" err="1"/>
              <a:t>upwards</a:t>
            </a:r>
            <a:r>
              <a:rPr lang="pt-PT" dirty="0"/>
              <a:t> and </a:t>
            </a:r>
            <a:r>
              <a:rPr lang="pt-PT" b="1" dirty="0" err="1"/>
              <a:t>given</a:t>
            </a:r>
            <a:r>
              <a:rPr lang="pt-PT" b="1" dirty="0"/>
              <a:t> the input files </a:t>
            </a:r>
            <a:r>
              <a:rPr lang="pt-PT" b="1" dirty="0" err="1"/>
              <a:t>used</a:t>
            </a:r>
            <a:r>
              <a:rPr lang="pt-PT" dirty="0"/>
              <a:t>, the </a:t>
            </a: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 time does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benefit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of </a:t>
            </a:r>
            <a:r>
              <a:rPr lang="pt-PT" dirty="0" err="1"/>
              <a:t>being</a:t>
            </a:r>
            <a:r>
              <a:rPr lang="pt-PT" dirty="0"/>
              <a:t> </a:t>
            </a:r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more </a:t>
            </a:r>
            <a:r>
              <a:rPr lang="pt-PT" dirty="0" err="1"/>
              <a:t>threads</a:t>
            </a:r>
            <a:r>
              <a:rPr lang="pt-PT" dirty="0"/>
              <a:t>.</a:t>
            </a:r>
          </a:p>
          <a:p>
            <a:pPr lvl="1" algn="just"/>
            <a:endParaRPr lang="pt-PT" dirty="0"/>
          </a:p>
          <a:p>
            <a:pPr lvl="1" algn="just"/>
            <a:r>
              <a:rPr lang="pt-PT" dirty="0" err="1"/>
              <a:t>By</a:t>
            </a:r>
            <a:r>
              <a:rPr lang="pt-PT" dirty="0"/>
              <a:t> the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of the standard </a:t>
            </a:r>
            <a:r>
              <a:rPr lang="pt-PT" dirty="0" err="1"/>
              <a:t>deviation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perceive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program’s</a:t>
            </a:r>
            <a:r>
              <a:rPr lang="pt-PT" dirty="0"/>
              <a:t> </a:t>
            </a:r>
            <a:r>
              <a:rPr lang="pt-PT" dirty="0" err="1"/>
              <a:t>executions</a:t>
            </a:r>
            <a:r>
              <a:rPr lang="pt-PT" dirty="0"/>
              <a:t> </a:t>
            </a:r>
            <a:r>
              <a:rPr lang="pt-PT" dirty="0" err="1"/>
              <a:t>follow</a:t>
            </a:r>
            <a:r>
              <a:rPr lang="pt-PT" dirty="0"/>
              <a:t> the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conditions</a:t>
            </a:r>
            <a:r>
              <a:rPr lang="pt-PT" dirty="0"/>
              <a:t> (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no </a:t>
            </a:r>
            <a:r>
              <a:rPr lang="pt-PT" dirty="0" err="1"/>
              <a:t>big</a:t>
            </a:r>
            <a:r>
              <a:rPr lang="pt-PT" dirty="0"/>
              <a:t> </a:t>
            </a:r>
            <a:r>
              <a:rPr lang="pt-PT" dirty="0" err="1"/>
              <a:t>changes</a:t>
            </a:r>
            <a:r>
              <a:rPr lang="pt-PT" dirty="0"/>
              <a:t> in </a:t>
            </a:r>
            <a:r>
              <a:rPr lang="pt-PT" dirty="0" err="1"/>
              <a:t>terms</a:t>
            </a:r>
            <a:r>
              <a:rPr lang="pt-PT" dirty="0"/>
              <a:t> of </a:t>
            </a:r>
            <a:r>
              <a:rPr lang="pt-PT" dirty="0" err="1"/>
              <a:t>available</a:t>
            </a:r>
            <a:r>
              <a:rPr lang="pt-PT" dirty="0"/>
              <a:t> hardware/software). </a:t>
            </a:r>
            <a:r>
              <a:rPr lang="pt-PT" dirty="0" err="1"/>
              <a:t>However</a:t>
            </a:r>
            <a:r>
              <a:rPr lang="pt-PT" dirty="0"/>
              <a:t>, PC1 </a:t>
            </a:r>
            <a:r>
              <a:rPr lang="pt-PT" dirty="0" err="1"/>
              <a:t>presents</a:t>
            </a:r>
            <a:r>
              <a:rPr lang="pt-PT" dirty="0"/>
              <a:t> </a:t>
            </a:r>
            <a:r>
              <a:rPr lang="pt-PT" dirty="0" err="1"/>
              <a:t>lower</a:t>
            </a:r>
            <a:r>
              <a:rPr lang="pt-PT" dirty="0"/>
              <a:t> </a:t>
            </a:r>
            <a:r>
              <a:rPr lang="pt-PT" dirty="0" err="1"/>
              <a:t>deviation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,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to the </a:t>
            </a: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specifications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 to the VM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comparing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the </a:t>
            </a:r>
            <a:r>
              <a:rPr lang="pt-PT" dirty="0" err="1"/>
              <a:t>ones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 to the VM of PC2.</a:t>
            </a:r>
          </a:p>
          <a:p>
            <a:pPr lvl="1" algn="just"/>
            <a:endParaRPr lang="pt-PT" dirty="0"/>
          </a:p>
          <a:p>
            <a:pPr algn="just"/>
            <a:r>
              <a:rPr lang="en-US" u="sng" dirty="0"/>
              <a:t>When looking at these conclusions we can't forget the environment at which the program ran: a virtual machine which applies an "additional layer" between the operating system and the program execution.</a:t>
            </a:r>
            <a:endParaRPr lang="pt-PT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8823953-442A-9117-0A2B-53DA082E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B61889-36B2-1753-13D0-6F9AADA8DFF0}"/>
              </a:ext>
            </a:extLst>
          </p:cNvPr>
          <p:cNvSpPr/>
          <p:nvPr/>
        </p:nvSpPr>
        <p:spPr>
          <a:xfrm>
            <a:off x="8446124" y="2015731"/>
            <a:ext cx="2608730" cy="2673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/>
              <a:t>SharedRegion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char</a:t>
            </a:r>
            <a:r>
              <a:rPr lang="pt-PT" sz="1400" dirty="0"/>
              <a:t>* </a:t>
            </a:r>
            <a:r>
              <a:rPr lang="pt-PT" sz="1400" dirty="0" err="1"/>
              <a:t>fileName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int* </a:t>
            </a:r>
            <a:r>
              <a:rPr lang="en-US" sz="1400" dirty="0" err="1"/>
              <a:t>integerSequence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FILE* </a:t>
            </a:r>
            <a:r>
              <a:rPr lang="en-US" sz="1400" dirty="0" err="1"/>
              <a:t>filePointer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sequenceLen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maxRequests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curRequests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totalRequests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completeRequests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workAvailable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workNeeded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E4C981-17A8-8A11-0C4C-E077BEF3569A}"/>
              </a:ext>
            </a:extLst>
          </p:cNvPr>
          <p:cNvSpPr/>
          <p:nvPr/>
        </p:nvSpPr>
        <p:spPr>
          <a:xfrm>
            <a:off x="1988474" y="2019521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78786D92-D2F0-5038-248A-5B5890F1D9D5}"/>
              </a:ext>
            </a:extLst>
          </p:cNvPr>
          <p:cNvCxnSpPr/>
          <p:nvPr/>
        </p:nvCxnSpPr>
        <p:spPr>
          <a:xfrm>
            <a:off x="3079043" y="2564806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D9E3F0-E74B-BE15-E15A-AD23D6770651}"/>
              </a:ext>
            </a:extLst>
          </p:cNvPr>
          <p:cNvSpPr txBox="1"/>
          <p:nvPr/>
        </p:nvSpPr>
        <p:spPr>
          <a:xfrm>
            <a:off x="5620253" y="2235539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ACCFC4-C089-3939-CA0E-00B226725782}"/>
              </a:ext>
            </a:extLst>
          </p:cNvPr>
          <p:cNvSpPr/>
          <p:nvPr/>
        </p:nvSpPr>
        <p:spPr>
          <a:xfrm>
            <a:off x="4032370" y="2810312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Distributor</a:t>
            </a:r>
            <a:endParaRPr lang="pt-PT" sz="1400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7D0B105D-14D0-7E68-F0E8-3FABE6D2FB5B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020037" y="2810312"/>
            <a:ext cx="1012333" cy="54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8A75EE-1C76-3A78-BC21-0FFB48FC3F01}"/>
              </a:ext>
            </a:extLst>
          </p:cNvPr>
          <p:cNvSpPr txBox="1"/>
          <p:nvPr/>
        </p:nvSpPr>
        <p:spPr>
          <a:xfrm>
            <a:off x="3484542" y="2751373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9C136D-A5D0-CF67-FE76-881DC7073B64}"/>
              </a:ext>
            </a:extLst>
          </p:cNvPr>
          <p:cNvSpPr/>
          <p:nvPr/>
        </p:nvSpPr>
        <p:spPr>
          <a:xfrm>
            <a:off x="1988474" y="3609492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Worker</a:t>
            </a:r>
            <a:r>
              <a:rPr lang="pt-PT" sz="1200" dirty="0"/>
              <a:t> [n]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E42F483-E2B2-AB58-D648-EEAA86EEB4B3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079043" y="4144163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299B71D-8714-81F5-8EED-8AE86C881E2D}"/>
              </a:ext>
            </a:extLst>
          </p:cNvPr>
          <p:cNvSpPr txBox="1"/>
          <p:nvPr/>
        </p:nvSpPr>
        <p:spPr>
          <a:xfrm>
            <a:off x="5477924" y="3810397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9065879C-FEF2-096B-C111-93355DB21285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2533759" y="3110090"/>
            <a:ext cx="0" cy="49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19C4D4C-CCB8-3064-D7DD-4B0AB9D462F8}"/>
              </a:ext>
            </a:extLst>
          </p:cNvPr>
          <p:cNvCxnSpPr>
            <a:stCxn id="10" idx="6"/>
          </p:cNvCxnSpPr>
          <p:nvPr/>
        </p:nvCxnSpPr>
        <p:spPr>
          <a:xfrm>
            <a:off x="5122939" y="3355597"/>
            <a:ext cx="332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6E4BB0F-F9A3-D615-C110-6FBACDC7F6A4}"/>
              </a:ext>
            </a:extLst>
          </p:cNvPr>
          <p:cNvSpPr txBox="1"/>
          <p:nvPr/>
        </p:nvSpPr>
        <p:spPr>
          <a:xfrm>
            <a:off x="6641286" y="3028899"/>
            <a:ext cx="30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3A91E18-A115-461E-8E54-2F02DF640087}"/>
              </a:ext>
            </a:extLst>
          </p:cNvPr>
          <p:cNvSpPr txBox="1"/>
          <p:nvPr/>
        </p:nvSpPr>
        <p:spPr>
          <a:xfrm>
            <a:off x="314729" y="4588779"/>
            <a:ext cx="53266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Legend</a:t>
            </a:r>
            <a:endParaRPr lang="pt-PT" sz="1400" b="1" dirty="0"/>
          </a:p>
          <a:p>
            <a:r>
              <a:rPr lang="pt-PT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init</a:t>
            </a:r>
            <a:r>
              <a:rPr lang="pt-PT" sz="1200" dirty="0"/>
              <a:t> and </a:t>
            </a:r>
            <a:r>
              <a:rPr lang="pt-PT" sz="1200" dirty="0" err="1"/>
              <a:t>start</a:t>
            </a:r>
            <a:r>
              <a:rPr lang="pt-PT" sz="1200" dirty="0"/>
              <a:t> </a:t>
            </a:r>
            <a:r>
              <a:rPr lang="pt-PT" sz="1200" dirty="0" err="1"/>
              <a:t>thread</a:t>
            </a:r>
            <a:endParaRPr lang="pt-PT" sz="1200" dirty="0"/>
          </a:p>
          <a:p>
            <a:r>
              <a:rPr lang="pt-PT" sz="1200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fillFileName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file </a:t>
            </a:r>
            <a:r>
              <a:rPr lang="pt-PT" sz="1200" dirty="0" err="1"/>
              <a:t>name</a:t>
            </a:r>
            <a:r>
              <a:rPr lang="pt-PT" sz="1200" dirty="0"/>
              <a:t> </a:t>
            </a:r>
            <a:r>
              <a:rPr lang="pt-PT" sz="1200" dirty="0" err="1"/>
              <a:t>containing</a:t>
            </a:r>
            <a:r>
              <a:rPr lang="pt-PT" sz="1200" dirty="0"/>
              <a:t> the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validateArray</a:t>
            </a:r>
            <a:r>
              <a:rPr lang="pt-PT" sz="1200" dirty="0"/>
              <a:t> – </a:t>
            </a:r>
            <a:r>
              <a:rPr lang="pt-PT" sz="1200" dirty="0" err="1"/>
              <a:t>validate</a:t>
            </a:r>
            <a:r>
              <a:rPr lang="pt-PT" sz="1200" dirty="0"/>
              <a:t> </a:t>
            </a:r>
            <a:r>
              <a:rPr lang="pt-PT" sz="1200" dirty="0" err="1"/>
              <a:t>if</a:t>
            </a:r>
            <a:r>
              <a:rPr lang="pt-PT" sz="1200" dirty="0"/>
              <a:t> the </a:t>
            </a:r>
            <a:r>
              <a:rPr lang="pt-PT" sz="1200" dirty="0" err="1"/>
              <a:t>obtained</a:t>
            </a:r>
            <a:r>
              <a:rPr lang="pt-PT" sz="1200" dirty="0"/>
              <a:t> </a:t>
            </a:r>
            <a:r>
              <a:rPr lang="pt-PT" sz="1200" dirty="0" err="1"/>
              <a:t>array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sorted</a:t>
            </a:r>
            <a:endParaRPr lang="pt-PT" sz="1200" dirty="0"/>
          </a:p>
          <a:p>
            <a:endParaRPr lang="pt-PT" sz="12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95EE621-B0DA-1864-3810-F00F8AE12751}"/>
              </a:ext>
            </a:extLst>
          </p:cNvPr>
          <p:cNvSpPr txBox="1"/>
          <p:nvPr/>
        </p:nvSpPr>
        <p:spPr>
          <a:xfrm>
            <a:off x="2280576" y="3170930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0129DEF-BC5F-3570-248C-53E0A04991F7}"/>
              </a:ext>
            </a:extLst>
          </p:cNvPr>
          <p:cNvSpPr txBox="1"/>
          <p:nvPr/>
        </p:nvSpPr>
        <p:spPr>
          <a:xfrm>
            <a:off x="5620253" y="4706844"/>
            <a:ext cx="53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readIntegerSequence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the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array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assignWork</a:t>
            </a:r>
            <a:r>
              <a:rPr lang="pt-PT" sz="1200" dirty="0"/>
              <a:t> – </a:t>
            </a:r>
            <a:r>
              <a:rPr lang="pt-PT" sz="1200" dirty="0" err="1"/>
              <a:t>assign</a:t>
            </a:r>
            <a:r>
              <a:rPr lang="pt-PT" sz="1200" dirty="0"/>
              <a:t> </a:t>
            </a:r>
            <a:r>
              <a:rPr lang="pt-PT" sz="1200" dirty="0" err="1"/>
              <a:t>work</a:t>
            </a:r>
            <a:r>
              <a:rPr lang="pt-PT" sz="1200" dirty="0"/>
              <a:t> to the </a:t>
            </a:r>
            <a:r>
              <a:rPr lang="pt-PT" sz="1200" dirty="0" err="1"/>
              <a:t>worker</a:t>
            </a:r>
            <a:r>
              <a:rPr lang="pt-PT" sz="1200" dirty="0"/>
              <a:t> </a:t>
            </a:r>
            <a:r>
              <a:rPr lang="pt-PT" sz="1200" dirty="0" err="1"/>
              <a:t>threads</a:t>
            </a:r>
            <a:endParaRPr lang="pt-PT" sz="1200" dirty="0"/>
          </a:p>
          <a:p>
            <a:r>
              <a:rPr lang="pt-PT" sz="1200" dirty="0"/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requestWork</a:t>
            </a:r>
            <a:r>
              <a:rPr lang="pt-PT" sz="1200" dirty="0"/>
              <a:t> – </a:t>
            </a:r>
            <a:r>
              <a:rPr lang="pt-PT" sz="1200" dirty="0" err="1"/>
              <a:t>request</a:t>
            </a:r>
            <a:r>
              <a:rPr lang="pt-PT" sz="1200" dirty="0"/>
              <a:t>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r>
              <a:rPr lang="pt-PT" sz="1200" dirty="0"/>
              <a:t> to </a:t>
            </a:r>
            <a:r>
              <a:rPr lang="pt-PT" sz="1200" dirty="0" err="1"/>
              <a:t>sort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informWork</a:t>
            </a:r>
            <a:r>
              <a:rPr lang="pt-PT" sz="1200" dirty="0"/>
              <a:t> – </a:t>
            </a:r>
            <a:r>
              <a:rPr lang="pt-PT" sz="1200" dirty="0" err="1"/>
              <a:t>inform</a:t>
            </a:r>
            <a:r>
              <a:rPr lang="pt-PT" sz="1200" dirty="0"/>
              <a:t> </a:t>
            </a:r>
            <a:r>
              <a:rPr lang="pt-PT" sz="1200" dirty="0" err="1"/>
              <a:t>that</a:t>
            </a:r>
            <a:r>
              <a:rPr lang="pt-PT" sz="1200" dirty="0"/>
              <a:t> the </a:t>
            </a:r>
            <a:r>
              <a:rPr lang="pt-PT" sz="1200" dirty="0" err="1"/>
              <a:t>assigned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r>
              <a:rPr lang="pt-PT" sz="1200" dirty="0"/>
              <a:t> </a:t>
            </a:r>
            <a:r>
              <a:rPr lang="pt-PT" sz="1200" dirty="0" err="1"/>
              <a:t>was</a:t>
            </a:r>
            <a:r>
              <a:rPr lang="pt-PT" sz="1200" dirty="0"/>
              <a:t> </a:t>
            </a:r>
            <a:r>
              <a:rPr lang="pt-PT" sz="1200" dirty="0" err="1"/>
              <a:t>sorted</a:t>
            </a:r>
            <a:endParaRPr lang="pt-PT" sz="12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536782-B645-6CF0-03BE-FBF10EA64741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9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663723"/>
              </p:ext>
            </p:extLst>
          </p:nvPr>
        </p:nvGraphicFramePr>
        <p:xfrm>
          <a:off x="1450977" y="1289985"/>
          <a:ext cx="9603277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53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0.0018208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0.0019512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0.0022976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0.277978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0.015954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0.2623584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0.248080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0.251595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1.163098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1.066309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1.010236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1.004948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19.756249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0.235015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17.782816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0.483265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16.933987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0.135016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16.660244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0.193803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6F1C4E-4F81-4F2E-B53F-AEE00C1F0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998740"/>
              </p:ext>
            </p:extLst>
          </p:nvPr>
        </p:nvGraphicFramePr>
        <p:xfrm>
          <a:off x="1449882" y="3910994"/>
          <a:ext cx="960437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874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191521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03242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0.007706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0.299569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0.030652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0.270263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0.023774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0.254095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0.028820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0.287229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0.047620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0.994728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0.0303520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0.912594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0.0615767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0.919737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0.044286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0.943953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0.0380660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16.101655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0.178125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12.858210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0.186560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12.686568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0.281215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12.424148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0.316890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D132EFE-157E-C22A-CE6C-E796B8D18056}"/>
              </a:ext>
            </a:extLst>
          </p:cNvPr>
          <p:cNvSpPr txBox="1"/>
          <p:nvPr/>
        </p:nvSpPr>
        <p:spPr>
          <a:xfrm>
            <a:off x="152400" y="1955931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  </a:t>
            </a:r>
          </a:p>
          <a:p>
            <a:r>
              <a:rPr lang="pt-PT" sz="1400" dirty="0"/>
              <a:t>8 cores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E2631D-4254-45EB-13D4-D4A9477AEC19}"/>
              </a:ext>
            </a:extLst>
          </p:cNvPr>
          <p:cNvSpPr txBox="1"/>
          <p:nvPr/>
        </p:nvSpPr>
        <p:spPr>
          <a:xfrm>
            <a:off x="152400" y="4576940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PC2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Ubuntu VM  4 cores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4A81CD-694A-0044-D27F-A263B238B6E0}"/>
              </a:ext>
            </a:extLst>
          </p:cNvPr>
          <p:cNvSpPr txBox="1"/>
          <p:nvPr/>
        </p:nvSpPr>
        <p:spPr>
          <a:xfrm>
            <a:off x="1357091" y="6383233"/>
            <a:ext cx="97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(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82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BBC14A0E-DB56-01B7-F3BA-0A8AA2D9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80508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In the </a:t>
            </a:r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, </a:t>
            </a:r>
            <a:r>
              <a:rPr lang="pt-PT" dirty="0" err="1"/>
              <a:t>specially</a:t>
            </a:r>
            <a:r>
              <a:rPr lang="pt-PT" dirty="0"/>
              <a:t> in the </a:t>
            </a:r>
            <a:r>
              <a:rPr lang="pt-PT" dirty="0" err="1"/>
              <a:t>larger</a:t>
            </a:r>
            <a:r>
              <a:rPr lang="pt-PT" dirty="0"/>
              <a:t> file,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much</a:t>
            </a:r>
            <a:r>
              <a:rPr lang="pt-PT" dirty="0"/>
              <a:t> clear </a:t>
            </a:r>
            <a:r>
              <a:rPr lang="pt-PT" dirty="0" err="1"/>
              <a:t>difference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running</a:t>
            </a:r>
            <a:r>
              <a:rPr lang="pt-PT" dirty="0"/>
              <a:t> the </a:t>
            </a: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a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of </a:t>
            </a:r>
            <a:r>
              <a:rPr lang="pt-PT" dirty="0" err="1"/>
              <a:t>threads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For the </a:t>
            </a:r>
            <a:r>
              <a:rPr lang="pt-PT" dirty="0" err="1"/>
              <a:t>smaller</a:t>
            </a:r>
            <a:r>
              <a:rPr lang="pt-PT" dirty="0"/>
              <a:t> files (</a:t>
            </a:r>
            <a:r>
              <a:rPr lang="pt-PT" i="1" dirty="0"/>
              <a:t>datSeq32.bin </a:t>
            </a:r>
            <a:r>
              <a:rPr lang="pt-PT" dirty="0"/>
              <a:t>and </a:t>
            </a:r>
            <a:r>
              <a:rPr lang="pt-PT" i="1" dirty="0"/>
              <a:t>datSeq256K.bin</a:t>
            </a:r>
            <a:r>
              <a:rPr lang="pt-PT" dirty="0"/>
              <a:t>) the </a:t>
            </a: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behaviour</a:t>
            </a:r>
            <a:r>
              <a:rPr lang="pt-PT" dirty="0"/>
              <a:t> </a:t>
            </a:r>
            <a:r>
              <a:rPr lang="pt-PT" dirty="0" err="1"/>
              <a:t>remains</a:t>
            </a:r>
            <a:r>
              <a:rPr lang="pt-PT" dirty="0"/>
              <a:t> similar to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observed</a:t>
            </a:r>
            <a:r>
              <a:rPr lang="pt-PT" dirty="0"/>
              <a:t> in the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, as the </a:t>
            </a:r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big</a:t>
            </a:r>
            <a:r>
              <a:rPr lang="pt-PT" dirty="0"/>
              <a:t> </a:t>
            </a:r>
            <a:r>
              <a:rPr lang="pt-PT" dirty="0" err="1"/>
              <a:t>enough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a </a:t>
            </a:r>
            <a:r>
              <a:rPr lang="pt-PT" dirty="0" err="1"/>
              <a:t>significant</a:t>
            </a:r>
            <a:r>
              <a:rPr lang="pt-PT" dirty="0"/>
              <a:t> </a:t>
            </a:r>
            <a:r>
              <a:rPr lang="pt-PT" dirty="0" err="1"/>
              <a:t>difference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The </a:t>
            </a:r>
            <a:r>
              <a:rPr lang="pt-PT" dirty="0" err="1"/>
              <a:t>last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files (</a:t>
            </a:r>
            <a:r>
              <a:rPr lang="pt-PT" i="1" dirty="0"/>
              <a:t>datSeq1M.bin </a:t>
            </a:r>
            <a:r>
              <a:rPr lang="pt-PT" dirty="0"/>
              <a:t>and </a:t>
            </a:r>
            <a:r>
              <a:rPr lang="pt-PT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datSeq16M.bin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pt-PT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showed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some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more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almost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seconds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16M file.</a:t>
            </a:r>
          </a:p>
          <a:p>
            <a:pPr lvl="1"/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pt-PT" dirty="0" err="1"/>
              <a:t>By</a:t>
            </a:r>
            <a:r>
              <a:rPr lang="pt-PT" dirty="0"/>
              <a:t> the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of the standard </a:t>
            </a:r>
            <a:r>
              <a:rPr lang="pt-PT" dirty="0" err="1"/>
              <a:t>deviation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perceive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program’s</a:t>
            </a:r>
            <a:r>
              <a:rPr lang="pt-PT" dirty="0"/>
              <a:t> </a:t>
            </a:r>
            <a:r>
              <a:rPr lang="pt-PT" dirty="0" err="1"/>
              <a:t>executions</a:t>
            </a:r>
            <a:r>
              <a:rPr lang="pt-PT" dirty="0"/>
              <a:t> </a:t>
            </a:r>
            <a:r>
              <a:rPr lang="pt-PT" dirty="0" err="1"/>
              <a:t>follow</a:t>
            </a:r>
            <a:r>
              <a:rPr lang="pt-PT" dirty="0"/>
              <a:t> the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conditions</a:t>
            </a:r>
            <a:r>
              <a:rPr lang="pt-PT" dirty="0"/>
              <a:t> (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big</a:t>
            </a:r>
            <a:r>
              <a:rPr lang="pt-PT" dirty="0"/>
              <a:t> </a:t>
            </a:r>
            <a:r>
              <a:rPr lang="pt-PT" dirty="0" err="1"/>
              <a:t>changes</a:t>
            </a:r>
            <a:r>
              <a:rPr lang="pt-PT" dirty="0"/>
              <a:t> in </a:t>
            </a:r>
            <a:r>
              <a:rPr lang="pt-PT" dirty="0" err="1"/>
              <a:t>terms</a:t>
            </a:r>
            <a:r>
              <a:rPr lang="pt-PT" dirty="0"/>
              <a:t> of </a:t>
            </a:r>
            <a:r>
              <a:rPr lang="pt-PT" dirty="0" err="1"/>
              <a:t>available</a:t>
            </a:r>
            <a:r>
              <a:rPr lang="pt-PT" dirty="0"/>
              <a:t> hardware/software). </a:t>
            </a:r>
            <a:r>
              <a:rPr lang="pt-PT" dirty="0" err="1"/>
              <a:t>However</a:t>
            </a:r>
            <a:r>
              <a:rPr lang="pt-PT" dirty="0"/>
              <a:t>, PC1 </a:t>
            </a:r>
            <a:r>
              <a:rPr lang="pt-PT" dirty="0" err="1"/>
              <a:t>typically</a:t>
            </a:r>
            <a:r>
              <a:rPr lang="pt-PT" dirty="0"/>
              <a:t> </a:t>
            </a:r>
            <a:r>
              <a:rPr lang="pt-PT" dirty="0" err="1"/>
              <a:t>presents</a:t>
            </a:r>
            <a:r>
              <a:rPr lang="pt-PT" dirty="0"/>
              <a:t> </a:t>
            </a:r>
            <a:r>
              <a:rPr lang="pt-PT" dirty="0" err="1"/>
              <a:t>lower</a:t>
            </a:r>
            <a:r>
              <a:rPr lang="pt-PT" dirty="0"/>
              <a:t> </a:t>
            </a:r>
            <a:r>
              <a:rPr lang="pt-PT" dirty="0" err="1"/>
              <a:t>deviation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to the </a:t>
            </a: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specifications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 to the VM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comparing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the </a:t>
            </a:r>
            <a:r>
              <a:rPr lang="pt-PT" dirty="0" err="1"/>
              <a:t>ones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 to the VM of PC2.</a:t>
            </a:r>
          </a:p>
          <a:p>
            <a:pPr lvl="1" algn="just"/>
            <a:endParaRPr lang="pt-PT" dirty="0"/>
          </a:p>
          <a:p>
            <a:pPr algn="just"/>
            <a:r>
              <a:rPr lang="en-US" u="sng" dirty="0"/>
              <a:t>When looking at these conclusions we can't forget the environment at which the program ran: a virtual machine which applies an "additional layer" between the operating system and the program execution.</a:t>
            </a:r>
            <a:endParaRPr lang="pt-PT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PT" i="1" dirty="0"/>
          </a:p>
          <a:p>
            <a:pPr lvl="1"/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326</TotalTime>
  <Words>934</Words>
  <Application>Microsoft Office PowerPoint</Application>
  <PresentationFormat>Ecrã Panorâmico</PresentationFormat>
  <Paragraphs>238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Vista</vt:lpstr>
      <vt:lpstr>Assignment 1</vt:lpstr>
      <vt:lpstr>Apresentação do PowerPoint</vt:lpstr>
      <vt:lpstr>Problem 1 Results</vt:lpstr>
      <vt:lpstr>Problem 1 Conclusions</vt:lpstr>
      <vt:lpstr>Apresentação do PowerPoint</vt:lpstr>
      <vt:lpstr>Problem 2 Results</vt:lpstr>
      <vt:lpstr>Problem 2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João Leite</cp:lastModifiedBy>
  <cp:revision>74</cp:revision>
  <dcterms:created xsi:type="dcterms:W3CDTF">2023-03-18T15:41:58Z</dcterms:created>
  <dcterms:modified xsi:type="dcterms:W3CDTF">2023-03-23T16:20:39Z</dcterms:modified>
</cp:coreProperties>
</file>