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6" r:id="rId3"/>
    <p:sldId id="259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31/05/2023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5EA7B-D4CD-40D4-A421-859912ADCFC1}"/>
              </a:ext>
            </a:extLst>
          </p:cNvPr>
          <p:cNvSpPr txBox="1"/>
          <p:nvPr/>
        </p:nvSpPr>
        <p:spPr>
          <a:xfrm>
            <a:off x="2275352" y="1736129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integerSequence</a:t>
            </a:r>
            <a:r>
              <a:rPr lang="pt-PT" sz="4000" dirty="0"/>
              <a:t>[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1097A-EC22-48E2-B53E-13F9461BD990}"/>
              </a:ext>
            </a:extLst>
          </p:cNvPr>
          <p:cNvSpPr txBox="1"/>
          <p:nvPr/>
        </p:nvSpPr>
        <p:spPr>
          <a:xfrm>
            <a:off x="6399117" y="1959196"/>
            <a:ext cx="2519084" cy="369332"/>
          </a:xfrm>
          <a:prstGeom prst="rect">
            <a:avLst/>
          </a:prstGeom>
          <a:solidFill>
            <a:srgbClr val="E7DED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N* (1 &lt;&lt; </a:t>
            </a:r>
            <a:r>
              <a:rPr lang="pt-PT" dirty="0" err="1"/>
              <a:t>iter</a:t>
            </a:r>
            <a:r>
              <a:rPr lang="pt-PT" dirty="0"/>
              <a:t>) * </a:t>
            </a:r>
            <a:r>
              <a:rPr lang="pt-PT" dirty="0" err="1"/>
              <a:t>idx</a:t>
            </a:r>
            <a:r>
              <a:rPr lang="pt-PT" dirty="0"/>
              <a:t> + 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FD9B17-AA66-4338-9380-59DAE89B482A}"/>
              </a:ext>
            </a:extLst>
          </p:cNvPr>
          <p:cNvSpPr/>
          <p:nvPr/>
        </p:nvSpPr>
        <p:spPr>
          <a:xfrm>
            <a:off x="8837516" y="1736129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468326-94D4-430F-BE28-F3EE5D848749}"/>
              </a:ext>
            </a:extLst>
          </p:cNvPr>
          <p:cNvSpPr txBox="1"/>
          <p:nvPr/>
        </p:nvSpPr>
        <p:spPr>
          <a:xfrm>
            <a:off x="9053475" y="2090072"/>
            <a:ext cx="2258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, 0 ≤ </a:t>
            </a:r>
            <a:r>
              <a:rPr lang="pt-PT" sz="1500" dirty="0" err="1"/>
              <a:t>idx</a:t>
            </a:r>
            <a:r>
              <a:rPr lang="pt-PT" sz="1500" dirty="0"/>
              <a:t> &lt; (N &gt;&gt; </a:t>
            </a:r>
            <a:r>
              <a:rPr lang="pt-PT" sz="1500" dirty="0" err="1"/>
              <a:t>iter</a:t>
            </a:r>
            <a:r>
              <a:rPr lang="pt-PT" sz="1500" dirty="0"/>
              <a:t>)</a:t>
            </a:r>
          </a:p>
          <a:p>
            <a:r>
              <a:rPr lang="pt-PT" sz="1500" dirty="0"/>
              <a:t>, 0 ≤ i ≤ (1 &lt;&lt; </a:t>
            </a:r>
            <a:r>
              <a:rPr lang="pt-PT" sz="1500" dirty="0" err="1"/>
              <a:t>iter</a:t>
            </a:r>
            <a:r>
              <a:rPr lang="pt-PT" sz="1500" dirty="0"/>
              <a:t>) * N</a:t>
            </a:r>
          </a:p>
          <a:p>
            <a:r>
              <a:rPr lang="pt-PT" sz="1500" dirty="0"/>
              <a:t>, N = 1024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7EF480-CA05-414B-835A-2B71FBFC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77" y="2925961"/>
            <a:ext cx="3864588" cy="3624924"/>
          </a:xfrm>
          <a:prstGeom prst="rect">
            <a:avLst/>
          </a:prstGeom>
        </p:spPr>
      </p:pic>
      <p:sp>
        <p:nvSpPr>
          <p:cNvPr id="12" name="Arco 11">
            <a:extLst>
              <a:ext uri="{FF2B5EF4-FFF2-40B4-BE49-F238E27FC236}">
                <a16:creationId xmlns:a16="http://schemas.microsoft.com/office/drawing/2014/main" id="{D60AA1C8-8A36-4E4E-A722-2BDFF3B2C438}"/>
              </a:ext>
            </a:extLst>
          </p:cNvPr>
          <p:cNvSpPr/>
          <p:nvPr/>
        </p:nvSpPr>
        <p:spPr>
          <a:xfrm rot="17836047">
            <a:off x="5453851" y="2502467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91C3B01-730E-402E-AB03-14D20C5B87BD}"/>
              </a:ext>
            </a:extLst>
          </p:cNvPr>
          <p:cNvSpPr/>
          <p:nvPr/>
        </p:nvSpPr>
        <p:spPr>
          <a:xfrm rot="17836047">
            <a:off x="6486428" y="2493501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0CB16481-141F-4BB0-B721-D6A096708885}"/>
              </a:ext>
            </a:extLst>
          </p:cNvPr>
          <p:cNvSpPr/>
          <p:nvPr/>
        </p:nvSpPr>
        <p:spPr>
          <a:xfrm rot="17836047">
            <a:off x="7486468" y="2488647"/>
            <a:ext cx="911069" cy="172689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2AC65E00-C63D-4181-9A31-4EE6640F335A}"/>
              </a:ext>
            </a:extLst>
          </p:cNvPr>
          <p:cNvSpPr/>
          <p:nvPr/>
        </p:nvSpPr>
        <p:spPr>
          <a:xfrm>
            <a:off x="2519084" y="4166411"/>
            <a:ext cx="1837765" cy="809463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CB52CBD-564A-4782-85DB-9C628E86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0" y="2925961"/>
            <a:ext cx="988616" cy="3624924"/>
          </a:xfrm>
          <a:prstGeom prst="rect">
            <a:avLst/>
          </a:prstGeom>
        </p:spPr>
      </p:pic>
      <p:sp>
        <p:nvSpPr>
          <p:cNvPr id="18" name="Arco 17">
            <a:extLst>
              <a:ext uri="{FF2B5EF4-FFF2-40B4-BE49-F238E27FC236}">
                <a16:creationId xmlns:a16="http://schemas.microsoft.com/office/drawing/2014/main" id="{8F00F56D-F593-47B9-88F9-A5E217B87DBE}"/>
              </a:ext>
            </a:extLst>
          </p:cNvPr>
          <p:cNvSpPr/>
          <p:nvPr/>
        </p:nvSpPr>
        <p:spPr>
          <a:xfrm rot="19834906" flipH="1">
            <a:off x="1321317" y="2969459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BC2ADF62-D214-44B1-B765-2C4B1648B1A6}"/>
              </a:ext>
            </a:extLst>
          </p:cNvPr>
          <p:cNvSpPr/>
          <p:nvPr/>
        </p:nvSpPr>
        <p:spPr>
          <a:xfrm rot="19834906" flipH="1">
            <a:off x="1321319" y="3256328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A43B5EDA-338C-4414-9333-450F8AA18CD5}"/>
              </a:ext>
            </a:extLst>
          </p:cNvPr>
          <p:cNvSpPr/>
          <p:nvPr/>
        </p:nvSpPr>
        <p:spPr>
          <a:xfrm rot="19340403" flipH="1">
            <a:off x="1247458" y="3479451"/>
            <a:ext cx="923670" cy="119752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AC6325E0-FCBD-46E4-A923-BB65B4DED118}"/>
              </a:ext>
            </a:extLst>
          </p:cNvPr>
          <p:cNvSpPr/>
          <p:nvPr/>
        </p:nvSpPr>
        <p:spPr>
          <a:xfrm rot="19834906" flipH="1">
            <a:off x="1321321" y="4439674"/>
            <a:ext cx="231319" cy="440754"/>
          </a:xfrm>
          <a:prstGeom prst="arc">
            <a:avLst>
              <a:gd name="adj1" fmla="val 16199992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BCE93251-409D-4CF1-A3D4-0A5F1F715A4F}"/>
              </a:ext>
            </a:extLst>
          </p:cNvPr>
          <p:cNvSpPr/>
          <p:nvPr/>
        </p:nvSpPr>
        <p:spPr>
          <a:xfrm rot="19834906" flipH="1">
            <a:off x="1321320" y="4744475"/>
            <a:ext cx="231319" cy="440754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71968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619551" y="6357200"/>
            <a:ext cx="1046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5975267" y="4225880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63491"/>
              </p:ext>
            </p:extLst>
          </p:nvPr>
        </p:nvGraphicFramePr>
        <p:xfrm>
          <a:off x="7212942" y="198932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 ± 23.2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472644F-1148-46C1-BECF-BD9D1AAD7529}"/>
              </a:ext>
            </a:extLst>
          </p:cNvPr>
          <p:cNvSpPr txBox="1"/>
          <p:nvPr/>
        </p:nvSpPr>
        <p:spPr>
          <a:xfrm>
            <a:off x="5975267" y="2221893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C6840-54E7-481C-914A-8E050927DF52}"/>
              </a:ext>
            </a:extLst>
          </p:cNvPr>
          <p:cNvSpPr txBox="1"/>
          <p:nvPr/>
        </p:nvSpPr>
        <p:spPr>
          <a:xfrm>
            <a:off x="7212942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Multiprocess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(MPI)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75672B-49A6-4775-AF35-DDA26EA019DC}"/>
              </a:ext>
            </a:extLst>
          </p:cNvPr>
          <p:cNvSpPr txBox="1"/>
          <p:nvPr/>
        </p:nvSpPr>
        <p:spPr>
          <a:xfrm>
            <a:off x="394637" y="218119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84F043-2366-4448-9E77-95655F5F8AE8}"/>
              </a:ext>
            </a:extLst>
          </p:cNvPr>
          <p:cNvSpPr txBox="1"/>
          <p:nvPr/>
        </p:nvSpPr>
        <p:spPr>
          <a:xfrm>
            <a:off x="1692118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</a:t>
            </a:r>
            <a:r>
              <a:rPr lang="pt-PT" i="1" dirty="0" err="1"/>
              <a:t>pthread</a:t>
            </a:r>
            <a:r>
              <a:rPr lang="pt-PT" i="1" dirty="0"/>
              <a:t>)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C5D3588-CD59-409B-82F6-0551B210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13881"/>
              </p:ext>
            </p:extLst>
          </p:nvPr>
        </p:nvGraphicFramePr>
        <p:xfrm>
          <a:off x="1643088" y="1989325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 ± 0.021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86F5B45-4180-4D95-9696-74DDA71EE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764435"/>
              </p:ext>
            </p:extLst>
          </p:nvPr>
        </p:nvGraphicFramePr>
        <p:xfrm>
          <a:off x="7212943" y="4208757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2.502 ± 0.001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60E74-C957-45DE-9EF3-C0816DC723CF}"/>
              </a:ext>
            </a:extLst>
          </p:cNvPr>
          <p:cNvSpPr txBox="1"/>
          <p:nvPr/>
        </p:nvSpPr>
        <p:spPr>
          <a:xfrm>
            <a:off x="7212943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CUDA </a:t>
            </a:r>
            <a:r>
              <a:rPr lang="pt-PT" b="1" i="1" dirty="0" err="1"/>
              <a:t>solution</a:t>
            </a:r>
            <a:r>
              <a:rPr lang="pt-PT" b="1" i="1" dirty="0"/>
              <a:t> (GPU)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FF7FF1-23FC-4FDA-8365-B484898925CC}"/>
              </a:ext>
            </a:extLst>
          </p:cNvPr>
          <p:cNvSpPr txBox="1"/>
          <p:nvPr/>
        </p:nvSpPr>
        <p:spPr>
          <a:xfrm>
            <a:off x="1692119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Single </a:t>
            </a:r>
            <a:r>
              <a:rPr lang="pt-PT" i="1" dirty="0" err="1"/>
              <a:t>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(CPU)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0ACCDE5B-8695-4D09-B7F9-48BA5204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624928"/>
              </p:ext>
            </p:extLst>
          </p:nvPr>
        </p:nvGraphicFramePr>
        <p:xfrm>
          <a:off x="1643089" y="420875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763.4 ± 19.9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F7C7E-18CD-4FD5-A69D-02BFAC8FC99E}"/>
              </a:ext>
            </a:extLst>
          </p:cNvPr>
          <p:cNvSpPr txBox="1"/>
          <p:nvPr/>
        </p:nvSpPr>
        <p:spPr>
          <a:xfrm>
            <a:off x="394637" y="4210905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5EA7B-D4CD-40D4-A421-859912ADCFC1}"/>
              </a:ext>
            </a:extLst>
          </p:cNvPr>
          <p:cNvSpPr txBox="1"/>
          <p:nvPr/>
        </p:nvSpPr>
        <p:spPr>
          <a:xfrm>
            <a:off x="564780" y="1957933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integerSequence</a:t>
            </a:r>
            <a:r>
              <a:rPr lang="pt-PT" sz="4000" dirty="0"/>
              <a:t>[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A1097A-EC22-48E2-B53E-13F9461BD990}"/>
              </a:ext>
            </a:extLst>
          </p:cNvPr>
          <p:cNvSpPr txBox="1"/>
          <p:nvPr/>
        </p:nvSpPr>
        <p:spPr>
          <a:xfrm>
            <a:off x="4688544" y="2181000"/>
            <a:ext cx="4437531" cy="369332"/>
          </a:xfrm>
          <a:prstGeom prst="rect">
            <a:avLst/>
          </a:prstGeom>
          <a:solidFill>
            <a:srgbClr val="E7DED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(1 &lt;&lt; </a:t>
            </a:r>
            <a:r>
              <a:rPr lang="pt-PT" dirty="0" err="1"/>
              <a:t>iter</a:t>
            </a:r>
            <a:r>
              <a:rPr lang="pt-PT" dirty="0"/>
              <a:t>) * </a:t>
            </a:r>
            <a:r>
              <a:rPr lang="pt-PT" dirty="0" err="1"/>
              <a:t>idx</a:t>
            </a:r>
            <a:r>
              <a:rPr lang="pt-PT" dirty="0"/>
              <a:t> + N (i </a:t>
            </a:r>
            <a:r>
              <a:rPr lang="pt-PT" dirty="0" err="1"/>
              <a:t>mod</a:t>
            </a:r>
            <a:r>
              <a:rPr lang="pt-PT" dirty="0"/>
              <a:t> N) + (i </a:t>
            </a:r>
            <a:r>
              <a:rPr lang="pt-PT" dirty="0" err="1"/>
              <a:t>div</a:t>
            </a:r>
            <a:r>
              <a:rPr lang="pt-PT" dirty="0"/>
              <a:t> N)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FD9B17-AA66-4338-9380-59DAE89B482A}"/>
              </a:ext>
            </a:extLst>
          </p:cNvPr>
          <p:cNvSpPr/>
          <p:nvPr/>
        </p:nvSpPr>
        <p:spPr>
          <a:xfrm>
            <a:off x="9036425" y="1957933"/>
            <a:ext cx="356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468326-94D4-430F-BE28-F3EE5D848749}"/>
              </a:ext>
            </a:extLst>
          </p:cNvPr>
          <p:cNvSpPr txBox="1"/>
          <p:nvPr/>
        </p:nvSpPr>
        <p:spPr>
          <a:xfrm>
            <a:off x="9214519" y="2315179"/>
            <a:ext cx="2258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, 0 ≤ </a:t>
            </a:r>
            <a:r>
              <a:rPr lang="pt-PT" sz="1500" dirty="0" err="1"/>
              <a:t>idx</a:t>
            </a:r>
            <a:r>
              <a:rPr lang="pt-PT" sz="1500" dirty="0"/>
              <a:t> &lt; (N &gt;&gt; </a:t>
            </a:r>
            <a:r>
              <a:rPr lang="pt-PT" sz="1500" dirty="0" err="1"/>
              <a:t>iter</a:t>
            </a:r>
            <a:r>
              <a:rPr lang="pt-PT" sz="1500" dirty="0"/>
              <a:t>)</a:t>
            </a:r>
          </a:p>
          <a:p>
            <a:r>
              <a:rPr lang="pt-PT" sz="1500" dirty="0"/>
              <a:t>, 0 ≤ i ≤ (1 &lt;&lt; </a:t>
            </a:r>
            <a:r>
              <a:rPr lang="pt-PT" sz="1500" dirty="0" err="1"/>
              <a:t>iter</a:t>
            </a:r>
            <a:r>
              <a:rPr lang="pt-PT" sz="1500" dirty="0"/>
              <a:t>) * N</a:t>
            </a:r>
          </a:p>
          <a:p>
            <a:r>
              <a:rPr lang="pt-PT" sz="1500" dirty="0"/>
              <a:t>, N = 1024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C64C3C-7F4D-4AA3-BE13-E5719DBA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87" y="2991303"/>
            <a:ext cx="3864588" cy="3624924"/>
          </a:xfrm>
          <a:prstGeom prst="rect">
            <a:avLst/>
          </a:prstGeom>
        </p:spPr>
      </p:pic>
      <p:sp>
        <p:nvSpPr>
          <p:cNvPr id="15" name="Arco 14">
            <a:extLst>
              <a:ext uri="{FF2B5EF4-FFF2-40B4-BE49-F238E27FC236}">
                <a16:creationId xmlns:a16="http://schemas.microsoft.com/office/drawing/2014/main" id="{6D74F056-30E0-4338-8FFE-19DF1BCA5E47}"/>
              </a:ext>
            </a:extLst>
          </p:cNvPr>
          <p:cNvSpPr/>
          <p:nvPr/>
        </p:nvSpPr>
        <p:spPr>
          <a:xfrm rot="19060818" flipH="1">
            <a:off x="5199521" y="3279205"/>
            <a:ext cx="415511" cy="417185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CAE55ADE-830F-4E67-AA10-DDB9FEA3C4C8}"/>
              </a:ext>
            </a:extLst>
          </p:cNvPr>
          <p:cNvSpPr/>
          <p:nvPr/>
        </p:nvSpPr>
        <p:spPr>
          <a:xfrm rot="19060818" flipH="1">
            <a:off x="4989342" y="3397827"/>
            <a:ext cx="1876116" cy="1993828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A1B61C83-9C77-4E98-9FD6-A8823DC998C4}"/>
              </a:ext>
            </a:extLst>
          </p:cNvPr>
          <p:cNvSpPr/>
          <p:nvPr/>
        </p:nvSpPr>
        <p:spPr>
          <a:xfrm rot="19060818" flipH="1">
            <a:off x="4974170" y="4826126"/>
            <a:ext cx="1876116" cy="1993828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F3610970-A7BA-484B-9492-619FAE0B2BBD}"/>
              </a:ext>
            </a:extLst>
          </p:cNvPr>
          <p:cNvSpPr/>
          <p:nvPr/>
        </p:nvSpPr>
        <p:spPr>
          <a:xfrm rot="19060818" flipH="1">
            <a:off x="5208487" y="2974402"/>
            <a:ext cx="415511" cy="417185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Bidirecional 22">
            <a:extLst>
              <a:ext uri="{FF2B5EF4-FFF2-40B4-BE49-F238E27FC236}">
                <a16:creationId xmlns:a16="http://schemas.microsoft.com/office/drawing/2014/main" id="{248680E0-DCD5-48D5-A480-03738DB94ACA}"/>
              </a:ext>
            </a:extLst>
          </p:cNvPr>
          <p:cNvSpPr/>
          <p:nvPr/>
        </p:nvSpPr>
        <p:spPr>
          <a:xfrm>
            <a:off x="2724846" y="4394741"/>
            <a:ext cx="1837765" cy="809463"/>
          </a:xfrm>
          <a:prstGeom prst="left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58BE8EC-442B-4087-B474-F8C88D87A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20" y="2991303"/>
            <a:ext cx="988616" cy="3624924"/>
          </a:xfrm>
          <a:prstGeom prst="rect">
            <a:avLst/>
          </a:prstGeom>
        </p:spPr>
      </p:pic>
      <p:sp>
        <p:nvSpPr>
          <p:cNvPr id="25" name="Arco 24">
            <a:extLst>
              <a:ext uri="{FF2B5EF4-FFF2-40B4-BE49-F238E27FC236}">
                <a16:creationId xmlns:a16="http://schemas.microsoft.com/office/drawing/2014/main" id="{27F5C832-D89D-4BBB-8354-173DCC2D95E2}"/>
              </a:ext>
            </a:extLst>
          </p:cNvPr>
          <p:cNvSpPr/>
          <p:nvPr/>
        </p:nvSpPr>
        <p:spPr>
          <a:xfrm rot="19091843" flipH="1">
            <a:off x="1273367" y="2705326"/>
            <a:ext cx="2844510" cy="3256072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3C16628-AEB7-44C3-BE5C-94E74E25C7BC}"/>
              </a:ext>
            </a:extLst>
          </p:cNvPr>
          <p:cNvSpPr/>
          <p:nvPr/>
        </p:nvSpPr>
        <p:spPr>
          <a:xfrm rot="19340403" flipH="1">
            <a:off x="1525364" y="5200672"/>
            <a:ext cx="923670" cy="119752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36A53C0B-981F-4E51-8A25-098060E1C8EA}"/>
              </a:ext>
            </a:extLst>
          </p:cNvPr>
          <p:cNvSpPr/>
          <p:nvPr/>
        </p:nvSpPr>
        <p:spPr>
          <a:xfrm rot="19885301" flipH="1">
            <a:off x="1599084" y="6105991"/>
            <a:ext cx="340452" cy="661776"/>
          </a:xfrm>
          <a:prstGeom prst="arc">
            <a:avLst>
              <a:gd name="adj1" fmla="val 16200000"/>
              <a:gd name="adj2" fmla="val 215919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71968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619551" y="6357200"/>
            <a:ext cx="1046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4720FF-EFCC-B7AD-7440-CCB8BFB7D728}"/>
              </a:ext>
            </a:extLst>
          </p:cNvPr>
          <p:cNvSpPr txBox="1"/>
          <p:nvPr/>
        </p:nvSpPr>
        <p:spPr>
          <a:xfrm>
            <a:off x="5975267" y="4225880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65024EB4-D35B-38BD-12D7-11F5739DB43D}"/>
              </a:ext>
            </a:extLst>
          </p:cNvPr>
          <p:cNvGraphicFramePr>
            <a:graphicFrameLocks/>
          </p:cNvGraphicFramePr>
          <p:nvPr/>
        </p:nvGraphicFramePr>
        <p:xfrm>
          <a:off x="7212942" y="198932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 ± 23.2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472644F-1148-46C1-BECF-BD9D1AAD7529}"/>
              </a:ext>
            </a:extLst>
          </p:cNvPr>
          <p:cNvSpPr txBox="1"/>
          <p:nvPr/>
        </p:nvSpPr>
        <p:spPr>
          <a:xfrm>
            <a:off x="5975267" y="2221893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C6840-54E7-481C-914A-8E050927DF52}"/>
              </a:ext>
            </a:extLst>
          </p:cNvPr>
          <p:cNvSpPr txBox="1"/>
          <p:nvPr/>
        </p:nvSpPr>
        <p:spPr>
          <a:xfrm>
            <a:off x="7212942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Multiprocess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(MPI)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75672B-49A6-4775-AF35-DDA26EA019DC}"/>
              </a:ext>
            </a:extLst>
          </p:cNvPr>
          <p:cNvSpPr txBox="1"/>
          <p:nvPr/>
        </p:nvSpPr>
        <p:spPr>
          <a:xfrm>
            <a:off x="394637" y="218119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84F043-2366-4448-9E77-95655F5F8AE8}"/>
              </a:ext>
            </a:extLst>
          </p:cNvPr>
          <p:cNvSpPr txBox="1"/>
          <p:nvPr/>
        </p:nvSpPr>
        <p:spPr>
          <a:xfrm>
            <a:off x="1692118" y="1626403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Multithread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</a:t>
            </a:r>
            <a:r>
              <a:rPr lang="pt-PT" i="1" dirty="0" err="1"/>
              <a:t>pthread</a:t>
            </a:r>
            <a:r>
              <a:rPr lang="pt-PT" i="1" dirty="0"/>
              <a:t>)</a:t>
            </a:r>
          </a:p>
        </p:txBody>
      </p:sp>
      <p:graphicFrame>
        <p:nvGraphicFramePr>
          <p:cNvPr id="14" name="Tabela 4">
            <a:extLst>
              <a:ext uri="{FF2B5EF4-FFF2-40B4-BE49-F238E27FC236}">
                <a16:creationId xmlns:a16="http://schemas.microsoft.com/office/drawing/2014/main" id="{EC5D3588-CD59-409B-82F6-0551B210BE25}"/>
              </a:ext>
            </a:extLst>
          </p:cNvPr>
          <p:cNvGraphicFramePr>
            <a:graphicFrameLocks/>
          </p:cNvGraphicFramePr>
          <p:nvPr/>
        </p:nvGraphicFramePr>
        <p:xfrm>
          <a:off x="1643088" y="1989325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 ± 0.021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graphicFrame>
        <p:nvGraphicFramePr>
          <p:cNvPr id="15" name="Tabela 4">
            <a:extLst>
              <a:ext uri="{FF2B5EF4-FFF2-40B4-BE49-F238E27FC236}">
                <a16:creationId xmlns:a16="http://schemas.microsoft.com/office/drawing/2014/main" id="{786F5B45-4180-4D95-9696-74DDA71EE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52119"/>
              </p:ext>
            </p:extLst>
          </p:nvPr>
        </p:nvGraphicFramePr>
        <p:xfrm>
          <a:off x="7212943" y="4208757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4.2942 ± 0.0005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F60E74-C957-45DE-9EF3-C0816DC723CF}"/>
              </a:ext>
            </a:extLst>
          </p:cNvPr>
          <p:cNvSpPr txBox="1"/>
          <p:nvPr/>
        </p:nvSpPr>
        <p:spPr>
          <a:xfrm>
            <a:off x="7212943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CUDA </a:t>
            </a:r>
            <a:r>
              <a:rPr lang="pt-PT" b="1" i="1" dirty="0" err="1"/>
              <a:t>solution</a:t>
            </a:r>
            <a:r>
              <a:rPr lang="pt-PT" b="1" i="1" dirty="0"/>
              <a:t> (GPU)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FF7FF1-23FC-4FDA-8365-B484898925CC}"/>
              </a:ext>
            </a:extLst>
          </p:cNvPr>
          <p:cNvSpPr txBox="1"/>
          <p:nvPr/>
        </p:nvSpPr>
        <p:spPr>
          <a:xfrm>
            <a:off x="1692119" y="3845834"/>
            <a:ext cx="38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Single </a:t>
            </a:r>
            <a:r>
              <a:rPr lang="pt-PT" i="1" dirty="0" err="1"/>
              <a:t>thread</a:t>
            </a:r>
            <a:r>
              <a:rPr lang="pt-PT" i="1" dirty="0"/>
              <a:t> </a:t>
            </a:r>
            <a:r>
              <a:rPr lang="pt-PT" i="1" dirty="0" err="1"/>
              <a:t>solution</a:t>
            </a:r>
            <a:r>
              <a:rPr lang="pt-PT" i="1" dirty="0"/>
              <a:t> (CPU)</a:t>
            </a:r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0ACCDE5B-8695-4D09-B7F9-48BA52042C7C}"/>
              </a:ext>
            </a:extLst>
          </p:cNvPr>
          <p:cNvGraphicFramePr>
            <a:graphicFrameLocks/>
          </p:cNvGraphicFramePr>
          <p:nvPr/>
        </p:nvGraphicFramePr>
        <p:xfrm>
          <a:off x="1643089" y="4208756"/>
          <a:ext cx="3841308" cy="1186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9619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2001689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± Standard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763.4 ± 19.9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F7C7E-18CD-4FD5-A69D-02BFAC8FC99E}"/>
              </a:ext>
            </a:extLst>
          </p:cNvPr>
          <p:cNvSpPr txBox="1"/>
          <p:nvPr/>
        </p:nvSpPr>
        <p:spPr>
          <a:xfrm>
            <a:off x="394637" y="4210905"/>
            <a:ext cx="1297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Remote</a:t>
            </a:r>
            <a:r>
              <a:rPr lang="pt-PT" sz="1400" b="1" dirty="0"/>
              <a:t> PC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GPU: </a:t>
            </a:r>
            <a:r>
              <a:rPr lang="pt-PT" sz="1400" dirty="0" err="1"/>
              <a:t>Nvidia</a:t>
            </a:r>
            <a:r>
              <a:rPr lang="pt-PT" sz="1400" dirty="0"/>
              <a:t> GTX 1660 TI</a:t>
            </a:r>
          </a:p>
        </p:txBody>
      </p:sp>
    </p:spTree>
    <p:extLst>
      <p:ext uri="{BB962C8B-B14F-4D97-AF65-F5344CB8AC3E}">
        <p14:creationId xmlns:p14="http://schemas.microsoft.com/office/powerpoint/2010/main" val="413069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b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86BDC43B-C7F0-58EE-C864-F47E5F33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9576"/>
          </a:xfrm>
        </p:spPr>
        <p:txBody>
          <a:bodyPr>
            <a:normAutofit/>
          </a:bodyPr>
          <a:lstStyle/>
          <a:p>
            <a:pPr algn="just"/>
            <a:r>
              <a:rPr lang="pt-PT" b="1" dirty="0" err="1"/>
              <a:t>Expected</a:t>
            </a:r>
            <a:r>
              <a:rPr lang="pt-PT" b="1" dirty="0"/>
              <a:t> </a:t>
            </a:r>
            <a:r>
              <a:rPr lang="pt-PT" b="1" dirty="0" err="1"/>
              <a:t>results</a:t>
            </a:r>
            <a:endParaRPr lang="pt-PT" b="1" dirty="0"/>
          </a:p>
          <a:p>
            <a:pPr lvl="1" algn="just"/>
            <a:r>
              <a:rPr lang="pt-PT" b="1" dirty="0"/>
              <a:t>A</a:t>
            </a:r>
          </a:p>
          <a:p>
            <a:pPr lvl="1" algn="just"/>
            <a:r>
              <a:rPr lang="pt-PT" b="1" dirty="0"/>
              <a:t>B</a:t>
            </a:r>
          </a:p>
          <a:p>
            <a:pPr lvl="1" algn="just"/>
            <a:r>
              <a:rPr lang="pt-PT" b="1" dirty="0"/>
              <a:t>C</a:t>
            </a:r>
            <a:endParaRPr lang="pt-PT" dirty="0"/>
          </a:p>
          <a:p>
            <a:pPr algn="just"/>
            <a:r>
              <a:rPr lang="en-US" b="1" dirty="0"/>
              <a:t>Outcome</a:t>
            </a:r>
          </a:p>
          <a:p>
            <a:pPr lvl="1" algn="just"/>
            <a:r>
              <a:rPr lang="en-US" dirty="0"/>
              <a:t>A</a:t>
            </a:r>
          </a:p>
          <a:p>
            <a:pPr lvl="1" algn="just"/>
            <a:r>
              <a:rPr lang="en-US" dirty="0"/>
              <a:t>B</a:t>
            </a:r>
          </a:p>
          <a:p>
            <a:pPr lvl="1" algn="just"/>
            <a:r>
              <a:rPr lang="en-US" dirty="0"/>
              <a:t>C</a:t>
            </a:r>
          </a:p>
          <a:p>
            <a:pPr lvl="1" algn="just"/>
            <a:endParaRPr lang="en-US" b="1" dirty="0"/>
          </a:p>
          <a:p>
            <a:pPr algn="just"/>
            <a:r>
              <a:rPr lang="en-US" b="1" i="1" dirty="0"/>
              <a:t>Is it worthwhile to use the GPU to solve this kind of problem?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/>
              <a:t>.: A</a:t>
            </a:r>
            <a:endParaRPr lang="en-US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589</TotalTime>
  <Words>415</Words>
  <Application>Microsoft Office PowerPoint</Application>
  <PresentationFormat>Ecrã Panorâmico</PresentationFormat>
  <Paragraphs>109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Program 1 Results</vt:lpstr>
      <vt:lpstr>Apresentação do PowerPoint</vt:lpstr>
      <vt:lpstr>Program 2 Results</vt:lpstr>
      <vt:lpstr>CUDA solution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114</cp:revision>
  <dcterms:created xsi:type="dcterms:W3CDTF">2023-03-18T15:41:58Z</dcterms:created>
  <dcterms:modified xsi:type="dcterms:W3CDTF">2023-05-31T17:03:31Z</dcterms:modified>
</cp:coreProperties>
</file>