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Estilo Claro 2 - Destaqu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5E3D7AB-6C06-41C6-99AC-C74008AD09CE}" type="datetimeFigureOut">
              <a:rPr lang="pt-PT" smtClean="0"/>
              <a:t>22/03/2023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0522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22/03/2023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567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22/03/2023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642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22/03/2023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138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22/03/2023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878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22/03/2023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577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22/03/2023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115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22/03/2023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115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22/03/2023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877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22/03/2023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195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22/03/2023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611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5E3D7AB-6C06-41C6-99AC-C74008AD09CE}" type="datetimeFigureOut">
              <a:rPr lang="pt-PT" smtClean="0"/>
              <a:t>22/03/2023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977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93BFB-5F98-4616-876A-57EC20230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Assignment</a:t>
            </a:r>
            <a:r>
              <a:rPr lang="pt-PT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3A7035-7E87-4593-AFE0-3855EE808C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João Leite, nº 115041</a:t>
            </a:r>
          </a:p>
          <a:p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Luís batista, nº 115279</a:t>
            </a:r>
          </a:p>
        </p:txBody>
      </p:sp>
    </p:spTree>
    <p:extLst>
      <p:ext uri="{BB962C8B-B14F-4D97-AF65-F5344CB8AC3E}">
        <p14:creationId xmlns:p14="http://schemas.microsoft.com/office/powerpoint/2010/main" val="131469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9F7720A-1671-452A-9D05-6045B26559AD}"/>
              </a:ext>
            </a:extLst>
          </p:cNvPr>
          <p:cNvSpPr/>
          <p:nvPr/>
        </p:nvSpPr>
        <p:spPr>
          <a:xfrm>
            <a:off x="8446124" y="1944288"/>
            <a:ext cx="2608730" cy="22001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dirty="0" err="1"/>
              <a:t>SharedRegion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struct</a:t>
            </a:r>
            <a:r>
              <a:rPr lang="pt-PT" sz="1400" dirty="0"/>
              <a:t> </a:t>
            </a:r>
            <a:r>
              <a:rPr lang="pt-PT" sz="1400" dirty="0" err="1"/>
              <a:t>FileResult</a:t>
            </a:r>
            <a:r>
              <a:rPr lang="pt-PT" sz="1400" dirty="0"/>
              <a:t>* </a:t>
            </a:r>
            <a:r>
              <a:rPr lang="pt-PT" sz="1400" dirty="0" err="1"/>
              <a:t>fileResults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char</a:t>
            </a:r>
            <a:r>
              <a:rPr lang="pt-PT" sz="1400" dirty="0"/>
              <a:t>** </a:t>
            </a:r>
            <a:r>
              <a:rPr lang="pt-PT" sz="1400" dirty="0" err="1"/>
              <a:t>fileNames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int</a:t>
            </a:r>
            <a:r>
              <a:rPr lang="pt-PT" sz="1400" dirty="0"/>
              <a:t> </a:t>
            </a:r>
            <a:r>
              <a:rPr lang="pt-PT" sz="1400" dirty="0" err="1"/>
              <a:t>fileId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int</a:t>
            </a:r>
            <a:r>
              <a:rPr lang="pt-PT" sz="1400" dirty="0"/>
              <a:t> </a:t>
            </a:r>
            <a:r>
              <a:rPr lang="pt-PT" sz="1400" dirty="0" err="1"/>
              <a:t>totalFiles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int</a:t>
            </a:r>
            <a:r>
              <a:rPr lang="pt-PT" sz="1400" dirty="0"/>
              <a:t> </a:t>
            </a:r>
            <a:r>
              <a:rPr lang="pt-PT" sz="1400" dirty="0" err="1"/>
              <a:t>chunkSize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bool</a:t>
            </a:r>
            <a:r>
              <a:rPr lang="pt-PT" sz="1400" dirty="0"/>
              <a:t> </a:t>
            </a:r>
            <a:r>
              <a:rPr lang="pt-PT" sz="1400" dirty="0" err="1"/>
              <a:t>openFile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File* </a:t>
            </a:r>
            <a:r>
              <a:rPr lang="pt-PT" sz="1400" dirty="0" err="1"/>
              <a:t>currentFile</a:t>
            </a:r>
            <a:endParaRPr lang="pt-PT" sz="14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84C925D-D4F7-43DC-89EE-C59442D43FE5}"/>
              </a:ext>
            </a:extLst>
          </p:cNvPr>
          <p:cNvSpPr/>
          <p:nvPr/>
        </p:nvSpPr>
        <p:spPr>
          <a:xfrm>
            <a:off x="8446124" y="4561709"/>
            <a:ext cx="2608730" cy="125638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err="1">
                <a:solidFill>
                  <a:schemeClr val="bg1"/>
                </a:solidFill>
              </a:rPr>
              <a:t>FileResult</a:t>
            </a:r>
            <a:endParaRPr lang="pt-P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>
                <a:solidFill>
                  <a:schemeClr val="bg1"/>
                </a:solidFill>
              </a:rPr>
              <a:t>int</a:t>
            </a:r>
            <a:r>
              <a:rPr lang="pt-PT" sz="1400" dirty="0">
                <a:solidFill>
                  <a:schemeClr val="bg1"/>
                </a:solidFill>
              </a:rPr>
              <a:t> </a:t>
            </a:r>
            <a:r>
              <a:rPr lang="pt-PT" sz="1400" dirty="0" err="1">
                <a:solidFill>
                  <a:schemeClr val="bg1"/>
                </a:solidFill>
              </a:rPr>
              <a:t>nWords</a:t>
            </a:r>
            <a:endParaRPr lang="pt-PT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>
                <a:solidFill>
                  <a:schemeClr val="bg1"/>
                </a:solidFill>
              </a:rPr>
              <a:t>int</a:t>
            </a:r>
            <a:r>
              <a:rPr lang="pt-PT" sz="1400" dirty="0">
                <a:solidFill>
                  <a:schemeClr val="bg1"/>
                </a:solidFill>
              </a:rPr>
              <a:t> </a:t>
            </a:r>
            <a:r>
              <a:rPr lang="pt-PT" sz="1400" dirty="0" err="1">
                <a:solidFill>
                  <a:schemeClr val="bg1"/>
                </a:solidFill>
              </a:rPr>
              <a:t>vowels</a:t>
            </a:r>
            <a:r>
              <a:rPr lang="pt-PT" sz="1400" dirty="0">
                <a:solidFill>
                  <a:schemeClr val="bg1"/>
                </a:solidFill>
              </a:rPr>
              <a:t>[6]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>
                <a:solidFill>
                  <a:schemeClr val="bg1"/>
                </a:solidFill>
              </a:rPr>
              <a:t>char</a:t>
            </a:r>
            <a:r>
              <a:rPr lang="pt-PT" sz="1400" dirty="0">
                <a:solidFill>
                  <a:schemeClr val="bg1"/>
                </a:solidFill>
              </a:rPr>
              <a:t>* </a:t>
            </a:r>
            <a:r>
              <a:rPr lang="pt-PT" sz="1400" dirty="0" err="1">
                <a:solidFill>
                  <a:schemeClr val="bg1"/>
                </a:solidFill>
              </a:rPr>
              <a:t>fileName</a:t>
            </a:r>
            <a:endParaRPr lang="pt-PT" sz="1400" dirty="0">
              <a:solidFill>
                <a:schemeClr val="bg1"/>
              </a:solidFill>
            </a:endParaRPr>
          </a:p>
          <a:p>
            <a:pPr algn="ctr"/>
            <a:endParaRPr lang="pt-PT" sz="14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91F2C36-FF8A-8503-D50C-6E21F53831B1}"/>
              </a:ext>
            </a:extLst>
          </p:cNvPr>
          <p:cNvSpPr/>
          <p:nvPr/>
        </p:nvSpPr>
        <p:spPr>
          <a:xfrm>
            <a:off x="1988474" y="2019521"/>
            <a:ext cx="1090569" cy="10905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Main</a:t>
            </a:r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24EF4C42-522C-72FB-0974-BA6BB336B72D}"/>
              </a:ext>
            </a:extLst>
          </p:cNvPr>
          <p:cNvCxnSpPr>
            <a:stCxn id="3" idx="6"/>
          </p:cNvCxnSpPr>
          <p:nvPr/>
        </p:nvCxnSpPr>
        <p:spPr>
          <a:xfrm>
            <a:off x="3079043" y="2564806"/>
            <a:ext cx="5367080" cy="1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F1A33A3-E536-B0D3-5A1A-55CA7228B7FD}"/>
              </a:ext>
            </a:extLst>
          </p:cNvPr>
          <p:cNvSpPr/>
          <p:nvPr/>
        </p:nvSpPr>
        <p:spPr>
          <a:xfrm>
            <a:off x="3953944" y="3032243"/>
            <a:ext cx="1090569" cy="10905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 err="1"/>
              <a:t>Worker</a:t>
            </a:r>
            <a:r>
              <a:rPr lang="pt-PT" sz="1400" dirty="0"/>
              <a:t>[n]</a:t>
            </a:r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31403509-54BC-7649-9F16-A3C4D7049008}"/>
              </a:ext>
            </a:extLst>
          </p:cNvPr>
          <p:cNvCxnSpPr>
            <a:cxnSpLocks/>
          </p:cNvCxnSpPr>
          <p:nvPr/>
        </p:nvCxnSpPr>
        <p:spPr>
          <a:xfrm>
            <a:off x="3020037" y="2810312"/>
            <a:ext cx="954269" cy="599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64B5B1AF-29A0-AE8A-4D84-201D4ED0DFA7}"/>
              </a:ext>
            </a:extLst>
          </p:cNvPr>
          <p:cNvCxnSpPr>
            <a:stCxn id="9" idx="6"/>
          </p:cNvCxnSpPr>
          <p:nvPr/>
        </p:nvCxnSpPr>
        <p:spPr>
          <a:xfrm flipV="1">
            <a:off x="5044513" y="3577527"/>
            <a:ext cx="34016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0CF57D2-8CE2-92F6-EC1A-F213959268AA}"/>
              </a:ext>
            </a:extLst>
          </p:cNvPr>
          <p:cNvSpPr txBox="1"/>
          <p:nvPr/>
        </p:nvSpPr>
        <p:spPr>
          <a:xfrm>
            <a:off x="3484542" y="2810312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DCE6BB6-80F6-7A47-4882-D3DF9B80C9F5}"/>
              </a:ext>
            </a:extLst>
          </p:cNvPr>
          <p:cNvSpPr txBox="1"/>
          <p:nvPr/>
        </p:nvSpPr>
        <p:spPr>
          <a:xfrm>
            <a:off x="5620253" y="2235539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19BA16D-E817-74E9-8926-8AA3E42BDEAC}"/>
              </a:ext>
            </a:extLst>
          </p:cNvPr>
          <p:cNvSpPr txBox="1"/>
          <p:nvPr/>
        </p:nvSpPr>
        <p:spPr>
          <a:xfrm>
            <a:off x="6614796" y="3244334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4E5CD45-DCFD-7E28-F5B8-C972B21EFD70}"/>
              </a:ext>
            </a:extLst>
          </p:cNvPr>
          <p:cNvSpPr txBox="1"/>
          <p:nvPr/>
        </p:nvSpPr>
        <p:spPr>
          <a:xfrm>
            <a:off x="293615" y="4014448"/>
            <a:ext cx="784370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Legend</a:t>
            </a:r>
            <a:endParaRPr lang="pt-PT" sz="1400" b="1" dirty="0"/>
          </a:p>
          <a:p>
            <a:r>
              <a:rPr lang="pt-PT" sz="1200" dirty="0"/>
              <a:t>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init</a:t>
            </a:r>
            <a:r>
              <a:rPr lang="pt-PT" sz="1200" dirty="0"/>
              <a:t> and </a:t>
            </a:r>
            <a:r>
              <a:rPr lang="pt-PT" sz="1200" dirty="0" err="1"/>
              <a:t>start</a:t>
            </a:r>
            <a:r>
              <a:rPr lang="pt-PT" sz="1200" dirty="0"/>
              <a:t> </a:t>
            </a:r>
            <a:r>
              <a:rPr lang="pt-PT" sz="1200" dirty="0" err="1"/>
              <a:t>workers</a:t>
            </a:r>
            <a:endParaRPr lang="pt-PT" sz="1200" dirty="0"/>
          </a:p>
          <a:p>
            <a:r>
              <a:rPr lang="pt-PT" sz="1200" dirty="0"/>
              <a:t>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fillSharedMem</a:t>
            </a:r>
            <a:r>
              <a:rPr lang="pt-PT" sz="1200" dirty="0"/>
              <a:t> – </a:t>
            </a:r>
            <a:r>
              <a:rPr lang="pt-PT" sz="1200" dirty="0" err="1"/>
              <a:t>fill</a:t>
            </a:r>
            <a:r>
              <a:rPr lang="pt-PT" sz="1200" dirty="0"/>
              <a:t> </a:t>
            </a:r>
            <a:r>
              <a:rPr lang="pt-PT" sz="1200" dirty="0" err="1"/>
              <a:t>shared</a:t>
            </a:r>
            <a:r>
              <a:rPr lang="pt-PT" sz="1200" dirty="0"/>
              <a:t> </a:t>
            </a:r>
            <a:r>
              <a:rPr lang="pt-PT" sz="1200" dirty="0" err="1"/>
              <a:t>memory</a:t>
            </a:r>
            <a:r>
              <a:rPr lang="pt-PT" sz="1200" dirty="0"/>
              <a:t> </a:t>
            </a:r>
            <a:r>
              <a:rPr lang="pt-PT" sz="1200" dirty="0" err="1"/>
              <a:t>with</a:t>
            </a:r>
            <a:r>
              <a:rPr lang="pt-PT" sz="1200" dirty="0"/>
              <a:t> file </a:t>
            </a:r>
            <a:r>
              <a:rPr lang="pt-PT" sz="1200" dirty="0" err="1"/>
              <a:t>names</a:t>
            </a:r>
            <a:r>
              <a:rPr lang="pt-PT" sz="1200" dirty="0"/>
              <a:t>; </a:t>
            </a:r>
            <a:r>
              <a:rPr lang="pt-PT" sz="1200" dirty="0" err="1"/>
              <a:t>initialize</a:t>
            </a:r>
            <a:r>
              <a:rPr lang="pt-PT" sz="1200" dirty="0"/>
              <a:t> </a:t>
            </a:r>
            <a:r>
              <a:rPr lang="pt-PT" sz="1200" dirty="0" err="1"/>
              <a:t>remaining</a:t>
            </a:r>
            <a:r>
              <a:rPr lang="pt-PT" sz="1200" dirty="0"/>
              <a:t> </a:t>
            </a:r>
            <a:r>
              <a:rPr lang="pt-PT" sz="1200" dirty="0" err="1"/>
              <a:t>entites</a:t>
            </a:r>
            <a:r>
              <a:rPr lang="pt-PT" sz="1200" dirty="0"/>
              <a:t> </a:t>
            </a:r>
            <a:r>
              <a:rPr lang="pt-PT" sz="1200" dirty="0" err="1"/>
              <a:t>with</a:t>
            </a:r>
            <a:r>
              <a:rPr lang="pt-PT" sz="1200" dirty="0"/>
              <a:t> </a:t>
            </a:r>
            <a:r>
              <a:rPr lang="pt-PT" sz="1200" dirty="0" err="1"/>
              <a:t>default</a:t>
            </a:r>
            <a:r>
              <a:rPr lang="pt-PT" sz="1200" dirty="0"/>
              <a:t> </a:t>
            </a:r>
            <a:r>
              <a:rPr lang="pt-PT" sz="1200" dirty="0" err="1"/>
              <a:t>values</a:t>
            </a: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printResults</a:t>
            </a:r>
            <a:r>
              <a:rPr lang="pt-PT" sz="1200" dirty="0"/>
              <a:t> – print </a:t>
            </a:r>
            <a:r>
              <a:rPr lang="pt-PT" sz="1200" dirty="0" err="1"/>
              <a:t>all</a:t>
            </a:r>
            <a:r>
              <a:rPr lang="pt-PT" sz="1200" dirty="0"/>
              <a:t> </a:t>
            </a:r>
            <a:r>
              <a:rPr lang="pt-PT" sz="1200" dirty="0" err="1"/>
              <a:t>obtained</a:t>
            </a:r>
            <a:r>
              <a:rPr lang="pt-PT" sz="1200" dirty="0"/>
              <a:t> file </a:t>
            </a:r>
            <a:r>
              <a:rPr lang="pt-PT" sz="1200" dirty="0" err="1"/>
              <a:t>results</a:t>
            </a:r>
            <a:endParaRPr lang="pt-PT" sz="1200" dirty="0"/>
          </a:p>
          <a:p>
            <a:r>
              <a:rPr lang="pt-PT" sz="1200" dirty="0"/>
              <a:t>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requestChunk</a:t>
            </a:r>
            <a:r>
              <a:rPr lang="pt-PT" sz="1200" dirty="0"/>
              <a:t> – </a:t>
            </a:r>
            <a:r>
              <a:rPr lang="pt-PT" sz="1200" dirty="0" err="1"/>
              <a:t>request</a:t>
            </a:r>
            <a:r>
              <a:rPr lang="pt-PT" sz="1200" dirty="0"/>
              <a:t> a </a:t>
            </a:r>
            <a:r>
              <a:rPr lang="pt-PT" sz="1200" dirty="0" err="1"/>
              <a:t>chunk</a:t>
            </a:r>
            <a:r>
              <a:rPr lang="pt-PT" sz="1200" dirty="0"/>
              <a:t> of </a:t>
            </a:r>
            <a:r>
              <a:rPr lang="pt-PT" sz="1200" dirty="0" err="1"/>
              <a:t>text</a:t>
            </a:r>
            <a:r>
              <a:rPr lang="pt-PT" sz="1200" dirty="0"/>
              <a:t> to </a:t>
            </a:r>
            <a:r>
              <a:rPr lang="pt-PT" sz="1200" dirty="0" err="1"/>
              <a:t>be</a:t>
            </a:r>
            <a:r>
              <a:rPr lang="pt-PT" sz="1200" dirty="0"/>
              <a:t> </a:t>
            </a:r>
            <a:r>
              <a:rPr lang="pt-PT" sz="1200" dirty="0" err="1"/>
              <a:t>processed</a:t>
            </a: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postResults</a:t>
            </a:r>
            <a:r>
              <a:rPr lang="pt-PT" sz="1200" dirty="0"/>
              <a:t> – </a:t>
            </a:r>
            <a:r>
              <a:rPr lang="pt-PT" sz="1200" dirty="0" err="1"/>
              <a:t>post</a:t>
            </a:r>
            <a:r>
              <a:rPr lang="pt-PT" sz="1200" dirty="0"/>
              <a:t> the </a:t>
            </a:r>
            <a:r>
              <a:rPr lang="pt-PT" sz="1200" dirty="0" err="1"/>
              <a:t>obtained</a:t>
            </a:r>
            <a:r>
              <a:rPr lang="pt-PT" sz="1200" dirty="0"/>
              <a:t> </a:t>
            </a:r>
            <a:r>
              <a:rPr lang="pt-PT" sz="1200" dirty="0" err="1"/>
              <a:t>results</a:t>
            </a:r>
            <a:r>
              <a:rPr lang="pt-PT" sz="1200" dirty="0"/>
              <a:t> in the </a:t>
            </a:r>
            <a:r>
              <a:rPr lang="pt-PT" sz="1200" dirty="0" err="1"/>
              <a:t>shared</a:t>
            </a:r>
            <a:r>
              <a:rPr lang="pt-PT" sz="1200" dirty="0"/>
              <a:t> </a:t>
            </a:r>
            <a:r>
              <a:rPr lang="pt-PT" sz="1200" dirty="0" err="1"/>
              <a:t>region</a:t>
            </a:r>
            <a:endParaRPr lang="pt-PT" sz="12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68EA26D-16BC-CE47-5BBB-BDC89CDD72CE}"/>
              </a:ext>
            </a:extLst>
          </p:cNvPr>
          <p:cNvSpPr txBox="1">
            <a:spLocks/>
          </p:cNvSpPr>
          <p:nvPr/>
        </p:nvSpPr>
        <p:spPr>
          <a:xfrm>
            <a:off x="960944" y="700831"/>
            <a:ext cx="9603275" cy="8138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Entities</a:t>
            </a:r>
            <a:r>
              <a:rPr lang="pt-PT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diagram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1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79D117F-9FA6-4E05-8A42-825385C00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381859"/>
              </p:ext>
            </p:extLst>
          </p:nvPr>
        </p:nvGraphicFramePr>
        <p:xfrm>
          <a:off x="1450977" y="1829708"/>
          <a:ext cx="8594720" cy="1259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4340">
                  <a:extLst>
                    <a:ext uri="{9D8B030D-6E8A-4147-A177-3AD203B41FA5}">
                      <a16:colId xmlns:a16="http://schemas.microsoft.com/office/drawing/2014/main" val="1694873685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3817143934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986810562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935499054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691534411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3036198595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54778353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1 </a:t>
                      </a:r>
                      <a:r>
                        <a:rPr lang="pt-PT" b="0" dirty="0" err="1"/>
                        <a:t>worker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4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8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76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0.009220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0.000396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0.007389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0.000952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0.008853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0.001383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0.008420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0.000215</a:t>
                      </a:r>
                    </a:p>
                  </a:txBody>
                  <a:tcPr marL="81828" marR="81828"/>
                </a:tc>
                <a:extLst>
                  <a:ext uri="{0D108BD9-81ED-4DB2-BD59-A6C34878D82A}">
                    <a16:rowId xmlns:a16="http://schemas.microsoft.com/office/drawing/2014/main" val="939384820"/>
                  </a:ext>
                </a:extLst>
              </a:tr>
            </a:tbl>
          </a:graphicData>
        </a:graphic>
      </p:graphicFrame>
      <p:sp>
        <p:nvSpPr>
          <p:cNvPr id="7" name="Título 1">
            <a:extLst>
              <a:ext uri="{FF2B5EF4-FFF2-40B4-BE49-F238E27FC236}">
                <a16:creationId xmlns:a16="http://schemas.microsoft.com/office/drawing/2014/main" id="{F771945D-1681-4951-B993-AF4802F4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7" y="289897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ela 4">
            <a:extLst>
              <a:ext uri="{FF2B5EF4-FFF2-40B4-BE49-F238E27FC236}">
                <a16:creationId xmlns:a16="http://schemas.microsoft.com/office/drawing/2014/main" id="{C888DCFE-F49C-0932-9E11-69A0DE0E6D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7688387"/>
              </p:ext>
            </p:extLst>
          </p:nvPr>
        </p:nvGraphicFramePr>
        <p:xfrm>
          <a:off x="1450977" y="4396216"/>
          <a:ext cx="8594720" cy="1259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4340">
                  <a:extLst>
                    <a:ext uri="{9D8B030D-6E8A-4147-A177-3AD203B41FA5}">
                      <a16:colId xmlns:a16="http://schemas.microsoft.com/office/drawing/2014/main" val="1694873685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3817143934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986810562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935499054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691534411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3036198595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54778353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1 </a:t>
                      </a:r>
                      <a:r>
                        <a:rPr lang="pt-PT" b="0" dirty="0" err="1"/>
                        <a:t>worker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4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8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76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0.026864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0.012453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0.020446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0.005223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0.024906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0.007404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0.026550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0.015925</a:t>
                      </a:r>
                    </a:p>
                  </a:txBody>
                  <a:tcPr marL="81828" marR="81828"/>
                </a:tc>
                <a:extLst>
                  <a:ext uri="{0D108BD9-81ED-4DB2-BD59-A6C34878D82A}">
                    <a16:rowId xmlns:a16="http://schemas.microsoft.com/office/drawing/2014/main" val="939384820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0636F3CD-6811-DE2F-0689-164BB80C3227}"/>
              </a:ext>
            </a:extLst>
          </p:cNvPr>
          <p:cNvSpPr txBox="1"/>
          <p:nvPr/>
        </p:nvSpPr>
        <p:spPr>
          <a:xfrm>
            <a:off x="153495" y="1982574"/>
            <a:ext cx="1297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PC1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 err="1"/>
              <a:t>Lubuntu</a:t>
            </a:r>
            <a:r>
              <a:rPr lang="pt-PT" sz="1400" dirty="0"/>
              <a:t> VM  </a:t>
            </a:r>
          </a:p>
          <a:p>
            <a:r>
              <a:rPr lang="pt-PT" sz="1400" dirty="0"/>
              <a:t>8 cores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5F3E89E-BD3E-9062-9DE8-F0224FD9AE24}"/>
              </a:ext>
            </a:extLst>
          </p:cNvPr>
          <p:cNvSpPr txBox="1"/>
          <p:nvPr/>
        </p:nvSpPr>
        <p:spPr>
          <a:xfrm>
            <a:off x="153495" y="4549082"/>
            <a:ext cx="1297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PC2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/>
              <a:t>Ubuntu VM  4 cores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8613272-A0E5-7E57-E42C-97D665BC4A57}"/>
              </a:ext>
            </a:extLst>
          </p:cNvPr>
          <p:cNvSpPr txBox="1"/>
          <p:nvPr/>
        </p:nvSpPr>
        <p:spPr>
          <a:xfrm>
            <a:off x="1357638" y="6097218"/>
            <a:ext cx="9789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/>
              <a:t>(</a:t>
            </a:r>
            <a:r>
              <a:rPr lang="pt-PT" sz="1400" i="1" dirty="0" err="1"/>
              <a:t>both</a:t>
            </a:r>
            <a:r>
              <a:rPr lang="pt-PT" sz="1400" i="1" dirty="0"/>
              <a:t> </a:t>
            </a:r>
            <a:r>
              <a:rPr lang="pt-PT" sz="1400" i="1" dirty="0" err="1"/>
              <a:t>mean</a:t>
            </a:r>
            <a:r>
              <a:rPr lang="pt-PT" sz="1400" i="1" dirty="0"/>
              <a:t> and standard </a:t>
            </a:r>
            <a:r>
              <a:rPr lang="pt-PT" sz="1400" i="1" dirty="0" err="1"/>
              <a:t>deviation</a:t>
            </a:r>
            <a:r>
              <a:rPr lang="pt-PT" sz="1400" i="1" dirty="0"/>
              <a:t> </a:t>
            </a:r>
            <a:r>
              <a:rPr lang="pt-PT" sz="1400" i="1" dirty="0" err="1"/>
              <a:t>results</a:t>
            </a:r>
            <a:r>
              <a:rPr lang="pt-PT" sz="1400" i="1" dirty="0"/>
              <a:t> </a:t>
            </a:r>
            <a:r>
              <a:rPr lang="pt-PT" sz="1400" i="1" dirty="0" err="1"/>
              <a:t>were</a:t>
            </a:r>
            <a:r>
              <a:rPr lang="pt-PT" sz="1400" i="1" dirty="0"/>
              <a:t> </a:t>
            </a:r>
            <a:r>
              <a:rPr lang="pt-PT" sz="1400" i="1" dirty="0" err="1"/>
              <a:t>calculated</a:t>
            </a:r>
            <a:r>
              <a:rPr lang="pt-PT" sz="1400" i="1" dirty="0"/>
              <a:t> </a:t>
            </a:r>
            <a:r>
              <a:rPr lang="pt-PT" sz="1400" i="1" dirty="0" err="1"/>
              <a:t>by</a:t>
            </a:r>
            <a:r>
              <a:rPr lang="pt-PT" sz="1400" i="1" dirty="0"/>
              <a:t> </a:t>
            </a:r>
            <a:r>
              <a:rPr lang="pt-PT" sz="1400" i="1" dirty="0" err="1"/>
              <a:t>running</a:t>
            </a:r>
            <a:r>
              <a:rPr lang="pt-PT" sz="1400" i="1" dirty="0"/>
              <a:t> the </a:t>
            </a:r>
            <a:r>
              <a:rPr lang="pt-PT" sz="1400" i="1" dirty="0" err="1"/>
              <a:t>program</a:t>
            </a:r>
            <a:r>
              <a:rPr lang="pt-PT" sz="1400" i="1" dirty="0"/>
              <a:t> 5</a:t>
            </a:r>
            <a:r>
              <a:rPr lang="pt-PT" sz="1400" b="1" i="1" dirty="0"/>
              <a:t> </a:t>
            </a:r>
            <a:r>
              <a:rPr lang="pt-PT" sz="1400" i="1" dirty="0"/>
              <a:t>times)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816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1785857-EE14-DADB-1C8E-45E0CDC1B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looking</a:t>
            </a:r>
            <a:r>
              <a:rPr lang="pt-PT" dirty="0"/>
              <a:t> </a:t>
            </a:r>
            <a:r>
              <a:rPr lang="pt-PT" dirty="0" err="1"/>
              <a:t>at</a:t>
            </a:r>
            <a:r>
              <a:rPr lang="pt-PT" dirty="0"/>
              <a:t> the </a:t>
            </a:r>
            <a:r>
              <a:rPr lang="pt-PT" dirty="0" err="1"/>
              <a:t>obtained</a:t>
            </a:r>
            <a:r>
              <a:rPr lang="pt-PT" dirty="0"/>
              <a:t> </a:t>
            </a:r>
            <a:r>
              <a:rPr lang="pt-PT" dirty="0" err="1"/>
              <a:t>results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possible</a:t>
            </a:r>
            <a:r>
              <a:rPr lang="pt-PT" dirty="0"/>
              <a:t> to take some </a:t>
            </a:r>
            <a:r>
              <a:rPr lang="pt-PT" dirty="0" err="1"/>
              <a:t>conclusions</a:t>
            </a:r>
            <a:r>
              <a:rPr lang="pt-PT" dirty="0"/>
              <a:t>:</a:t>
            </a:r>
          </a:p>
          <a:p>
            <a:endParaRPr lang="pt-PT" dirty="0"/>
          </a:p>
          <a:p>
            <a:pPr lvl="1"/>
            <a:r>
              <a:rPr lang="pt-PT" dirty="0"/>
              <a:t>In </a:t>
            </a:r>
            <a:r>
              <a:rPr lang="pt-PT" dirty="0" err="1"/>
              <a:t>both</a:t>
            </a:r>
            <a:r>
              <a:rPr lang="pt-PT" dirty="0"/>
              <a:t> </a:t>
            </a:r>
            <a:r>
              <a:rPr lang="pt-PT" dirty="0" err="1"/>
              <a:t>PCs</a:t>
            </a:r>
            <a:r>
              <a:rPr lang="pt-PT" dirty="0"/>
              <a:t>, </a:t>
            </a:r>
            <a:r>
              <a:rPr lang="pt-PT" dirty="0" err="1"/>
              <a:t>there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small</a:t>
            </a:r>
            <a:r>
              <a:rPr lang="pt-PT" dirty="0"/>
              <a:t> </a:t>
            </a:r>
            <a:r>
              <a:rPr lang="pt-PT" dirty="0" err="1"/>
              <a:t>gain</a:t>
            </a:r>
            <a:r>
              <a:rPr lang="pt-PT" dirty="0"/>
              <a:t> </a:t>
            </a:r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2 </a:t>
            </a:r>
            <a:r>
              <a:rPr lang="pt-PT" dirty="0" err="1"/>
              <a:t>threads</a:t>
            </a:r>
            <a:r>
              <a:rPr lang="pt-PT" dirty="0"/>
              <a:t> </a:t>
            </a:r>
            <a:r>
              <a:rPr lang="pt-PT" dirty="0" err="1"/>
              <a:t>comparing</a:t>
            </a:r>
            <a:r>
              <a:rPr lang="pt-PT" dirty="0"/>
              <a:t> to 1 </a:t>
            </a:r>
            <a:r>
              <a:rPr lang="pt-PT" dirty="0" err="1"/>
              <a:t>thread</a:t>
            </a:r>
            <a:r>
              <a:rPr lang="pt-PT" dirty="0"/>
              <a:t> </a:t>
            </a:r>
            <a:r>
              <a:rPr lang="pt-PT" dirty="0" err="1"/>
              <a:t>only</a:t>
            </a:r>
            <a:r>
              <a:rPr lang="pt-PT" dirty="0"/>
              <a:t>.</a:t>
            </a:r>
          </a:p>
          <a:p>
            <a:pPr lvl="1"/>
            <a:endParaRPr lang="pt-PT" dirty="0"/>
          </a:p>
          <a:p>
            <a:pPr lvl="1"/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two</a:t>
            </a:r>
            <a:r>
              <a:rPr lang="pt-PT" dirty="0"/>
              <a:t> </a:t>
            </a:r>
            <a:r>
              <a:rPr lang="pt-PT" dirty="0" err="1"/>
              <a:t>threads</a:t>
            </a:r>
            <a:r>
              <a:rPr lang="pt-PT" dirty="0"/>
              <a:t> </a:t>
            </a:r>
            <a:r>
              <a:rPr lang="pt-PT" dirty="0" err="1"/>
              <a:t>upwards</a:t>
            </a:r>
            <a:r>
              <a:rPr lang="pt-PT" dirty="0"/>
              <a:t> and </a:t>
            </a:r>
            <a:r>
              <a:rPr lang="pt-PT" b="1" dirty="0" err="1"/>
              <a:t>given</a:t>
            </a:r>
            <a:r>
              <a:rPr lang="pt-PT" b="1" dirty="0"/>
              <a:t> the input </a:t>
            </a:r>
            <a:r>
              <a:rPr lang="pt-PT" b="1" dirty="0" err="1"/>
              <a:t>input</a:t>
            </a:r>
            <a:r>
              <a:rPr lang="pt-PT" b="1" dirty="0"/>
              <a:t> files </a:t>
            </a:r>
            <a:r>
              <a:rPr lang="pt-PT" b="1" dirty="0" err="1"/>
              <a:t>used</a:t>
            </a:r>
            <a:r>
              <a:rPr lang="pt-PT" dirty="0"/>
              <a:t>, the </a:t>
            </a:r>
            <a:r>
              <a:rPr lang="pt-PT" dirty="0" err="1"/>
              <a:t>program</a:t>
            </a:r>
            <a:r>
              <a:rPr lang="pt-PT" dirty="0"/>
              <a:t> </a:t>
            </a:r>
            <a:r>
              <a:rPr lang="pt-PT" dirty="0" err="1"/>
              <a:t>execution</a:t>
            </a:r>
            <a:r>
              <a:rPr lang="pt-PT" dirty="0"/>
              <a:t> time does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benefit</a:t>
            </a:r>
            <a:r>
              <a:rPr lang="pt-PT" dirty="0"/>
              <a:t> </a:t>
            </a: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of </a:t>
            </a:r>
            <a:r>
              <a:rPr lang="pt-PT" dirty="0" err="1"/>
              <a:t>being</a:t>
            </a:r>
            <a:r>
              <a:rPr lang="pt-PT" dirty="0"/>
              <a:t> </a:t>
            </a:r>
            <a:r>
              <a:rPr lang="pt-PT" dirty="0" err="1"/>
              <a:t>run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more </a:t>
            </a:r>
            <a:r>
              <a:rPr lang="pt-PT" dirty="0" err="1"/>
              <a:t>threads</a:t>
            </a:r>
            <a:r>
              <a:rPr lang="pt-PT" dirty="0"/>
              <a:t>.</a:t>
            </a:r>
          </a:p>
          <a:p>
            <a:pPr lvl="1"/>
            <a:endParaRPr lang="pt-PT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8823953-442A-9117-0A2B-53DA082E6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172" y="900652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1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6B61889-36B2-1753-13D0-6F9AADA8DFF0}"/>
              </a:ext>
            </a:extLst>
          </p:cNvPr>
          <p:cNvSpPr/>
          <p:nvPr/>
        </p:nvSpPr>
        <p:spPr>
          <a:xfrm>
            <a:off x="8446124" y="2015731"/>
            <a:ext cx="2608730" cy="26737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dirty="0" err="1"/>
              <a:t>SharedRegion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char</a:t>
            </a:r>
            <a:r>
              <a:rPr lang="pt-PT" sz="1400" dirty="0"/>
              <a:t>* </a:t>
            </a:r>
            <a:r>
              <a:rPr lang="pt-PT" sz="1400" dirty="0" err="1"/>
              <a:t>fileName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int* </a:t>
            </a:r>
            <a:r>
              <a:rPr lang="en-US" sz="1400" dirty="0" err="1"/>
              <a:t>integerSequence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FILE* </a:t>
            </a:r>
            <a:r>
              <a:rPr lang="en-US" sz="1400" dirty="0" err="1"/>
              <a:t>filePointer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 </a:t>
            </a:r>
            <a:r>
              <a:rPr lang="en-US" sz="1400" dirty="0" err="1"/>
              <a:t>sequenceLen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 </a:t>
            </a:r>
            <a:r>
              <a:rPr lang="en-US" sz="1400" dirty="0" err="1"/>
              <a:t>maxRequests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 </a:t>
            </a:r>
            <a:r>
              <a:rPr lang="en-US" sz="1400" dirty="0" err="1"/>
              <a:t>curRequests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 </a:t>
            </a:r>
            <a:r>
              <a:rPr lang="en-US" sz="1400" dirty="0" err="1"/>
              <a:t>totalRequests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 </a:t>
            </a:r>
            <a:r>
              <a:rPr lang="en-US" sz="1400" dirty="0" err="1"/>
              <a:t>completeRequests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bool </a:t>
            </a:r>
            <a:r>
              <a:rPr lang="en-US" sz="1400" dirty="0" err="1"/>
              <a:t>workAvailable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bool </a:t>
            </a:r>
            <a:r>
              <a:rPr lang="en-US" sz="1400" dirty="0" err="1"/>
              <a:t>workNeeded</a:t>
            </a:r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0E4C981-17A8-8A11-0C4C-E077BEF3569A}"/>
              </a:ext>
            </a:extLst>
          </p:cNvPr>
          <p:cNvSpPr/>
          <p:nvPr/>
        </p:nvSpPr>
        <p:spPr>
          <a:xfrm>
            <a:off x="1988474" y="2019521"/>
            <a:ext cx="1090569" cy="10905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Main</a:t>
            </a:r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78786D92-D2F0-5038-248A-5B5890F1D9D5}"/>
              </a:ext>
            </a:extLst>
          </p:cNvPr>
          <p:cNvCxnSpPr/>
          <p:nvPr/>
        </p:nvCxnSpPr>
        <p:spPr>
          <a:xfrm>
            <a:off x="3079043" y="2564806"/>
            <a:ext cx="5367080" cy="1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50D9E3F0-E74B-BE15-E15A-AD23D6770651}"/>
              </a:ext>
            </a:extLst>
          </p:cNvPr>
          <p:cNvSpPr txBox="1"/>
          <p:nvPr/>
        </p:nvSpPr>
        <p:spPr>
          <a:xfrm>
            <a:off x="5620253" y="2235539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ACCFC4-C089-3939-CA0E-00B226725782}"/>
              </a:ext>
            </a:extLst>
          </p:cNvPr>
          <p:cNvSpPr/>
          <p:nvPr/>
        </p:nvSpPr>
        <p:spPr>
          <a:xfrm>
            <a:off x="4032370" y="2810312"/>
            <a:ext cx="1090569" cy="10905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 err="1"/>
              <a:t>Distributor</a:t>
            </a:r>
            <a:endParaRPr lang="pt-PT" sz="1400" dirty="0"/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7D0B105D-14D0-7E68-F0E8-3FABE6D2FB5B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3020037" y="2810312"/>
            <a:ext cx="1012333" cy="545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18A75EE-1C76-3A78-BC21-0FFB48FC3F01}"/>
              </a:ext>
            </a:extLst>
          </p:cNvPr>
          <p:cNvSpPr txBox="1"/>
          <p:nvPr/>
        </p:nvSpPr>
        <p:spPr>
          <a:xfrm>
            <a:off x="3484542" y="2751373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89C136D-A5D0-CF67-FE76-881DC7073B64}"/>
              </a:ext>
            </a:extLst>
          </p:cNvPr>
          <p:cNvSpPr/>
          <p:nvPr/>
        </p:nvSpPr>
        <p:spPr>
          <a:xfrm>
            <a:off x="1988474" y="3609492"/>
            <a:ext cx="1090569" cy="10905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Worker</a:t>
            </a:r>
            <a:r>
              <a:rPr lang="pt-PT" sz="1200" dirty="0"/>
              <a:t> [n]</a:t>
            </a:r>
          </a:p>
        </p:txBody>
      </p: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2E42F483-E2B2-AB58-D648-EEAA86EEB4B3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3079043" y="4144163"/>
            <a:ext cx="5367080" cy="1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299B71D-8714-81F5-8EED-8AE86C881E2D}"/>
              </a:ext>
            </a:extLst>
          </p:cNvPr>
          <p:cNvSpPr txBox="1"/>
          <p:nvPr/>
        </p:nvSpPr>
        <p:spPr>
          <a:xfrm>
            <a:off x="5477924" y="3810397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4</a:t>
            </a:r>
          </a:p>
        </p:txBody>
      </p: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9065879C-FEF2-096B-C111-93355DB21285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2533759" y="3110090"/>
            <a:ext cx="0" cy="499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919C4D4C-CCB8-3064-D7DD-4B0AB9D462F8}"/>
              </a:ext>
            </a:extLst>
          </p:cNvPr>
          <p:cNvCxnSpPr>
            <a:stCxn id="10" idx="6"/>
          </p:cNvCxnSpPr>
          <p:nvPr/>
        </p:nvCxnSpPr>
        <p:spPr>
          <a:xfrm>
            <a:off x="5122939" y="3355597"/>
            <a:ext cx="3323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6E4BB0F-F9A3-D615-C110-6FBACDC7F6A4}"/>
              </a:ext>
            </a:extLst>
          </p:cNvPr>
          <p:cNvSpPr txBox="1"/>
          <p:nvPr/>
        </p:nvSpPr>
        <p:spPr>
          <a:xfrm>
            <a:off x="6641286" y="3028899"/>
            <a:ext cx="30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3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3A91E18-A115-461E-8E54-2F02DF640087}"/>
              </a:ext>
            </a:extLst>
          </p:cNvPr>
          <p:cNvSpPr txBox="1"/>
          <p:nvPr/>
        </p:nvSpPr>
        <p:spPr>
          <a:xfrm>
            <a:off x="314729" y="4588779"/>
            <a:ext cx="532663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Legend</a:t>
            </a:r>
            <a:endParaRPr lang="pt-PT" sz="1400" b="1" dirty="0"/>
          </a:p>
          <a:p>
            <a:r>
              <a:rPr lang="pt-PT" sz="1200" dirty="0"/>
              <a:t>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init</a:t>
            </a:r>
            <a:r>
              <a:rPr lang="pt-PT" sz="1200" dirty="0"/>
              <a:t> and </a:t>
            </a:r>
            <a:r>
              <a:rPr lang="pt-PT" sz="1200" dirty="0" err="1"/>
              <a:t>start</a:t>
            </a:r>
            <a:r>
              <a:rPr lang="pt-PT" sz="1200" dirty="0"/>
              <a:t> </a:t>
            </a:r>
            <a:r>
              <a:rPr lang="pt-PT" sz="1200" dirty="0" err="1"/>
              <a:t>thread</a:t>
            </a:r>
            <a:endParaRPr lang="pt-PT" sz="1200" dirty="0"/>
          </a:p>
          <a:p>
            <a:r>
              <a:rPr lang="pt-PT" sz="1200" dirty="0"/>
              <a:t>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fillFileName</a:t>
            </a:r>
            <a:r>
              <a:rPr lang="pt-PT" sz="1200" dirty="0"/>
              <a:t> – </a:t>
            </a:r>
            <a:r>
              <a:rPr lang="pt-PT" sz="1200" dirty="0" err="1"/>
              <a:t>fill</a:t>
            </a:r>
            <a:r>
              <a:rPr lang="pt-PT" sz="1200" dirty="0"/>
              <a:t> </a:t>
            </a:r>
            <a:r>
              <a:rPr lang="pt-PT" sz="1200" dirty="0" err="1"/>
              <a:t>shared</a:t>
            </a:r>
            <a:r>
              <a:rPr lang="pt-PT" sz="1200" dirty="0"/>
              <a:t> </a:t>
            </a:r>
            <a:r>
              <a:rPr lang="pt-PT" sz="1200" dirty="0" err="1"/>
              <a:t>memory</a:t>
            </a:r>
            <a:r>
              <a:rPr lang="pt-PT" sz="1200" dirty="0"/>
              <a:t> </a:t>
            </a:r>
            <a:r>
              <a:rPr lang="pt-PT" sz="1200" dirty="0" err="1"/>
              <a:t>with</a:t>
            </a:r>
            <a:r>
              <a:rPr lang="pt-PT" sz="1200" dirty="0"/>
              <a:t> file </a:t>
            </a:r>
            <a:r>
              <a:rPr lang="pt-PT" sz="1200" dirty="0" err="1"/>
              <a:t>name</a:t>
            </a:r>
            <a:r>
              <a:rPr lang="pt-PT" sz="1200" dirty="0"/>
              <a:t> </a:t>
            </a:r>
            <a:r>
              <a:rPr lang="pt-PT" sz="1200" dirty="0" err="1"/>
              <a:t>containing</a:t>
            </a:r>
            <a:r>
              <a:rPr lang="pt-PT" sz="1200" dirty="0"/>
              <a:t> the </a:t>
            </a:r>
            <a:r>
              <a:rPr lang="pt-PT" sz="1200" dirty="0" err="1"/>
              <a:t>integer</a:t>
            </a:r>
            <a:r>
              <a:rPr lang="pt-PT" sz="1200" dirty="0"/>
              <a:t> </a:t>
            </a:r>
            <a:r>
              <a:rPr lang="pt-PT" sz="1200" dirty="0" err="1"/>
              <a:t>sequence</a:t>
            </a: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validateArray</a:t>
            </a:r>
            <a:r>
              <a:rPr lang="pt-PT" sz="1200" dirty="0"/>
              <a:t> – </a:t>
            </a:r>
            <a:r>
              <a:rPr lang="pt-PT" sz="1200" dirty="0" err="1"/>
              <a:t>validate</a:t>
            </a:r>
            <a:r>
              <a:rPr lang="pt-PT" sz="1200" dirty="0"/>
              <a:t> </a:t>
            </a:r>
            <a:r>
              <a:rPr lang="pt-PT" sz="1200" dirty="0" err="1"/>
              <a:t>if</a:t>
            </a:r>
            <a:r>
              <a:rPr lang="pt-PT" sz="1200" dirty="0"/>
              <a:t> the </a:t>
            </a:r>
            <a:r>
              <a:rPr lang="pt-PT" sz="1200" dirty="0" err="1"/>
              <a:t>obtained</a:t>
            </a:r>
            <a:r>
              <a:rPr lang="pt-PT" sz="1200" dirty="0"/>
              <a:t> </a:t>
            </a:r>
            <a:r>
              <a:rPr lang="pt-PT" sz="1200" dirty="0" err="1"/>
              <a:t>array</a:t>
            </a:r>
            <a:r>
              <a:rPr lang="pt-PT" sz="1200" dirty="0"/>
              <a:t> </a:t>
            </a:r>
            <a:r>
              <a:rPr lang="pt-PT" sz="1200" dirty="0" err="1"/>
              <a:t>is</a:t>
            </a:r>
            <a:r>
              <a:rPr lang="pt-PT" sz="1200" dirty="0"/>
              <a:t> </a:t>
            </a:r>
            <a:r>
              <a:rPr lang="pt-PT" sz="1200" dirty="0" err="1"/>
              <a:t>sorted</a:t>
            </a:r>
            <a:endParaRPr lang="pt-PT" sz="1200" dirty="0"/>
          </a:p>
          <a:p>
            <a:endParaRPr lang="pt-PT" sz="1200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95EE621-B0DA-1864-3810-F00F8AE12751}"/>
              </a:ext>
            </a:extLst>
          </p:cNvPr>
          <p:cNvSpPr txBox="1"/>
          <p:nvPr/>
        </p:nvSpPr>
        <p:spPr>
          <a:xfrm>
            <a:off x="2280576" y="3170930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A0129DEF-BC5F-3570-248C-53E0A04991F7}"/>
              </a:ext>
            </a:extLst>
          </p:cNvPr>
          <p:cNvSpPr txBox="1"/>
          <p:nvPr/>
        </p:nvSpPr>
        <p:spPr>
          <a:xfrm>
            <a:off x="5620253" y="4706844"/>
            <a:ext cx="5326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readIntegerSequence</a:t>
            </a:r>
            <a:r>
              <a:rPr lang="pt-PT" sz="1200" dirty="0"/>
              <a:t> – </a:t>
            </a:r>
            <a:r>
              <a:rPr lang="pt-PT" sz="1200" dirty="0" err="1"/>
              <a:t>fill</a:t>
            </a:r>
            <a:r>
              <a:rPr lang="pt-PT" sz="1200" dirty="0"/>
              <a:t> </a:t>
            </a:r>
            <a:r>
              <a:rPr lang="pt-PT" sz="1200" dirty="0" err="1"/>
              <a:t>shared</a:t>
            </a:r>
            <a:r>
              <a:rPr lang="pt-PT" sz="1200" dirty="0"/>
              <a:t> </a:t>
            </a:r>
            <a:r>
              <a:rPr lang="pt-PT" sz="1200" dirty="0" err="1"/>
              <a:t>memory</a:t>
            </a:r>
            <a:r>
              <a:rPr lang="pt-PT" sz="1200" dirty="0"/>
              <a:t> </a:t>
            </a:r>
            <a:r>
              <a:rPr lang="pt-PT" sz="1200" dirty="0" err="1"/>
              <a:t>with</a:t>
            </a:r>
            <a:r>
              <a:rPr lang="pt-PT" sz="1200" dirty="0"/>
              <a:t> the </a:t>
            </a:r>
            <a:r>
              <a:rPr lang="pt-PT" sz="1200" dirty="0" err="1"/>
              <a:t>integer</a:t>
            </a:r>
            <a:r>
              <a:rPr lang="pt-PT" sz="1200" dirty="0"/>
              <a:t> </a:t>
            </a:r>
            <a:r>
              <a:rPr lang="pt-PT" sz="1200" dirty="0" err="1"/>
              <a:t>array</a:t>
            </a: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assignWork</a:t>
            </a:r>
            <a:r>
              <a:rPr lang="pt-PT" sz="1200" dirty="0"/>
              <a:t> – </a:t>
            </a:r>
            <a:r>
              <a:rPr lang="pt-PT" sz="1200" dirty="0" err="1"/>
              <a:t>assign</a:t>
            </a:r>
            <a:r>
              <a:rPr lang="pt-PT" sz="1200" dirty="0"/>
              <a:t> </a:t>
            </a:r>
            <a:r>
              <a:rPr lang="pt-PT" sz="1200" dirty="0" err="1"/>
              <a:t>work</a:t>
            </a:r>
            <a:r>
              <a:rPr lang="pt-PT" sz="1200" dirty="0"/>
              <a:t> to the </a:t>
            </a:r>
            <a:r>
              <a:rPr lang="pt-PT" sz="1200" dirty="0" err="1"/>
              <a:t>worker</a:t>
            </a:r>
            <a:r>
              <a:rPr lang="pt-PT" sz="1200" dirty="0"/>
              <a:t> </a:t>
            </a:r>
            <a:r>
              <a:rPr lang="pt-PT" sz="1200" dirty="0" err="1"/>
              <a:t>threads</a:t>
            </a:r>
            <a:endParaRPr lang="pt-PT" sz="1200" dirty="0"/>
          </a:p>
          <a:p>
            <a:r>
              <a:rPr lang="pt-PT" sz="1200" dirty="0"/>
              <a:t>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requestWork</a:t>
            </a:r>
            <a:r>
              <a:rPr lang="pt-PT" sz="1200" dirty="0"/>
              <a:t> – </a:t>
            </a:r>
            <a:r>
              <a:rPr lang="pt-PT" sz="1200" dirty="0" err="1"/>
              <a:t>request</a:t>
            </a:r>
            <a:r>
              <a:rPr lang="pt-PT" sz="1200" dirty="0"/>
              <a:t> </a:t>
            </a:r>
            <a:r>
              <a:rPr lang="pt-PT" sz="1200" dirty="0" err="1"/>
              <a:t>integer</a:t>
            </a:r>
            <a:r>
              <a:rPr lang="pt-PT" sz="1200" dirty="0"/>
              <a:t> </a:t>
            </a:r>
            <a:r>
              <a:rPr lang="pt-PT" sz="1200" dirty="0" err="1"/>
              <a:t>sequence</a:t>
            </a:r>
            <a:r>
              <a:rPr lang="pt-PT" sz="1200" dirty="0"/>
              <a:t> to </a:t>
            </a:r>
            <a:r>
              <a:rPr lang="pt-PT" sz="1200" dirty="0" err="1"/>
              <a:t>sort</a:t>
            </a: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informWork</a:t>
            </a:r>
            <a:r>
              <a:rPr lang="pt-PT" sz="1200" dirty="0"/>
              <a:t> – </a:t>
            </a:r>
            <a:r>
              <a:rPr lang="pt-PT" sz="1200" dirty="0" err="1"/>
              <a:t>inform</a:t>
            </a:r>
            <a:r>
              <a:rPr lang="pt-PT" sz="1200" dirty="0"/>
              <a:t> </a:t>
            </a:r>
            <a:r>
              <a:rPr lang="pt-PT" sz="1200" dirty="0" err="1"/>
              <a:t>that</a:t>
            </a:r>
            <a:r>
              <a:rPr lang="pt-PT" sz="1200" dirty="0"/>
              <a:t> the </a:t>
            </a:r>
            <a:r>
              <a:rPr lang="pt-PT" sz="1200" dirty="0" err="1"/>
              <a:t>assigned</a:t>
            </a:r>
            <a:r>
              <a:rPr lang="pt-PT" sz="1200" dirty="0"/>
              <a:t> </a:t>
            </a:r>
            <a:r>
              <a:rPr lang="pt-PT" sz="1200" dirty="0" err="1"/>
              <a:t>sequence</a:t>
            </a:r>
            <a:r>
              <a:rPr lang="pt-PT" sz="1200" dirty="0"/>
              <a:t> </a:t>
            </a:r>
            <a:r>
              <a:rPr lang="pt-PT" sz="1200" dirty="0" err="1"/>
              <a:t>was</a:t>
            </a:r>
            <a:r>
              <a:rPr lang="pt-PT" sz="1200" dirty="0"/>
              <a:t> </a:t>
            </a:r>
            <a:r>
              <a:rPr lang="pt-PT" sz="1200" dirty="0" err="1"/>
              <a:t>sorted</a:t>
            </a:r>
            <a:endParaRPr lang="pt-PT" sz="12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A536782-B645-6CF0-03BE-FBF10EA64741}"/>
              </a:ext>
            </a:extLst>
          </p:cNvPr>
          <p:cNvSpPr txBox="1">
            <a:spLocks/>
          </p:cNvSpPr>
          <p:nvPr/>
        </p:nvSpPr>
        <p:spPr>
          <a:xfrm>
            <a:off x="960944" y="700831"/>
            <a:ext cx="9603275" cy="8138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Entities</a:t>
            </a:r>
            <a:r>
              <a:rPr lang="pt-PT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diagram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69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7" y="289897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79D117F-9FA6-4E05-8A42-825385C00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663723"/>
              </p:ext>
            </p:extLst>
          </p:nvPr>
        </p:nvGraphicFramePr>
        <p:xfrm>
          <a:off x="1450977" y="1289985"/>
          <a:ext cx="9603277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0653">
                  <a:extLst>
                    <a:ext uri="{9D8B030D-6E8A-4147-A177-3AD203B41FA5}">
                      <a16:colId xmlns:a16="http://schemas.microsoft.com/office/drawing/2014/main" val="2688708435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1694873685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3360597691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525659777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1935499054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3677099432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3036198595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1626575749"/>
                    </a:ext>
                  </a:extLst>
                </a:gridCol>
              </a:tblGrid>
              <a:tr h="287466">
                <a:tc rowSpan="2">
                  <a:txBody>
                    <a:bodyPr/>
                    <a:lstStyle/>
                    <a:p>
                      <a:pPr algn="ctr"/>
                      <a:r>
                        <a:rPr lang="pt-PT" sz="20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r>
                        <a:rPr lang="pt-PT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file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1 </a:t>
                      </a:r>
                      <a:r>
                        <a:rPr lang="pt-PT" b="0" dirty="0" err="1"/>
                        <a:t>worker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4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8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455155"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5586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datSeq32.bin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0.001535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0.000242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0.0018208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0.000415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0.0019512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0.000361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0.0022976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0.000405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70518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datSeq256K.bin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0.277978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0.015954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0.2623584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0.005271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0.248080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0.005687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0.251595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0.005165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142589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1.163098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0.040732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1.066309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0.020666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1.010236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0.020289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1.004948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0.026401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706260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datSeq16M.bin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19.756249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0.235015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17.782816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0.483265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16.933987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0.135016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16.660244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0.193803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846710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06F1C4E-4F81-4F2E-B53F-AEE00C1F0F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0998740"/>
              </p:ext>
            </p:extLst>
          </p:nvPr>
        </p:nvGraphicFramePr>
        <p:xfrm>
          <a:off x="1449882" y="3910994"/>
          <a:ext cx="9604370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0874">
                  <a:extLst>
                    <a:ext uri="{9D8B030D-6E8A-4147-A177-3AD203B41FA5}">
                      <a16:colId xmlns:a16="http://schemas.microsoft.com/office/drawing/2014/main" val="2688708435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1694873685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3360597691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525659777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1935499054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3677099432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3036198595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1626575749"/>
                    </a:ext>
                  </a:extLst>
                </a:gridCol>
              </a:tblGrid>
              <a:tr h="191521">
                <a:tc rowSpan="2">
                  <a:txBody>
                    <a:bodyPr/>
                    <a:lstStyle/>
                    <a:p>
                      <a:pPr algn="ctr"/>
                      <a:r>
                        <a:rPr lang="pt-PT" sz="20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r>
                        <a:rPr lang="pt-PT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file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1 </a:t>
                      </a:r>
                      <a:r>
                        <a:rPr lang="pt-PT" b="0" dirty="0" err="1"/>
                        <a:t>worker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4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8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303242"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(s)</a:t>
                      </a: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5586"/>
                  </a:ext>
                </a:extLst>
              </a:tr>
              <a:tr h="191521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datSeq32.bin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0.002775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0.000770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0.005476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0.004615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0.008056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0.009762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0.007601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0.007706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70518"/>
                  </a:ext>
                </a:extLst>
              </a:tr>
              <a:tr h="191521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datSeq256K.bin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0.299569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0.030652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0.270263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0.023774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0.254095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0.028820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0.287229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0.047620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142589"/>
                  </a:ext>
                </a:extLst>
              </a:tr>
              <a:tr h="191521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0.994728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0.0303520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0.912594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0.0615767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0.919737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0.044286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0.943953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0.0380660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706260"/>
                  </a:ext>
                </a:extLst>
              </a:tr>
              <a:tr h="191521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datSeq16M.bin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16.101655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0.178125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12.858210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0.186560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12.686568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0.281215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12.424148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0.316890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8467105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ED132EFE-157E-C22A-CE6C-E796B8D18056}"/>
              </a:ext>
            </a:extLst>
          </p:cNvPr>
          <p:cNvSpPr txBox="1"/>
          <p:nvPr/>
        </p:nvSpPr>
        <p:spPr>
          <a:xfrm>
            <a:off x="152400" y="1955931"/>
            <a:ext cx="1297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PC1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 err="1"/>
              <a:t>Lubuntu</a:t>
            </a:r>
            <a:r>
              <a:rPr lang="pt-PT" sz="1400" dirty="0"/>
              <a:t> VM  </a:t>
            </a:r>
          </a:p>
          <a:p>
            <a:r>
              <a:rPr lang="pt-PT" sz="1400" dirty="0"/>
              <a:t>8 cores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7E2631D-4254-45EB-13D4-D4A9477AEC19}"/>
              </a:ext>
            </a:extLst>
          </p:cNvPr>
          <p:cNvSpPr txBox="1"/>
          <p:nvPr/>
        </p:nvSpPr>
        <p:spPr>
          <a:xfrm>
            <a:off x="152400" y="4576940"/>
            <a:ext cx="1297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PC2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/>
              <a:t>Ubuntu VM  4 cores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4A81CD-694A-0044-D27F-A263B238B6E0}"/>
              </a:ext>
            </a:extLst>
          </p:cNvPr>
          <p:cNvSpPr txBox="1"/>
          <p:nvPr/>
        </p:nvSpPr>
        <p:spPr>
          <a:xfrm>
            <a:off x="1357091" y="6383233"/>
            <a:ext cx="9789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/>
              <a:t>(</a:t>
            </a:r>
            <a:r>
              <a:rPr lang="pt-PT" sz="1400" i="1" dirty="0" err="1"/>
              <a:t>both</a:t>
            </a:r>
            <a:r>
              <a:rPr lang="pt-PT" sz="1400" i="1" dirty="0"/>
              <a:t> </a:t>
            </a:r>
            <a:r>
              <a:rPr lang="pt-PT" sz="1400" i="1" dirty="0" err="1"/>
              <a:t>mean</a:t>
            </a:r>
            <a:r>
              <a:rPr lang="pt-PT" sz="1400" i="1" dirty="0"/>
              <a:t> and standard </a:t>
            </a:r>
            <a:r>
              <a:rPr lang="pt-PT" sz="1400" i="1" dirty="0" err="1"/>
              <a:t>deviation</a:t>
            </a:r>
            <a:r>
              <a:rPr lang="pt-PT" sz="1400" i="1" dirty="0"/>
              <a:t> </a:t>
            </a:r>
            <a:r>
              <a:rPr lang="pt-PT" sz="1400" i="1" dirty="0" err="1"/>
              <a:t>results</a:t>
            </a:r>
            <a:r>
              <a:rPr lang="pt-PT" sz="1400" i="1" dirty="0"/>
              <a:t> </a:t>
            </a:r>
            <a:r>
              <a:rPr lang="pt-PT" sz="1400" i="1" dirty="0" err="1"/>
              <a:t>were</a:t>
            </a:r>
            <a:r>
              <a:rPr lang="pt-PT" sz="1400" i="1" dirty="0"/>
              <a:t> </a:t>
            </a:r>
            <a:r>
              <a:rPr lang="pt-PT" sz="1400" i="1" dirty="0" err="1"/>
              <a:t>calculated</a:t>
            </a:r>
            <a:r>
              <a:rPr lang="pt-PT" sz="1400" i="1" dirty="0"/>
              <a:t> </a:t>
            </a:r>
            <a:r>
              <a:rPr lang="pt-PT" sz="1400" i="1" dirty="0" err="1"/>
              <a:t>by</a:t>
            </a:r>
            <a:r>
              <a:rPr lang="pt-PT" sz="1400" i="1" dirty="0"/>
              <a:t> </a:t>
            </a:r>
            <a:r>
              <a:rPr lang="pt-PT" sz="1400" i="1" dirty="0" err="1"/>
              <a:t>running</a:t>
            </a:r>
            <a:r>
              <a:rPr lang="pt-PT" sz="1400" i="1" dirty="0"/>
              <a:t> the </a:t>
            </a:r>
            <a:r>
              <a:rPr lang="pt-PT" sz="1400" i="1" dirty="0" err="1"/>
              <a:t>program</a:t>
            </a:r>
            <a:r>
              <a:rPr lang="pt-PT" sz="1400" i="1" dirty="0"/>
              <a:t> 5</a:t>
            </a:r>
            <a:r>
              <a:rPr lang="pt-PT" sz="1400" b="1" i="1" dirty="0"/>
              <a:t> </a:t>
            </a:r>
            <a:r>
              <a:rPr lang="pt-PT" sz="1400" i="1" dirty="0"/>
              <a:t>times)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5823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172" y="900652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BBC14A0E-DB56-01B7-F3BA-0A8AA2D90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pt-PT" dirty="0"/>
              <a:t>In the </a:t>
            </a:r>
            <a:r>
              <a:rPr lang="pt-PT" dirty="0" err="1"/>
              <a:t>second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, </a:t>
            </a:r>
            <a:r>
              <a:rPr lang="pt-PT" dirty="0" err="1"/>
              <a:t>specially</a:t>
            </a:r>
            <a:r>
              <a:rPr lang="pt-PT" dirty="0"/>
              <a:t> in the </a:t>
            </a:r>
            <a:r>
              <a:rPr lang="pt-PT" dirty="0" err="1"/>
              <a:t>larger</a:t>
            </a:r>
            <a:r>
              <a:rPr lang="pt-PT" dirty="0"/>
              <a:t> file, </a:t>
            </a:r>
            <a:r>
              <a:rPr lang="pt-PT" dirty="0" err="1"/>
              <a:t>there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much</a:t>
            </a:r>
            <a:r>
              <a:rPr lang="pt-PT" dirty="0"/>
              <a:t> clear </a:t>
            </a:r>
            <a:r>
              <a:rPr lang="pt-PT" dirty="0" err="1"/>
              <a:t>difference</a:t>
            </a:r>
            <a:r>
              <a:rPr lang="pt-PT" dirty="0"/>
              <a:t> </a:t>
            </a:r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running</a:t>
            </a:r>
            <a:r>
              <a:rPr lang="pt-PT" dirty="0"/>
              <a:t> the </a:t>
            </a:r>
            <a:r>
              <a:rPr lang="pt-PT" dirty="0" err="1"/>
              <a:t>program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a </a:t>
            </a:r>
            <a:r>
              <a:rPr lang="pt-PT" dirty="0" err="1"/>
              <a:t>different</a:t>
            </a:r>
            <a:r>
              <a:rPr lang="pt-PT" dirty="0"/>
              <a:t> </a:t>
            </a:r>
            <a:r>
              <a:rPr lang="pt-PT" dirty="0" err="1"/>
              <a:t>number</a:t>
            </a:r>
            <a:r>
              <a:rPr lang="pt-PT" dirty="0"/>
              <a:t> of </a:t>
            </a:r>
            <a:r>
              <a:rPr lang="pt-PT" dirty="0" err="1"/>
              <a:t>threads</a:t>
            </a:r>
            <a:r>
              <a:rPr lang="pt-PT" dirty="0"/>
              <a:t>.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For the </a:t>
            </a:r>
            <a:r>
              <a:rPr lang="pt-PT" dirty="0" err="1"/>
              <a:t>smaller</a:t>
            </a:r>
            <a:r>
              <a:rPr lang="pt-PT" dirty="0"/>
              <a:t> files (</a:t>
            </a:r>
            <a:r>
              <a:rPr lang="pt-PT" i="1" dirty="0"/>
              <a:t>datSeq32.bin </a:t>
            </a:r>
            <a:r>
              <a:rPr lang="pt-PT" dirty="0"/>
              <a:t>and </a:t>
            </a:r>
            <a:r>
              <a:rPr lang="pt-PT" i="1" dirty="0"/>
              <a:t>datSeq256K.bin</a:t>
            </a:r>
            <a:r>
              <a:rPr lang="pt-PT" dirty="0"/>
              <a:t>) the </a:t>
            </a:r>
            <a:r>
              <a:rPr lang="pt-PT" dirty="0" err="1"/>
              <a:t>program</a:t>
            </a:r>
            <a:r>
              <a:rPr lang="pt-PT" dirty="0"/>
              <a:t> </a:t>
            </a:r>
            <a:r>
              <a:rPr lang="pt-PT" dirty="0" err="1"/>
              <a:t>behaviour</a:t>
            </a:r>
            <a:r>
              <a:rPr lang="pt-PT" dirty="0"/>
              <a:t> </a:t>
            </a:r>
            <a:r>
              <a:rPr lang="pt-PT" dirty="0" err="1"/>
              <a:t>remains</a:t>
            </a:r>
            <a:r>
              <a:rPr lang="pt-PT" dirty="0"/>
              <a:t> similar to </a:t>
            </a:r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was</a:t>
            </a:r>
            <a:r>
              <a:rPr lang="pt-PT" dirty="0"/>
              <a:t> </a:t>
            </a:r>
            <a:r>
              <a:rPr lang="pt-PT" dirty="0" err="1"/>
              <a:t>observed</a:t>
            </a:r>
            <a:r>
              <a:rPr lang="pt-PT" dirty="0"/>
              <a:t> in the </a:t>
            </a:r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, as the </a:t>
            </a:r>
            <a:r>
              <a:rPr lang="pt-PT" dirty="0" err="1"/>
              <a:t>dataset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big</a:t>
            </a:r>
            <a:r>
              <a:rPr lang="pt-PT" dirty="0"/>
              <a:t> </a:t>
            </a:r>
            <a:r>
              <a:rPr lang="pt-PT" dirty="0" err="1"/>
              <a:t>enough</a:t>
            </a:r>
            <a:r>
              <a:rPr lang="pt-PT" dirty="0"/>
              <a:t> to </a:t>
            </a:r>
            <a:r>
              <a:rPr lang="pt-PT" dirty="0" err="1"/>
              <a:t>make</a:t>
            </a:r>
            <a:r>
              <a:rPr lang="pt-PT" dirty="0"/>
              <a:t> a </a:t>
            </a:r>
            <a:r>
              <a:rPr lang="pt-PT" dirty="0" err="1"/>
              <a:t>significant</a:t>
            </a:r>
            <a:r>
              <a:rPr lang="pt-PT" dirty="0"/>
              <a:t> </a:t>
            </a:r>
            <a:r>
              <a:rPr lang="pt-PT" dirty="0" err="1"/>
              <a:t>difference</a:t>
            </a:r>
            <a:r>
              <a:rPr lang="pt-PT" dirty="0"/>
              <a:t>.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The </a:t>
            </a:r>
            <a:r>
              <a:rPr lang="pt-PT" dirty="0" err="1"/>
              <a:t>last</a:t>
            </a:r>
            <a:r>
              <a:rPr lang="pt-PT" dirty="0"/>
              <a:t> </a:t>
            </a:r>
            <a:r>
              <a:rPr lang="pt-PT" dirty="0" err="1"/>
              <a:t>two</a:t>
            </a:r>
            <a:r>
              <a:rPr lang="pt-PT" dirty="0"/>
              <a:t> files (</a:t>
            </a:r>
            <a:r>
              <a:rPr lang="pt-PT" i="1" dirty="0"/>
              <a:t>datSeq1M.bin </a:t>
            </a:r>
            <a:r>
              <a:rPr lang="pt-PT" dirty="0"/>
              <a:t>and </a:t>
            </a:r>
            <a:r>
              <a:rPr lang="pt-PT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datSeq16M.bin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pt-PT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P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however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P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showed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some </a:t>
            </a:r>
            <a:r>
              <a:rPr lang="pt-P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improvement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more </a:t>
            </a:r>
            <a:r>
              <a:rPr lang="pt-P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threads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P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pt-P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almost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4 </a:t>
            </a:r>
            <a:r>
              <a:rPr lang="pt-PT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seconds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the 16M file.</a:t>
            </a:r>
            <a:endParaRPr lang="pt-PT" i="1" dirty="0"/>
          </a:p>
          <a:p>
            <a:pPr lvl="1"/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554269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289</TotalTime>
  <Words>729</Words>
  <Application>Microsoft Office PowerPoint</Application>
  <PresentationFormat>Ecrã Panorâmico</PresentationFormat>
  <Paragraphs>230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Wingdings 2</vt:lpstr>
      <vt:lpstr>Vista</vt:lpstr>
      <vt:lpstr>Assignment 1</vt:lpstr>
      <vt:lpstr>Apresentação do PowerPoint</vt:lpstr>
      <vt:lpstr>Problem 1 Results</vt:lpstr>
      <vt:lpstr>Problem 1 Conclusions</vt:lpstr>
      <vt:lpstr>Apresentação do PowerPoint</vt:lpstr>
      <vt:lpstr>Problem 2 Results</vt:lpstr>
      <vt:lpstr>Problem 2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Leite</dc:creator>
  <cp:lastModifiedBy>Luís Miguel Gomes Batista</cp:lastModifiedBy>
  <cp:revision>59</cp:revision>
  <dcterms:created xsi:type="dcterms:W3CDTF">2023-03-18T15:41:58Z</dcterms:created>
  <dcterms:modified xsi:type="dcterms:W3CDTF">2023-03-22T11:10:46Z</dcterms:modified>
</cp:coreProperties>
</file>