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52110e37a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52110e37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52110e37a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52110e37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52110e37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52110e37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52110e37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52110e37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52110e37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52110e37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52110e37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52110e37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52110e37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52110e37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52110e37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52110e37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52110e37a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52110e37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52110e37a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52110e37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52110e37a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52110e37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52110e37a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52110e37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52110e37a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52110e37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52110e37a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52110e37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 Prediction using RNN</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TEAM 57:</a:t>
            </a:r>
            <a:endParaRPr sz="2400"/>
          </a:p>
          <a:p>
            <a:pPr indent="0" lvl="0" marL="0" rtl="0" algn="l">
              <a:spcBef>
                <a:spcPts val="0"/>
              </a:spcBef>
              <a:spcAft>
                <a:spcPts val="0"/>
              </a:spcAft>
              <a:buNone/>
            </a:pPr>
            <a:r>
              <a:rPr lang="en" sz="2400"/>
              <a:t>Priyansh Gupta (2019101080)</a:t>
            </a:r>
            <a:endParaRPr sz="2400"/>
          </a:p>
          <a:p>
            <a:pPr indent="0" lvl="0" marL="0" rtl="0" algn="l">
              <a:spcBef>
                <a:spcPts val="0"/>
              </a:spcBef>
              <a:spcAft>
                <a:spcPts val="0"/>
              </a:spcAft>
              <a:buNone/>
            </a:pPr>
            <a:r>
              <a:rPr lang="en" sz="2400"/>
              <a:t>Harshit Sharma (2019101083)</a:t>
            </a:r>
            <a:endParaRPr sz="2400"/>
          </a:p>
          <a:p>
            <a:pPr indent="0" lvl="0" marL="0" rtl="0" algn="l">
              <a:spcBef>
                <a:spcPts val="0"/>
              </a:spcBef>
              <a:spcAft>
                <a:spcPts val="0"/>
              </a:spcAft>
              <a:buNone/>
            </a:pPr>
            <a:r>
              <a:rPr lang="en" sz="2400"/>
              <a:t>Shreyash Rai (2019101096)</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Database</a:t>
            </a:r>
            <a:endParaRPr/>
          </a:p>
        </p:txBody>
      </p:sp>
      <p:sp>
        <p:nvSpPr>
          <p:cNvPr id="123" name="Google Shape;123;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IAM-ondb database is used by writers, so we are also going to use it. </a:t>
            </a:r>
            <a:endParaRPr/>
          </a:p>
          <a:p>
            <a:pPr indent="0" lvl="0" marL="0" rtl="0" algn="l">
              <a:spcBef>
                <a:spcPts val="1600"/>
              </a:spcBef>
              <a:spcAft>
                <a:spcPts val="1600"/>
              </a:spcAft>
              <a:buNone/>
            </a:pPr>
            <a:r>
              <a:rPr lang="en"/>
              <a:t>IAM-OnDB consists of handwritten lines collected from 221 different writers using a ‘smart whiteboard’.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does my input looks like</a:t>
            </a:r>
            <a:endParaRPr/>
          </a:p>
        </p:txBody>
      </p:sp>
      <p:sp>
        <p:nvSpPr>
          <p:cNvPr id="129" name="Google Shape;129;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 input vector will have 3 values -&gt; {x, y, flag}.</a:t>
            </a:r>
            <a:endParaRPr/>
          </a:p>
          <a:p>
            <a:pPr indent="0" lvl="0" marL="0" rtl="0" algn="l">
              <a:spcBef>
                <a:spcPts val="1600"/>
              </a:spcBef>
              <a:spcAft>
                <a:spcPts val="0"/>
              </a:spcAft>
              <a:buNone/>
            </a:pPr>
            <a:r>
              <a:rPr lang="en"/>
              <a:t>x-&gt; x-offset of current pen stroke with respect to previous stroke.</a:t>
            </a:r>
            <a:endParaRPr/>
          </a:p>
          <a:p>
            <a:pPr indent="0" lvl="0" marL="0" rtl="0" algn="l">
              <a:spcBef>
                <a:spcPts val="1600"/>
              </a:spcBef>
              <a:spcAft>
                <a:spcPts val="0"/>
              </a:spcAft>
              <a:buNone/>
            </a:pPr>
            <a:r>
              <a:rPr lang="en"/>
              <a:t> y-&gt; y-offset (similar to x)</a:t>
            </a:r>
            <a:endParaRPr/>
          </a:p>
          <a:p>
            <a:pPr indent="0" lvl="0" marL="0" rtl="0" algn="l">
              <a:spcBef>
                <a:spcPts val="1600"/>
              </a:spcBef>
              <a:spcAft>
                <a:spcPts val="0"/>
              </a:spcAft>
              <a:buNone/>
            </a:pPr>
            <a:r>
              <a:rPr lang="en"/>
              <a:t>Flag - &gt; it is either 0 or 1. 1 means that the pen will be lifted after this stroke and otherwise 0.</a:t>
            </a:r>
            <a:endParaRPr/>
          </a:p>
          <a:p>
            <a:pPr indent="0" lvl="0" marL="0" rtl="0" algn="l">
              <a:spcBef>
                <a:spcPts val="1600"/>
              </a:spcBef>
              <a:spcAft>
                <a:spcPts val="1600"/>
              </a:spcAft>
              <a:buNone/>
            </a:pPr>
            <a:r>
              <a:rPr lang="en"/>
              <a:t>We will feed sequence of 400 vectors in our model as input(LSTM).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the next vector will be predicted</a:t>
            </a:r>
            <a:endParaRPr/>
          </a:p>
        </p:txBody>
      </p:sp>
      <p:sp>
        <p:nvSpPr>
          <p:cNvPr id="135" name="Google Shape;135;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x and y of next vector will be predicted using a mixture of 20 bivariate gaussian.</a:t>
            </a:r>
            <a:endParaRPr/>
          </a:p>
          <a:p>
            <a:pPr indent="0" lvl="0" marL="0" rtl="0" algn="l">
              <a:spcBef>
                <a:spcPts val="1600"/>
              </a:spcBef>
              <a:spcAft>
                <a:spcPts val="0"/>
              </a:spcAft>
              <a:buNone/>
            </a:pPr>
            <a:r>
              <a:rPr lang="en"/>
              <a:t>So for each </a:t>
            </a:r>
            <a:r>
              <a:rPr lang="en"/>
              <a:t>gaussian</a:t>
            </a:r>
            <a:r>
              <a:rPr lang="en"/>
              <a:t> we need 6 parameters, so for 20 we will need 120 in total.</a:t>
            </a:r>
            <a:endParaRPr/>
          </a:p>
          <a:p>
            <a:pPr indent="0" lvl="0" marL="0" rtl="0" algn="l">
              <a:spcBef>
                <a:spcPts val="1600"/>
              </a:spcBef>
              <a:spcAft>
                <a:spcPts val="0"/>
              </a:spcAft>
              <a:buNone/>
            </a:pPr>
            <a:r>
              <a:rPr lang="en"/>
              <a:t>Flag of next vector will be predicted by one of the output neuron of model.</a:t>
            </a:r>
            <a:endParaRPr/>
          </a:p>
          <a:p>
            <a:pPr indent="0" lvl="0" marL="0" rtl="0" algn="l">
              <a:spcBef>
                <a:spcPts val="1600"/>
              </a:spcBef>
              <a:spcAft>
                <a:spcPts val="1600"/>
              </a:spcAft>
              <a:buNone/>
            </a:pPr>
            <a:r>
              <a:rPr lang="en"/>
              <a:t>So total output neurons should be equal to = 121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Different activations for each output neuron</a:t>
            </a:r>
            <a:endParaRPr/>
          </a:p>
        </p:txBody>
      </p:sp>
      <p:sp>
        <p:nvSpPr>
          <p:cNvPr id="141" name="Google Shape;141;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2" name="Google Shape;142;p25"/>
          <p:cNvPicPr preferRelativeResize="0"/>
          <p:nvPr/>
        </p:nvPicPr>
        <p:blipFill>
          <a:blip r:embed="rId3">
            <a:alphaModFix/>
          </a:blip>
          <a:stretch>
            <a:fillRect/>
          </a:stretch>
        </p:blipFill>
        <p:spPr>
          <a:xfrm>
            <a:off x="152400" y="152400"/>
            <a:ext cx="9525" cy="9525"/>
          </a:xfrm>
          <a:prstGeom prst="rect">
            <a:avLst/>
          </a:prstGeom>
          <a:noFill/>
          <a:ln>
            <a:noFill/>
          </a:ln>
        </p:spPr>
      </p:pic>
      <p:pic>
        <p:nvPicPr>
          <p:cNvPr id="143" name="Google Shape;143;p25"/>
          <p:cNvPicPr preferRelativeResize="0"/>
          <p:nvPr/>
        </p:nvPicPr>
        <p:blipFill>
          <a:blip r:embed="rId4">
            <a:alphaModFix/>
          </a:blip>
          <a:stretch>
            <a:fillRect/>
          </a:stretch>
        </p:blipFill>
        <p:spPr>
          <a:xfrm>
            <a:off x="778838" y="1963850"/>
            <a:ext cx="6524625" cy="2962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a:t>
            </a:r>
            <a:endParaRPr/>
          </a:p>
        </p:txBody>
      </p:sp>
      <p:sp>
        <p:nvSpPr>
          <p:cNvPr id="149" name="Google Shape;149;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0" name="Google Shape;150;p26"/>
          <p:cNvPicPr preferRelativeResize="0"/>
          <p:nvPr/>
        </p:nvPicPr>
        <p:blipFill>
          <a:blip r:embed="rId3">
            <a:alphaModFix/>
          </a:blip>
          <a:stretch>
            <a:fillRect/>
          </a:stretch>
        </p:blipFill>
        <p:spPr>
          <a:xfrm>
            <a:off x="310975" y="2007700"/>
            <a:ext cx="8543925" cy="2247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First attempt of training</a:t>
            </a:r>
            <a:endParaRPr/>
          </a:p>
        </p:txBody>
      </p:sp>
      <p:sp>
        <p:nvSpPr>
          <p:cNvPr id="156" name="Google Shape;156;p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negative loss?</a:t>
            </a:r>
            <a:endParaRPr/>
          </a:p>
          <a:p>
            <a:pPr indent="0" lvl="0" marL="0" rtl="0" algn="l">
              <a:spcBef>
                <a:spcPts val="1600"/>
              </a:spcBef>
              <a:spcAft>
                <a:spcPts val="1600"/>
              </a:spcAft>
              <a:buNone/>
            </a:pPr>
            <a:r>
              <a:rPr lang="en"/>
              <a:t>What’s the problem here.</a:t>
            </a:r>
            <a:endParaRPr/>
          </a:p>
        </p:txBody>
      </p:sp>
      <p:pic>
        <p:nvPicPr>
          <p:cNvPr id="157" name="Google Shape;157;p27"/>
          <p:cNvPicPr preferRelativeResize="0"/>
          <p:nvPr/>
        </p:nvPicPr>
        <p:blipFill>
          <a:blip r:embed="rId3">
            <a:alphaModFix/>
          </a:blip>
          <a:stretch>
            <a:fillRect/>
          </a:stretch>
        </p:blipFill>
        <p:spPr>
          <a:xfrm>
            <a:off x="4021025" y="1831975"/>
            <a:ext cx="5003825" cy="3228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Second Attempt (after clipping)</a:t>
            </a:r>
            <a:endParaRPr/>
          </a:p>
        </p:txBody>
      </p:sp>
      <p:sp>
        <p:nvSpPr>
          <p:cNvPr id="163" name="Google Shape;163;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after clipping many probability outputs were getting value greater than 1.</a:t>
            </a:r>
            <a:endParaRPr/>
          </a:p>
          <a:p>
            <a:pPr indent="0" lvl="0" marL="0" rtl="0" algn="l">
              <a:spcBef>
                <a:spcPts val="1600"/>
              </a:spcBef>
              <a:spcAft>
                <a:spcPts val="0"/>
              </a:spcAft>
              <a:buNone/>
            </a:pPr>
            <a:r>
              <a:rPr lang="en"/>
              <a:t>In this case the model </a:t>
            </a:r>
            <a:r>
              <a:rPr lang="en"/>
              <a:t>parameters</a:t>
            </a:r>
            <a:r>
              <a:rPr lang="en"/>
              <a:t> and output we not even nan(inf).</a:t>
            </a:r>
            <a:endParaRPr/>
          </a:p>
          <a:p>
            <a:pPr indent="0" lvl="0" marL="0" rtl="0" algn="l">
              <a:spcBef>
                <a:spcPts val="1600"/>
              </a:spcBef>
              <a:spcAft>
                <a:spcPts val="1600"/>
              </a:spcAft>
              <a:buNone/>
            </a:pPr>
            <a:r>
              <a:rPr lang="en"/>
              <a:t>The only reason, we could figure out is precision. So we are performing lot of complex maths functions in loss function while calculating probabilites which may had lead to this problem.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Loss Function </a:t>
            </a:r>
            <a:endParaRPr/>
          </a:p>
        </p:txBody>
      </p:sp>
      <p:sp>
        <p:nvSpPr>
          <p:cNvPr id="169" name="Google Shape;169;p2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0" name="Google Shape;170;p29"/>
          <p:cNvPicPr preferRelativeResize="0"/>
          <p:nvPr/>
        </p:nvPicPr>
        <p:blipFill>
          <a:blip r:embed="rId3">
            <a:alphaModFix/>
          </a:blip>
          <a:stretch>
            <a:fillRect/>
          </a:stretch>
        </p:blipFill>
        <p:spPr>
          <a:xfrm>
            <a:off x="10950" y="1764451"/>
            <a:ext cx="9143999" cy="301944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Timeline</a:t>
            </a:r>
            <a:endParaRPr/>
          </a:p>
        </p:txBody>
      </p:sp>
      <p:sp>
        <p:nvSpPr>
          <p:cNvPr id="176" name="Google Shape;176;p30"/>
          <p:cNvSpPr txBox="1"/>
          <p:nvPr>
            <p:ph idx="1" type="body"/>
          </p:nvPr>
        </p:nvSpPr>
        <p:spPr>
          <a:xfrm>
            <a:off x="3349925" y="550400"/>
            <a:ext cx="5124600" cy="413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April 22: Fix negative loss issue in problem 2.</a:t>
            </a:r>
            <a:endParaRPr>
              <a:solidFill>
                <a:srgbClr val="000000"/>
              </a:solidFill>
            </a:endParaRPr>
          </a:p>
          <a:p>
            <a:pPr indent="0" lvl="0" marL="0" rtl="0" algn="l">
              <a:spcBef>
                <a:spcPts val="1600"/>
              </a:spcBef>
              <a:spcAft>
                <a:spcPts val="0"/>
              </a:spcAft>
              <a:buNone/>
            </a:pPr>
            <a:r>
              <a:rPr lang="en">
                <a:solidFill>
                  <a:srgbClr val="000000"/>
                </a:solidFill>
              </a:rPr>
              <a:t>April 24: Will implement synthesis network too.</a:t>
            </a:r>
            <a:endParaRPr>
              <a:solidFill>
                <a:srgbClr val="000000"/>
              </a:solidFill>
            </a:endParaRPr>
          </a:p>
          <a:p>
            <a:pPr indent="0" lvl="0" marL="0" rtl="0" algn="l">
              <a:spcBef>
                <a:spcPts val="1600"/>
              </a:spcBef>
              <a:spcAft>
                <a:spcPts val="1600"/>
              </a:spcAft>
              <a:buNone/>
            </a:pPr>
            <a:r>
              <a:rPr lang="en">
                <a:solidFill>
                  <a:srgbClr val="000000"/>
                </a:solidFill>
              </a:rPr>
              <a:t>April 26: UI which will show the predicted drawing (by clustering 700 timestamps).</a:t>
            </a: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216578" y="1145475"/>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Task Completed</a:t>
            </a:r>
            <a:endParaRPr/>
          </a:p>
          <a:p>
            <a:pPr indent="0" lvl="0" marL="0" rtl="0" algn="l">
              <a:spcBef>
                <a:spcPts val="0"/>
              </a:spcBef>
              <a:spcAft>
                <a:spcPts val="0"/>
              </a:spcAft>
              <a:buNone/>
            </a:pPr>
            <a:r>
              <a:rPr lang="en"/>
              <a:t>And </a:t>
            </a:r>
            <a:endParaRPr/>
          </a:p>
          <a:p>
            <a:pPr indent="0" lvl="0" marL="0" rtl="0" algn="l">
              <a:spcBef>
                <a:spcPts val="0"/>
              </a:spcBef>
              <a:spcAft>
                <a:spcPts val="0"/>
              </a:spcAft>
              <a:buNone/>
            </a:pPr>
            <a:r>
              <a:rPr lang="en"/>
              <a:t>Left Tasks </a:t>
            </a:r>
            <a:endParaRPr/>
          </a:p>
        </p:txBody>
      </p:sp>
      <p:sp>
        <p:nvSpPr>
          <p:cNvPr id="182" name="Google Shape;182;p31"/>
          <p:cNvSpPr txBox="1"/>
          <p:nvPr>
            <p:ph idx="1" type="body"/>
          </p:nvPr>
        </p:nvSpPr>
        <p:spPr>
          <a:xfrm>
            <a:off x="3349925" y="550400"/>
            <a:ext cx="5124600" cy="413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Language model is completed (including fine tuning). Extending it to whole sentences seems out of scope considering the amount of time we are left with.</a:t>
            </a:r>
            <a:endParaRPr>
              <a:solidFill>
                <a:srgbClr val="000000"/>
              </a:solidFill>
            </a:endParaRPr>
          </a:p>
          <a:p>
            <a:pPr indent="0" lvl="0" marL="0" rtl="0" algn="l">
              <a:spcBef>
                <a:spcPts val="1600"/>
              </a:spcBef>
              <a:spcAft>
                <a:spcPts val="0"/>
              </a:spcAft>
              <a:buNone/>
            </a:pPr>
            <a:r>
              <a:rPr lang="en">
                <a:solidFill>
                  <a:srgbClr val="000000"/>
                </a:solidFill>
              </a:rPr>
              <a:t>Handwriting prediction using lstm network needs a bit of engineering to handle precision errors. Otherwise it will not take too much time for training as one epoch with batch_size=512 on cpu trains in 1 minute.</a:t>
            </a:r>
            <a:endParaRPr>
              <a:solidFill>
                <a:srgbClr val="000000"/>
              </a:solidFill>
            </a:endParaRPr>
          </a:p>
          <a:p>
            <a:pPr indent="0" lvl="0" marL="0" rtl="0" algn="l">
              <a:spcBef>
                <a:spcPts val="1600"/>
              </a:spcBef>
              <a:spcAft>
                <a:spcPts val="0"/>
              </a:spcAft>
              <a:buNone/>
            </a:pPr>
            <a:r>
              <a:rPr lang="en">
                <a:solidFill>
                  <a:srgbClr val="000000"/>
                </a:solidFill>
              </a:rPr>
              <a:t>We are now left with implementing synthesis network for handwriting prediction.</a:t>
            </a:r>
            <a:endParaRPr>
              <a:solidFill>
                <a:srgbClr val="000000"/>
              </a:solidFill>
            </a:endParaRPr>
          </a:p>
          <a:p>
            <a:pPr indent="0" lvl="0" marL="0" rtl="0" algn="l">
              <a:spcBef>
                <a:spcPts val="1600"/>
              </a:spcBef>
              <a:spcAft>
                <a:spcPts val="1600"/>
              </a:spcAft>
              <a:buNone/>
            </a:pPr>
            <a:r>
              <a:rPr lang="en">
                <a:solidFill>
                  <a:srgbClr val="000000"/>
                </a:solidFill>
              </a:rPr>
              <a:t>If we are left with some time, we will try to implement a UI where one can visualize the predicted strokes( by predicting and drawing a cluster of 700 timesteps).</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Documentation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1249225"/>
            <a:ext cx="8520600" cy="189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88" name="Google Shape;188;p32"/>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Github link: https://github.com/xLeviackermanX/SMAI_S22_57</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a:t>
            </a:r>
            <a:endParaRPr/>
          </a:p>
        </p:txBody>
      </p:sp>
      <p:sp>
        <p:nvSpPr>
          <p:cNvPr id="79" name="Google Shape;79;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RNNs can be trained for sequence generation by processing real data sequences one step at a time and predicting what comes next. Assuming the predictions are probabilistic, novel sequences can be generated from a trained network by iteratively sampling from the network’s output distribution, then feeding in the sample as input at the next step.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Structure of basic RNN</a:t>
            </a:r>
            <a:endParaRPr/>
          </a:p>
        </p:txBody>
      </p:sp>
      <p:sp>
        <p:nvSpPr>
          <p:cNvPr id="85" name="Google Shape;85;p16"/>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problems, we will send a N length sequence as an input to the rnn and then will find  P(Xt | Yt-1). </a:t>
            </a:r>
            <a:endParaRPr/>
          </a:p>
          <a:p>
            <a:pPr indent="0" lvl="0" marL="0" rtl="0" algn="l">
              <a:spcBef>
                <a:spcPts val="1600"/>
              </a:spcBef>
              <a:spcAft>
                <a:spcPts val="0"/>
              </a:spcAft>
              <a:buNone/>
            </a:pPr>
            <a:r>
              <a:rPr lang="en"/>
              <a:t>After this we can use our loss function as:</a:t>
            </a:r>
            <a:endParaRPr/>
          </a:p>
          <a:p>
            <a:pPr indent="0" lvl="0" marL="0" rtl="0" algn="l">
              <a:spcBef>
                <a:spcPts val="1600"/>
              </a:spcBef>
              <a:spcAft>
                <a:spcPts val="1600"/>
              </a:spcAft>
              <a:buNone/>
            </a:pPr>
            <a:r>
              <a:rPr lang="en"/>
              <a:t>- log(P(Xt | Yt-1)).</a:t>
            </a:r>
            <a:endParaRPr/>
          </a:p>
        </p:txBody>
      </p:sp>
      <p:sp>
        <p:nvSpPr>
          <p:cNvPr id="86" name="Google Shape;86;p16"/>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7" name="Google Shape;87;p16"/>
          <p:cNvPicPr preferRelativeResize="0"/>
          <p:nvPr/>
        </p:nvPicPr>
        <p:blipFill>
          <a:blip r:embed="rId3">
            <a:alphaModFix/>
          </a:blip>
          <a:stretch>
            <a:fillRect/>
          </a:stretch>
        </p:blipFill>
        <p:spPr>
          <a:xfrm>
            <a:off x="4471800" y="1919075"/>
            <a:ext cx="4480751" cy="2837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First Problem - Text Prediction</a:t>
            </a:r>
            <a:endParaRPr/>
          </a:p>
        </p:txBody>
      </p:sp>
      <p:sp>
        <p:nvSpPr>
          <p:cNvPr id="93" name="Google Shape;93;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 target is that for a given input incomplete sentence X, we want to predict and complete the sentence. For the mid-evals we reduced the problem to predicting the next word in an incomplete sentence (which is an easier version of original problem).</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we implemented till now</a:t>
            </a:r>
            <a:endParaRPr/>
          </a:p>
        </p:txBody>
      </p:sp>
      <p:sp>
        <p:nvSpPr>
          <p:cNvPr id="99" name="Google Shape;99;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have trained a network on large text corpus( English language ). We have used 5-grams as input to our neural network. The neural network has very basic structure as:</a:t>
            </a:r>
            <a:endParaRPr/>
          </a:p>
          <a:p>
            <a:pPr indent="0" lvl="0" marL="0" rtl="0" algn="l">
              <a:spcBef>
                <a:spcPts val="1600"/>
              </a:spcBef>
              <a:spcAft>
                <a:spcPts val="0"/>
              </a:spcAft>
              <a:buNone/>
            </a:pPr>
            <a:r>
              <a:rPr lang="en"/>
              <a:t>1st layer - Embedding layer</a:t>
            </a:r>
            <a:endParaRPr/>
          </a:p>
          <a:p>
            <a:pPr indent="0" lvl="0" marL="0" rtl="0" algn="l">
              <a:spcBef>
                <a:spcPts val="1600"/>
              </a:spcBef>
              <a:spcAft>
                <a:spcPts val="0"/>
              </a:spcAft>
              <a:buNone/>
            </a:pPr>
            <a:r>
              <a:rPr lang="en"/>
              <a:t>2nd layer - LSTM layer</a:t>
            </a:r>
            <a:endParaRPr/>
          </a:p>
          <a:p>
            <a:pPr indent="0" lvl="0" marL="0" rtl="0" algn="l">
              <a:spcBef>
                <a:spcPts val="1600"/>
              </a:spcBef>
              <a:spcAft>
                <a:spcPts val="1600"/>
              </a:spcAft>
              <a:buNone/>
            </a:pPr>
            <a:r>
              <a:rPr lang="en"/>
              <a:t>3rd layer - Linear followed by softmax</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Perplexity scores</a:t>
            </a:r>
            <a:endParaRPr/>
          </a:p>
        </p:txBody>
      </p:sp>
      <p:sp>
        <p:nvSpPr>
          <p:cNvPr id="105" name="Google Shape;105;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found the perplexity scores of each sentence in training and testing corpus.</a:t>
            </a:r>
            <a:endParaRPr/>
          </a:p>
          <a:p>
            <a:pPr indent="0" lvl="0" marL="0" rtl="0" algn="l">
              <a:spcBef>
                <a:spcPts val="1600"/>
              </a:spcBef>
              <a:spcAft>
                <a:spcPts val="0"/>
              </a:spcAft>
              <a:buNone/>
            </a:pPr>
            <a:r>
              <a:rPr lang="en"/>
              <a:t>Perplexity is a well known metric which is used for language modelling.</a:t>
            </a:r>
            <a:endParaRPr/>
          </a:p>
          <a:p>
            <a:pPr indent="0" lvl="0" marL="0" rtl="0" algn="l">
              <a:spcBef>
                <a:spcPts val="1600"/>
              </a:spcBef>
              <a:spcAft>
                <a:spcPts val="0"/>
              </a:spcAft>
              <a:buNone/>
            </a:pPr>
            <a:r>
              <a:rPr lang="en"/>
              <a:t>The resultant perplexities are stored in text files which you can check on github repo.</a:t>
            </a:r>
            <a:endParaRPr/>
          </a:p>
          <a:p>
            <a:pPr indent="0" lvl="0" marL="0" rtl="0" algn="l">
              <a:spcBef>
                <a:spcPts val="1600"/>
              </a:spcBef>
              <a:spcAft>
                <a:spcPts val="0"/>
              </a:spcAft>
              <a:buNone/>
            </a:pPr>
            <a:r>
              <a:rPr lang="en"/>
              <a:t>Average train perplexity = 2.593260516860685</a:t>
            </a:r>
            <a:endParaRPr/>
          </a:p>
          <a:p>
            <a:pPr indent="0" lvl="0" marL="0" rtl="0" algn="l">
              <a:spcBef>
                <a:spcPts val="1600"/>
              </a:spcBef>
              <a:spcAft>
                <a:spcPts val="1600"/>
              </a:spcAft>
              <a:buNone/>
            </a:pPr>
            <a:r>
              <a:rPr lang="en"/>
              <a:t>Average test perplexity = 75.56257655594742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Challenges Faced</a:t>
            </a:r>
            <a:endParaRPr/>
          </a:p>
        </p:txBody>
      </p:sp>
      <p:sp>
        <p:nvSpPr>
          <p:cNvPr id="111" name="Google Shape;111;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Vocab is quite large, so had to reduce it by replacing less frequent words with &lt;unknown&gt; tag. Now in case of predicting &lt;unknown&gt;, we have to output a random word as output.</a:t>
            </a:r>
            <a:endParaRPr sz="1500"/>
          </a:p>
          <a:p>
            <a:pPr indent="0" lvl="0" marL="0" rtl="0" algn="l">
              <a:spcBef>
                <a:spcPts val="1600"/>
              </a:spcBef>
              <a:spcAft>
                <a:spcPts val="0"/>
              </a:spcAft>
              <a:buNone/>
            </a:pPr>
            <a:r>
              <a:rPr lang="en" sz="1500"/>
              <a:t>This kind of model requires very heavy training (for 1-2 days on a gpu).Unfortunately we have certain constraints on the machine that we can use and also on time considering course timeline.</a:t>
            </a:r>
            <a:endParaRPr sz="1500"/>
          </a:p>
          <a:p>
            <a:pPr indent="0" lvl="0" marL="0" rtl="0" algn="l">
              <a:spcBef>
                <a:spcPts val="1600"/>
              </a:spcBef>
              <a:spcAft>
                <a:spcPts val="1600"/>
              </a:spcAft>
              <a:buNone/>
            </a:pPr>
            <a:r>
              <a:rPr lang="en" sz="1500"/>
              <a:t>Once we increased the size of n_grams, we started facing problem of gradient exploding, which we finally solved by clipping parameters. But again large sequences took lot of computation and took a lot of time for even one epoch on cpu.</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2 - Online Handwriting prediction</a:t>
            </a:r>
            <a:endParaRPr/>
          </a:p>
        </p:txBody>
      </p:sp>
      <p:sp>
        <p:nvSpPr>
          <p:cNvPr id="117" name="Google Shape;117;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
            </a:r>
            <a:r>
              <a:rPr lang="en"/>
              <a:t>e can apply RNN to online handwriting data (online in this context means that the writing is recorded as a sequence of pen-tip locations, as opposed to offline handwriting, where only the page images are available) and using this we can predict the next pen strokes.</a:t>
            </a:r>
            <a:endParaRPr/>
          </a:p>
          <a:p>
            <a:pPr indent="0" lvl="0" marL="0" rtl="0" algn="l">
              <a:spcBef>
                <a:spcPts val="1600"/>
              </a:spcBef>
              <a:spcAft>
                <a:spcPts val="1600"/>
              </a:spcAft>
              <a:buNone/>
            </a:pPr>
            <a:r>
              <a:rPr lang="en"/>
              <a:t>If we combine a cluster of pen strokes( say 25), then we may be able to draw a whole character( by predicting).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