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51d142c0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51d142c0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51d142c0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51d142c0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51d142c0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51d142c0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51d142c0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51d142c0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51d142c0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51d142c0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51d142c0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51d142c0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51d142c0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51d142c0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51d142c0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51d142c0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51d142c0a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51d142c0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51d142c0a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51d142c0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51d142c0a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51d142c0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51d142c0a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51d142c0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51d142c0a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51d142c0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51d142c0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51d142c0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51d142c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51d142c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51d142c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51d142c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51d142c0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51d142c0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51d142c0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51d142c0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900"/>
              <a:t>Histogram equalization and optimal profile compression based approach</a:t>
            </a:r>
            <a:endParaRPr sz="2900"/>
          </a:p>
          <a:p>
            <a:pPr indent="0" lvl="0" marL="0" rtl="0" algn="l">
              <a:spcBef>
                <a:spcPts val="0"/>
              </a:spcBef>
              <a:spcAft>
                <a:spcPts val="0"/>
              </a:spcAft>
              <a:buClr>
                <a:schemeClr val="dk2"/>
              </a:buClr>
              <a:buSzPts val="1100"/>
              <a:buFont typeface="Arial"/>
              <a:buNone/>
            </a:pPr>
            <a:r>
              <a:rPr lang="en" sz="2900"/>
              <a:t>for colour image enhancement</a:t>
            </a:r>
            <a:endParaRPr sz="2900"/>
          </a:p>
          <a:p>
            <a:pPr indent="0" lvl="0" marL="0" rtl="0" algn="l">
              <a:spcBef>
                <a:spcPts val="0"/>
              </a:spcBef>
              <a:spcAft>
                <a:spcPts val="0"/>
              </a:spcAft>
              <a:buNone/>
            </a:pPr>
            <a:r>
              <a:t/>
            </a:r>
            <a:endParaRPr sz="29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Chin Yeow Wong a , Guannan Jiang a , Md Arifur Rahman a , Shilong Liu a , Stephen Ching-Feng Lin a ,</a:t>
            </a:r>
            <a:endParaRPr/>
          </a:p>
          <a:p>
            <a:pPr indent="0" lvl="0" marL="0" rtl="0" algn="l">
              <a:spcBef>
                <a:spcPts val="0"/>
              </a:spcBef>
              <a:spcAft>
                <a:spcPts val="0"/>
              </a:spcAft>
              <a:buClr>
                <a:schemeClr val="dk2"/>
              </a:buClr>
              <a:buSzPts val="1100"/>
              <a:buFont typeface="Arial"/>
              <a:buNone/>
            </a:pPr>
            <a:r>
              <a:rPr lang="en"/>
              <a:t>Ngaiming Kwok a,d, ⇑ , Haiyan Shi b , Ying-Hao Yu c , Tonghai Wu</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chemeClr val="accent5"/>
                </a:solidFill>
              </a:rPr>
              <a:t>RGB to HSI conversion</a:t>
            </a:r>
            <a:r>
              <a:rPr lang="en">
                <a:solidFill>
                  <a:schemeClr val="accent5"/>
                </a:solidFill>
              </a:rPr>
              <a:t>:</a:t>
            </a:r>
            <a:r>
              <a:rPr lang="en"/>
              <a:t> </a:t>
            </a:r>
            <a:endParaRPr/>
          </a:p>
          <a:p>
            <a:pPr indent="0" lvl="0" marL="0" rtl="0" algn="l">
              <a:spcBef>
                <a:spcPts val="1000"/>
              </a:spcBef>
              <a:spcAft>
                <a:spcPts val="0"/>
              </a:spcAft>
              <a:buNone/>
            </a:pPr>
            <a:r>
              <a:t/>
            </a:r>
            <a:endParaRPr b="0" sz="2400"/>
          </a:p>
          <a:p>
            <a:pPr indent="0" lvl="0" marL="0" rtl="0" algn="l">
              <a:spcBef>
                <a:spcPts val="1000"/>
              </a:spcBef>
              <a:spcAft>
                <a:spcPts val="1000"/>
              </a:spcAft>
              <a:buNone/>
            </a:pPr>
            <a:r>
              <a:t/>
            </a:r>
            <a:endParaRPr b="0" sz="2400"/>
          </a:p>
        </p:txBody>
      </p:sp>
      <p:pic>
        <p:nvPicPr>
          <p:cNvPr id="133" name="Google Shape;133;p22"/>
          <p:cNvPicPr preferRelativeResize="0"/>
          <p:nvPr/>
        </p:nvPicPr>
        <p:blipFill>
          <a:blip r:embed="rId3">
            <a:alphaModFix/>
          </a:blip>
          <a:stretch>
            <a:fillRect/>
          </a:stretch>
        </p:blipFill>
        <p:spPr>
          <a:xfrm>
            <a:off x="2441325" y="1957925"/>
            <a:ext cx="3985450" cy="2956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chemeClr val="accent5"/>
                </a:solidFill>
              </a:rPr>
              <a:t>Histogram Equalization</a:t>
            </a:r>
            <a:r>
              <a:rPr lang="en">
                <a:solidFill>
                  <a:schemeClr val="accent5"/>
                </a:solidFill>
              </a:rPr>
              <a:t>:</a:t>
            </a:r>
            <a:r>
              <a:rPr lang="en"/>
              <a:t> </a:t>
            </a:r>
            <a:endParaRPr/>
          </a:p>
          <a:p>
            <a:pPr indent="0" lvl="0" marL="0" rtl="0" algn="l">
              <a:spcBef>
                <a:spcPts val="1000"/>
              </a:spcBef>
              <a:spcAft>
                <a:spcPts val="0"/>
              </a:spcAft>
              <a:buNone/>
            </a:pPr>
            <a:r>
              <a:rPr b="0" lang="en" sz="2400"/>
              <a:t>	We first find Xmean = mean of all intensities in the image.</a:t>
            </a:r>
            <a:endParaRPr b="0" sz="2400"/>
          </a:p>
          <a:p>
            <a:pPr indent="0" lvl="0" marL="0" rtl="0" algn="l">
              <a:spcBef>
                <a:spcPts val="1000"/>
              </a:spcBef>
              <a:spcAft>
                <a:spcPts val="0"/>
              </a:spcAft>
              <a:buNone/>
            </a:pPr>
            <a:r>
              <a:rPr b="0" lang="en" sz="2400"/>
              <a:t>	Xdel = min(255-Xmean , Xmean)</a:t>
            </a:r>
            <a:endParaRPr b="0" sz="2400"/>
          </a:p>
          <a:p>
            <a:pPr indent="0" lvl="0" marL="0" rtl="0" algn="l">
              <a:spcBef>
                <a:spcPts val="1000"/>
              </a:spcBef>
              <a:spcAft>
                <a:spcPts val="0"/>
              </a:spcAft>
              <a:buNone/>
            </a:pPr>
            <a:r>
              <a:rPr b="0" lang="en" sz="2400"/>
              <a:t>	[Xl, Xr] = [Xmean-Xdel , Xmean+Xdel]</a:t>
            </a:r>
            <a:endParaRPr b="0" sz="2400"/>
          </a:p>
          <a:p>
            <a:pPr indent="0" lvl="0" marL="0" rtl="0" algn="l">
              <a:spcBef>
                <a:spcPts val="1000"/>
              </a:spcBef>
              <a:spcAft>
                <a:spcPts val="0"/>
              </a:spcAft>
              <a:buNone/>
            </a:pPr>
            <a:r>
              <a:rPr b="0" lang="en" sz="2400"/>
              <a:t>	Xi = Xl + (Xr-Xl)✕P(Xi)</a:t>
            </a:r>
            <a:endParaRPr b="0" sz="2400"/>
          </a:p>
          <a:p>
            <a:pPr indent="0" lvl="0" marL="0" rtl="0" algn="l">
              <a:spcBef>
                <a:spcPts val="1000"/>
              </a:spcBef>
              <a:spcAft>
                <a:spcPts val="1000"/>
              </a:spcAft>
              <a:buNone/>
            </a:pPr>
            <a:r>
              <a:t/>
            </a:r>
            <a:endParaRPr b="0"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chemeClr val="accent5"/>
                </a:solidFill>
              </a:rPr>
              <a:t>Profile Compression</a:t>
            </a:r>
            <a:r>
              <a:rPr lang="en">
                <a:solidFill>
                  <a:schemeClr val="accent5"/>
                </a:solidFill>
              </a:rPr>
              <a:t>:</a:t>
            </a:r>
            <a:r>
              <a:rPr lang="en"/>
              <a:t> </a:t>
            </a:r>
            <a:endParaRPr/>
          </a:p>
          <a:p>
            <a:pPr indent="0" lvl="0" marL="0" rtl="0" algn="l">
              <a:spcBef>
                <a:spcPts val="1000"/>
              </a:spcBef>
              <a:spcAft>
                <a:spcPts val="0"/>
              </a:spcAft>
              <a:buNone/>
            </a:pPr>
            <a:r>
              <a:rPr b="0" lang="en" sz="2400"/>
              <a:t>Let G be original image and F be output of HE and D be F-G.</a:t>
            </a:r>
            <a:endParaRPr b="0" sz="2400"/>
          </a:p>
          <a:p>
            <a:pPr indent="0" lvl="0" marL="0" rtl="0" algn="l">
              <a:spcBef>
                <a:spcPts val="1000"/>
              </a:spcBef>
              <a:spcAft>
                <a:spcPts val="0"/>
              </a:spcAft>
              <a:buNone/>
            </a:pPr>
            <a:r>
              <a:rPr b="0" lang="en" sz="2400"/>
              <a:t>Now we want a function such that we can compress the HE:</a:t>
            </a:r>
            <a:endParaRPr b="0" sz="2400"/>
          </a:p>
          <a:p>
            <a:pPr indent="0" lvl="0" marL="0" rtl="0" algn="l">
              <a:spcBef>
                <a:spcPts val="1000"/>
              </a:spcBef>
              <a:spcAft>
                <a:spcPts val="0"/>
              </a:spcAft>
              <a:buNone/>
            </a:pPr>
            <a:r>
              <a:rPr b="0" lang="en" sz="2400"/>
              <a:t>F(u,v) = G(u,v)+H(u,v)✕D(u,v) , such that</a:t>
            </a:r>
            <a:endParaRPr b="0" sz="2400"/>
          </a:p>
          <a:p>
            <a:pPr indent="0" lvl="0" marL="0" rtl="0" algn="l">
              <a:spcBef>
                <a:spcPts val="1000"/>
              </a:spcBef>
              <a:spcAft>
                <a:spcPts val="0"/>
              </a:spcAft>
              <a:buNone/>
            </a:pPr>
            <a:r>
              <a:rPr b="0" lang="en" sz="2400"/>
              <a:t>H(u,v) -&gt; 1 for a small D(u,v)</a:t>
            </a:r>
            <a:endParaRPr b="0" sz="2400"/>
          </a:p>
          <a:p>
            <a:pPr indent="0" lvl="0" marL="0" rtl="0" algn="l">
              <a:spcBef>
                <a:spcPts val="1000"/>
              </a:spcBef>
              <a:spcAft>
                <a:spcPts val="0"/>
              </a:spcAft>
              <a:buNone/>
            </a:pPr>
            <a:r>
              <a:rPr b="0" lang="en" sz="2400"/>
              <a:t>H(u,v) -&gt; 0 for a large D(u,v)</a:t>
            </a:r>
            <a:endParaRPr b="0" sz="2400"/>
          </a:p>
          <a:p>
            <a:pPr indent="0" lvl="0" marL="0" rtl="0" algn="l">
              <a:spcBef>
                <a:spcPts val="1000"/>
              </a:spcBef>
              <a:spcAft>
                <a:spcPts val="1000"/>
              </a:spcAft>
              <a:buNone/>
            </a:pPr>
            <a:r>
              <a:t/>
            </a:r>
            <a:endParaRPr b="0"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3000">
                <a:solidFill>
                  <a:schemeClr val="accent5"/>
                </a:solidFill>
              </a:rPr>
              <a:t>Hyperbolic </a:t>
            </a:r>
            <a:r>
              <a:rPr lang="en" sz="3000">
                <a:solidFill>
                  <a:schemeClr val="accent5"/>
                </a:solidFill>
              </a:rPr>
              <a:t>Profile Compression:</a:t>
            </a:r>
            <a:r>
              <a:rPr lang="en"/>
              <a:t> </a:t>
            </a:r>
            <a:endParaRPr/>
          </a:p>
          <a:p>
            <a:pPr indent="457200" lvl="0" marL="0" rtl="0" algn="l">
              <a:spcBef>
                <a:spcPts val="1000"/>
              </a:spcBef>
              <a:spcAft>
                <a:spcPts val="0"/>
              </a:spcAft>
              <a:buNone/>
            </a:pPr>
            <a:r>
              <a:rPr b="0" lang="en" sz="1600"/>
              <a:t>As suggested in the research paper, we used this hyperbolic tangent function:</a:t>
            </a:r>
            <a:endParaRPr b="0" sz="1600"/>
          </a:p>
          <a:p>
            <a:pPr indent="457200" lvl="0" marL="0" rtl="0" algn="l">
              <a:spcBef>
                <a:spcPts val="1000"/>
              </a:spcBef>
              <a:spcAft>
                <a:spcPts val="0"/>
              </a:spcAft>
              <a:buNone/>
            </a:pPr>
            <a:r>
              <a:t/>
            </a:r>
            <a:endParaRPr b="0" sz="1600"/>
          </a:p>
          <a:p>
            <a:pPr indent="457200" lvl="0" marL="0" rtl="0" algn="l">
              <a:spcBef>
                <a:spcPts val="1000"/>
              </a:spcBef>
              <a:spcAft>
                <a:spcPts val="0"/>
              </a:spcAft>
              <a:buNone/>
            </a:pPr>
            <a:r>
              <a:rPr b="0" lang="en" sz="1800"/>
              <a:t>H = 0.5 </a:t>
            </a:r>
            <a:r>
              <a:rPr b="0" lang="en" sz="1700"/>
              <a:t>✕ (1 + TanH[  K ✕( 1- D/128 ) - 3])</a:t>
            </a:r>
            <a:endParaRPr b="0" sz="1700"/>
          </a:p>
          <a:p>
            <a:pPr indent="457200" lvl="0" marL="0" rtl="0" algn="l">
              <a:spcBef>
                <a:spcPts val="1000"/>
              </a:spcBef>
              <a:spcAft>
                <a:spcPts val="0"/>
              </a:spcAft>
              <a:buNone/>
            </a:pPr>
            <a:r>
              <a:t/>
            </a:r>
            <a:endParaRPr b="0" sz="1700"/>
          </a:p>
          <a:p>
            <a:pPr indent="457200" lvl="0" marL="0" rtl="0" algn="l">
              <a:spcBef>
                <a:spcPts val="1000"/>
              </a:spcBef>
              <a:spcAft>
                <a:spcPts val="0"/>
              </a:spcAft>
              <a:buNone/>
            </a:pPr>
            <a:r>
              <a:rPr b="0" lang="en" sz="1700"/>
              <a:t>K is called gain factor.</a:t>
            </a:r>
            <a:endParaRPr b="0" sz="1700"/>
          </a:p>
          <a:p>
            <a:pPr indent="0" lvl="0" marL="0" rtl="0" algn="l">
              <a:spcBef>
                <a:spcPts val="1000"/>
              </a:spcBef>
              <a:spcAft>
                <a:spcPts val="1000"/>
              </a:spcAft>
              <a:buNone/>
            </a:pPr>
            <a:r>
              <a:t/>
            </a:r>
            <a:endParaRPr b="0"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3000">
                <a:solidFill>
                  <a:schemeClr val="accent5"/>
                </a:solidFill>
              </a:rPr>
              <a:t>How to find optimum gain factor</a:t>
            </a:r>
            <a:r>
              <a:rPr lang="en" sz="3000">
                <a:solidFill>
                  <a:schemeClr val="accent5"/>
                </a:solidFill>
              </a:rPr>
              <a:t>:</a:t>
            </a:r>
            <a:r>
              <a:rPr lang="en"/>
              <a:t> </a:t>
            </a:r>
            <a:endParaRPr/>
          </a:p>
          <a:p>
            <a:pPr indent="457200" lvl="0" marL="0" rtl="0" algn="l">
              <a:spcBef>
                <a:spcPts val="1000"/>
              </a:spcBef>
              <a:spcAft>
                <a:spcPts val="0"/>
              </a:spcAft>
              <a:buNone/>
            </a:pPr>
            <a:r>
              <a:rPr b="0" lang="en" sz="1600"/>
              <a:t>Our one main target is to increase the entropy, so we want to find K such that entropy   </a:t>
            </a:r>
            <a:endParaRPr b="0" sz="1600"/>
          </a:p>
          <a:p>
            <a:pPr indent="457200" lvl="0" marL="0" rtl="0" algn="l">
              <a:spcBef>
                <a:spcPts val="1000"/>
              </a:spcBef>
              <a:spcAft>
                <a:spcPts val="0"/>
              </a:spcAft>
              <a:buNone/>
            </a:pPr>
            <a:r>
              <a:rPr b="0" lang="en" sz="1600"/>
              <a:t>Is maximized. We first find a range  [Kl , Kr] by applying Golden Section Search </a:t>
            </a:r>
            <a:endParaRPr b="0" sz="1600"/>
          </a:p>
          <a:p>
            <a:pPr indent="457200" lvl="0" marL="0" rtl="0" algn="l">
              <a:spcBef>
                <a:spcPts val="1000"/>
              </a:spcBef>
              <a:spcAft>
                <a:spcPts val="0"/>
              </a:spcAft>
              <a:buNone/>
            </a:pPr>
            <a:r>
              <a:rPr b="0" lang="en" sz="1600"/>
              <a:t>Algorithm on a range of [0 , 1e6] .</a:t>
            </a:r>
            <a:endParaRPr b="0" sz="1600"/>
          </a:p>
          <a:p>
            <a:pPr indent="457200" lvl="0" marL="0" rtl="0" algn="l">
              <a:spcBef>
                <a:spcPts val="1000"/>
              </a:spcBef>
              <a:spcAft>
                <a:spcPts val="0"/>
              </a:spcAft>
              <a:buNone/>
            </a:pPr>
            <a:r>
              <a:t/>
            </a:r>
            <a:endParaRPr b="0" sz="1600"/>
          </a:p>
          <a:p>
            <a:pPr indent="457200" lvl="0" marL="0" rtl="0" algn="l">
              <a:spcBef>
                <a:spcPts val="1000"/>
              </a:spcBef>
              <a:spcAft>
                <a:spcPts val="0"/>
              </a:spcAft>
              <a:buNone/>
            </a:pPr>
            <a:r>
              <a:rPr b="0" lang="en" sz="1600"/>
              <a:t>After this we got a range of [1.5 , 4.5] for most of the images so we could use this </a:t>
            </a:r>
            <a:endParaRPr b="0" sz="1600"/>
          </a:p>
          <a:p>
            <a:pPr indent="457200" lvl="0" marL="0" rtl="0" algn="l">
              <a:spcBef>
                <a:spcPts val="1000"/>
              </a:spcBef>
              <a:spcAft>
                <a:spcPts val="0"/>
              </a:spcAft>
              <a:buNone/>
            </a:pPr>
            <a:r>
              <a:rPr b="0" lang="en" sz="1600"/>
              <a:t>Range to find the best value of gain factor.</a:t>
            </a:r>
            <a:endParaRPr b="0" sz="1600"/>
          </a:p>
          <a:p>
            <a:pPr indent="0" lvl="0" marL="0" rtl="0" algn="l">
              <a:spcBef>
                <a:spcPts val="1000"/>
              </a:spcBef>
              <a:spcAft>
                <a:spcPts val="1000"/>
              </a:spcAft>
              <a:buNone/>
            </a:pPr>
            <a:r>
              <a:t/>
            </a:r>
            <a:endParaRPr b="0"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3000">
                <a:solidFill>
                  <a:schemeClr val="accent5"/>
                </a:solidFill>
              </a:rPr>
              <a:t>Saturation Maximization</a:t>
            </a:r>
            <a:r>
              <a:rPr lang="en" sz="3000">
                <a:solidFill>
                  <a:schemeClr val="accent5"/>
                </a:solidFill>
              </a:rPr>
              <a:t>:</a:t>
            </a:r>
            <a:r>
              <a:rPr lang="en"/>
              <a:t> </a:t>
            </a:r>
            <a:endParaRPr/>
          </a:p>
          <a:p>
            <a:pPr indent="457200" lvl="0" marL="0" rtl="0" algn="l">
              <a:spcBef>
                <a:spcPts val="1000"/>
              </a:spcBef>
              <a:spcAft>
                <a:spcPts val="0"/>
              </a:spcAft>
              <a:buNone/>
            </a:pPr>
            <a:r>
              <a:t/>
            </a:r>
            <a:endParaRPr b="0" sz="1600"/>
          </a:p>
          <a:p>
            <a:pPr indent="457200" lvl="0" marL="0" rtl="0" algn="l">
              <a:spcBef>
                <a:spcPts val="1000"/>
              </a:spcBef>
              <a:spcAft>
                <a:spcPts val="0"/>
              </a:spcAft>
              <a:buNone/>
            </a:pPr>
            <a:r>
              <a:rPr b="0" lang="en" sz="1600"/>
              <a:t>Convert this new HSI to corresponding RGB</a:t>
            </a:r>
            <a:r>
              <a:rPr b="0" lang="en" sz="1600"/>
              <a:t>.</a:t>
            </a:r>
            <a:endParaRPr b="0" sz="1600"/>
          </a:p>
          <a:p>
            <a:pPr indent="457200" lvl="0" marL="0" rtl="0" algn="l">
              <a:spcBef>
                <a:spcPts val="1000"/>
              </a:spcBef>
              <a:spcAft>
                <a:spcPts val="0"/>
              </a:spcAft>
              <a:buNone/>
            </a:pPr>
            <a:r>
              <a:rPr b="0" lang="en" sz="1600"/>
              <a:t>Now again convert resultant RGB to HSI</a:t>
            </a:r>
            <a:endParaRPr b="0" sz="1600"/>
          </a:p>
          <a:p>
            <a:pPr indent="457200" lvl="0" marL="0" rtl="0" algn="l">
              <a:spcBef>
                <a:spcPts val="1000"/>
              </a:spcBef>
              <a:spcAft>
                <a:spcPts val="0"/>
              </a:spcAft>
              <a:buNone/>
            </a:pPr>
            <a:r>
              <a:rPr b="0" lang="en" sz="1600"/>
              <a:t>New Saturation = max(S</a:t>
            </a:r>
            <a:r>
              <a:rPr b="0" baseline="-25000" lang="en" sz="1600"/>
              <a:t>out</a:t>
            </a:r>
            <a:r>
              <a:rPr b="0" lang="en" sz="1600"/>
              <a:t> , S</a:t>
            </a:r>
            <a:r>
              <a:rPr b="0" baseline="-25000" lang="en" sz="1600"/>
              <a:t>in</a:t>
            </a:r>
            <a:r>
              <a:rPr b="0" lang="en" sz="1600"/>
              <a:t>)</a:t>
            </a:r>
            <a:endParaRPr b="0" sz="1600"/>
          </a:p>
          <a:p>
            <a:pPr indent="457200" lvl="0" marL="0" rtl="0" algn="l">
              <a:spcBef>
                <a:spcPts val="1000"/>
              </a:spcBef>
              <a:spcAft>
                <a:spcPts val="0"/>
              </a:spcAft>
              <a:buNone/>
            </a:pPr>
            <a:r>
              <a:rPr b="0" lang="en" sz="1600"/>
              <a:t>Now again covert this final HSI to RGB to get actual output.</a:t>
            </a:r>
            <a:endParaRPr b="0" sz="1600"/>
          </a:p>
          <a:p>
            <a:pPr indent="0" lvl="0" marL="0" rtl="0" algn="l">
              <a:spcBef>
                <a:spcPts val="1000"/>
              </a:spcBef>
              <a:spcAft>
                <a:spcPts val="1000"/>
              </a:spcAft>
              <a:buNone/>
            </a:pPr>
            <a:r>
              <a:t/>
            </a:r>
            <a:endParaRPr b="0"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3000">
                <a:solidFill>
                  <a:schemeClr val="accent5"/>
                </a:solidFill>
              </a:rPr>
              <a:t>Score Metrics</a:t>
            </a:r>
            <a:r>
              <a:rPr lang="en" sz="3000">
                <a:solidFill>
                  <a:schemeClr val="accent5"/>
                </a:solidFill>
              </a:rPr>
              <a:t>:</a:t>
            </a:r>
            <a:r>
              <a:rPr lang="en"/>
              <a:t> </a:t>
            </a:r>
            <a:endParaRPr/>
          </a:p>
          <a:p>
            <a:pPr indent="-330200" lvl="0" marL="457200" rtl="0" algn="l">
              <a:spcBef>
                <a:spcPts val="1000"/>
              </a:spcBef>
              <a:spcAft>
                <a:spcPts val="0"/>
              </a:spcAft>
              <a:buSzPts val="1600"/>
              <a:buChar char="●"/>
            </a:pPr>
            <a:r>
              <a:rPr b="0" lang="en" sz="1600"/>
              <a:t>Entropy: Measure information content in the image. </a:t>
            </a:r>
            <a:endParaRPr b="0" sz="1600"/>
          </a:p>
          <a:p>
            <a:pPr indent="-330200" lvl="0" marL="457200" rtl="0" algn="l">
              <a:spcBef>
                <a:spcPts val="0"/>
              </a:spcBef>
              <a:spcAft>
                <a:spcPts val="0"/>
              </a:spcAft>
              <a:buSzPts val="1600"/>
              <a:buChar char="●"/>
            </a:pPr>
            <a:r>
              <a:rPr b="0" lang="en" sz="1600"/>
              <a:t>Sharpness: Compute Sharpness measure of Gray scale Image</a:t>
            </a:r>
            <a:endParaRPr b="0" sz="1600"/>
          </a:p>
          <a:p>
            <a:pPr indent="-330200" lvl="0" marL="457200" rtl="0" algn="l">
              <a:spcBef>
                <a:spcPts val="0"/>
              </a:spcBef>
              <a:spcAft>
                <a:spcPts val="0"/>
              </a:spcAft>
              <a:buSzPts val="1600"/>
              <a:buChar char="●"/>
            </a:pPr>
            <a:r>
              <a:rPr b="0" lang="en" sz="1600"/>
              <a:t>ColorFullNess: It is related to range of color and its value decreases when image is taken in bad weather condition.</a:t>
            </a:r>
            <a:endParaRPr b="0" sz="1600"/>
          </a:p>
          <a:p>
            <a:pPr indent="-330200" lvl="0" marL="457200" rtl="0" algn="l">
              <a:spcBef>
                <a:spcPts val="0"/>
              </a:spcBef>
              <a:spcAft>
                <a:spcPts val="0"/>
              </a:spcAft>
              <a:buSzPts val="1600"/>
              <a:buChar char="●"/>
            </a:pPr>
            <a:r>
              <a:rPr b="0" lang="en" sz="1600"/>
              <a:t>Color Richness: Mean of Saturation</a:t>
            </a:r>
            <a:endParaRPr b="0" sz="1600"/>
          </a:p>
          <a:p>
            <a:pPr indent="-330200" lvl="0" marL="457200" rtl="0" algn="l">
              <a:spcBef>
                <a:spcPts val="0"/>
              </a:spcBef>
              <a:spcAft>
                <a:spcPts val="0"/>
              </a:spcAft>
              <a:buSzPts val="1600"/>
              <a:buChar char="●"/>
            </a:pPr>
            <a:r>
              <a:rPr b="0" lang="en" sz="1600"/>
              <a:t>Abs Mean Brightness Error: This metric is associated with global change in brightness.</a:t>
            </a:r>
            <a:endParaRPr b="0" sz="1600"/>
          </a:p>
          <a:p>
            <a:pPr indent="-330200" lvl="0" marL="457200" rtl="0" algn="l">
              <a:spcBef>
                <a:spcPts val="0"/>
              </a:spcBef>
              <a:spcAft>
                <a:spcPts val="0"/>
              </a:spcAft>
              <a:buSzPts val="1600"/>
              <a:buChar char="●"/>
            </a:pPr>
            <a:r>
              <a:rPr b="0" lang="en" sz="1600"/>
              <a:t>Peak Mean Squared Error: This metric is associated with noise content in the image and thus a measure of quality of image.</a:t>
            </a:r>
            <a:endParaRPr b="0" sz="1600"/>
          </a:p>
          <a:p>
            <a:pPr indent="0" lvl="0" marL="0" rtl="0" algn="l">
              <a:spcBef>
                <a:spcPts val="1000"/>
              </a:spcBef>
              <a:spcAft>
                <a:spcPts val="1000"/>
              </a:spcAft>
              <a:buNone/>
            </a:pPr>
            <a:r>
              <a:t/>
            </a:r>
            <a:endParaRPr b="0"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400">
                <a:solidFill>
                  <a:schemeClr val="dk2"/>
                </a:solidFill>
              </a:rPr>
              <a:t>Results and Observations</a:t>
            </a:r>
            <a:endParaRPr b="0" sz="2400">
              <a:solidFill>
                <a:schemeClr val="dk2"/>
              </a:solidFill>
            </a:endParaRPr>
          </a:p>
        </p:txBody>
      </p:sp>
      <p:grpSp>
        <p:nvGrpSpPr>
          <p:cNvPr id="169" name="Google Shape;169;p29"/>
          <p:cNvGrpSpPr/>
          <p:nvPr/>
        </p:nvGrpSpPr>
        <p:grpSpPr>
          <a:xfrm>
            <a:off x="6781388" y="2464035"/>
            <a:ext cx="2212050" cy="2537076"/>
            <a:chOff x="6803275" y="395363"/>
            <a:chExt cx="2212050" cy="2537076"/>
          </a:xfrm>
        </p:grpSpPr>
        <p:pic>
          <p:nvPicPr>
            <p:cNvPr id="170" name="Google Shape;170;p29"/>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71" name="Google Shape;171;p29"/>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72" name="Google Shape;172;p2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Don’t wait till the end of the presentation to give the bottom line.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Reveal your product or idea (in this case a translation app) up front.</a:t>
              </a:r>
              <a:endParaRPr b="1" sz="1200">
                <a:solidFill>
                  <a:schemeClr val="dk1"/>
                </a:solidFill>
                <a:latin typeface="Raleway"/>
                <a:ea typeface="Raleway"/>
                <a:cs typeface="Raleway"/>
                <a:sym typeface="Raleway"/>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3000">
                <a:solidFill>
                  <a:schemeClr val="accent5"/>
                </a:solidFill>
              </a:rPr>
              <a:t>Dataset of images</a:t>
            </a:r>
            <a:r>
              <a:rPr lang="en" sz="3000">
                <a:solidFill>
                  <a:schemeClr val="accent5"/>
                </a:solidFill>
              </a:rPr>
              <a:t>:</a:t>
            </a:r>
            <a:endParaRPr sz="3000">
              <a:solidFill>
                <a:schemeClr val="accent5"/>
              </a:solidFill>
            </a:endParaRPr>
          </a:p>
          <a:p>
            <a:pPr indent="0" lvl="0" marL="0" rtl="0" algn="l">
              <a:spcBef>
                <a:spcPts val="1000"/>
              </a:spcBef>
              <a:spcAft>
                <a:spcPts val="0"/>
              </a:spcAft>
              <a:buNone/>
            </a:pPr>
            <a:r>
              <a:rPr lang="en" sz="2200"/>
              <a:t>We tried to enhance two images low1, low2 which are present in the parent directory. </a:t>
            </a:r>
            <a:endParaRPr sz="2200"/>
          </a:p>
          <a:p>
            <a:pPr indent="0" lvl="0" marL="0" rtl="0" algn="l">
              <a:spcBef>
                <a:spcPts val="1000"/>
              </a:spcBef>
              <a:spcAft>
                <a:spcPts val="0"/>
              </a:spcAft>
              <a:buNone/>
            </a:pPr>
            <a:r>
              <a:rPr lang="en" sz="2200"/>
              <a:t>In order to check different score metrics we compared their value for proposed method and general method by performing enhancement on a dataset of 300 images of flowers. </a:t>
            </a:r>
            <a:r>
              <a:rPr lang="en" sz="4500"/>
              <a:t> </a:t>
            </a:r>
            <a:endParaRPr sz="4500"/>
          </a:p>
          <a:p>
            <a:pPr indent="0" lvl="0" marL="0" rtl="0" algn="l">
              <a:spcBef>
                <a:spcPts val="1000"/>
              </a:spcBef>
              <a:spcAft>
                <a:spcPts val="0"/>
              </a:spcAft>
              <a:buNone/>
            </a:pPr>
            <a:r>
              <a:t/>
            </a:r>
            <a:endParaRPr b="0" sz="1600"/>
          </a:p>
          <a:p>
            <a:pPr indent="0" lvl="0" marL="0" rtl="0" algn="l">
              <a:spcBef>
                <a:spcPts val="1000"/>
              </a:spcBef>
              <a:spcAft>
                <a:spcPts val="0"/>
              </a:spcAft>
              <a:buNone/>
            </a:pPr>
            <a:r>
              <a:rPr b="0" lang="en" sz="1600"/>
              <a:t>Link to dataset: - https://drive.google.com/drive/folders/1HKp2G6NbLkW2lCtsdGi9Qr-OWc1g99-_?usp=sharing</a:t>
            </a:r>
            <a:endParaRPr b="0" sz="1600"/>
          </a:p>
          <a:p>
            <a:pPr indent="0" lvl="0" marL="0" rtl="0" algn="l">
              <a:spcBef>
                <a:spcPts val="1000"/>
              </a:spcBef>
              <a:spcAft>
                <a:spcPts val="1000"/>
              </a:spcAft>
              <a:buNone/>
            </a:pPr>
            <a:r>
              <a:t/>
            </a:r>
            <a:endParaRPr b="0"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31"/>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Gain Factor</a:t>
            </a:r>
            <a:r>
              <a:rPr b="1" lang="en" sz="3000">
                <a:solidFill>
                  <a:schemeClr val="dk1"/>
                </a:solidFill>
              </a:rPr>
              <a:t>.</a:t>
            </a:r>
            <a:r>
              <a:rPr lang="en" sz="3000">
                <a:solidFill>
                  <a:schemeClr val="dk1"/>
                </a:solidFill>
              </a:rPr>
              <a:t> </a:t>
            </a:r>
            <a:endParaRPr sz="3000">
              <a:solidFill>
                <a:schemeClr val="dk1"/>
              </a:solidFill>
            </a:endParaRPr>
          </a:p>
          <a:p>
            <a:pPr indent="0" lvl="0" marL="0" rtl="0" algn="l">
              <a:spcBef>
                <a:spcPts val="1600"/>
              </a:spcBef>
              <a:spcAft>
                <a:spcPts val="0"/>
              </a:spcAft>
              <a:buClr>
                <a:schemeClr val="dk2"/>
              </a:buClr>
              <a:buSzPts val="1100"/>
              <a:buFont typeface="Arial"/>
              <a:buNone/>
            </a:pPr>
            <a:r>
              <a:rPr lang="en" sz="1800">
                <a:solidFill>
                  <a:srgbClr val="000000"/>
                </a:solidFill>
              </a:rPr>
              <a:t>The mean value of optimal gain factor is 1.65 over 300 images</a:t>
            </a:r>
            <a:r>
              <a:rPr lang="en" sz="1800"/>
              <a:t>.</a:t>
            </a:r>
            <a:endParaRPr sz="1800"/>
          </a:p>
          <a:p>
            <a:pPr indent="0" lvl="0" marL="0" rtl="0" algn="l">
              <a:spcBef>
                <a:spcPts val="1600"/>
              </a:spcBef>
              <a:spcAft>
                <a:spcPts val="1600"/>
              </a:spcAft>
              <a:buClr>
                <a:schemeClr val="dk2"/>
              </a:buClr>
              <a:buSzPts val="1100"/>
              <a:buFont typeface="Arial"/>
              <a:buNone/>
            </a:pPr>
            <a:r>
              <a:rPr lang="en" sz="1800"/>
              <a:t>Gain factor depends on the information content of the input image. </a:t>
            </a:r>
            <a:endParaRPr sz="1800">
              <a:solidFill>
                <a:srgbClr val="000000"/>
              </a:solidFill>
            </a:endParaRPr>
          </a:p>
        </p:txBody>
      </p:sp>
      <p:pic>
        <p:nvPicPr>
          <p:cNvPr id="183" name="Google Shape;183;p31"/>
          <p:cNvPicPr preferRelativeResize="0"/>
          <p:nvPr/>
        </p:nvPicPr>
        <p:blipFill>
          <a:blip r:embed="rId3">
            <a:alphaModFix/>
          </a:blip>
          <a:stretch>
            <a:fillRect/>
          </a:stretch>
        </p:blipFill>
        <p:spPr>
          <a:xfrm>
            <a:off x="494025" y="873625"/>
            <a:ext cx="3352800" cy="363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Team_D.7</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b="0" lang="en" sz="1800">
                <a:latin typeface="Lato"/>
                <a:ea typeface="Lato"/>
                <a:cs typeface="Lato"/>
                <a:sym typeface="Lato"/>
              </a:rPr>
              <a:t>Priyansh Gupta (2019101080)</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Astitva Ranjan (2019112025)</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Mohd Hozaifa Khan (2021701026)</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Bhavya Jain (2019101095)</a:t>
            </a:r>
            <a:endParaRPr b="0" sz="1800">
              <a:latin typeface="Lato"/>
              <a:ea typeface="Lato"/>
              <a:cs typeface="Lato"/>
              <a:sym typeface="Lato"/>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500">
                <a:latin typeface="Lato"/>
                <a:ea typeface="Lato"/>
                <a:cs typeface="Lato"/>
                <a:sym typeface="Lato"/>
              </a:rPr>
              <a:t>Github repo link for cloning: https://github.com/Digital-Image-Processing-IIITH/dip-project-team_d-7.git</a:t>
            </a:r>
            <a:endParaRPr b="0" sz="1500">
              <a:latin typeface="Lato"/>
              <a:ea typeface="Lato"/>
              <a:cs typeface="Lato"/>
              <a:sym typeface="Lato"/>
            </a:endParaRPr>
          </a:p>
        </p:txBody>
      </p:sp>
      <p:pic>
        <p:nvPicPr>
          <p:cNvPr descr="Book titled, &quot;Made To Stick,&quot; standing on its side" id="80" name="Google Shape;80;p14"/>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32"/>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Noise</a:t>
            </a:r>
            <a:r>
              <a:rPr lang="en" sz="3000">
                <a:solidFill>
                  <a:schemeClr val="dk1"/>
                </a:solidFill>
              </a:rPr>
              <a:t> </a:t>
            </a:r>
            <a:endParaRPr sz="3000">
              <a:solidFill>
                <a:schemeClr val="dk1"/>
              </a:solidFill>
            </a:endParaRPr>
          </a:p>
          <a:p>
            <a:pPr indent="0" lvl="0" marL="0" rtl="0" algn="l">
              <a:spcBef>
                <a:spcPts val="1600"/>
              </a:spcBef>
              <a:spcAft>
                <a:spcPts val="1600"/>
              </a:spcAft>
              <a:buClr>
                <a:schemeClr val="dk2"/>
              </a:buClr>
              <a:buSzPts val="1100"/>
              <a:buFont typeface="Arial"/>
              <a:buNone/>
            </a:pPr>
            <a:r>
              <a:rPr lang="en" sz="1800">
                <a:solidFill>
                  <a:srgbClr val="000000"/>
                </a:solidFill>
              </a:rPr>
              <a:t>This shows that there is slightly less noise in the output of proposed pipeline.</a:t>
            </a:r>
            <a:endParaRPr sz="1800">
              <a:solidFill>
                <a:srgbClr val="000000"/>
              </a:solidFill>
            </a:endParaRPr>
          </a:p>
        </p:txBody>
      </p:sp>
      <p:pic>
        <p:nvPicPr>
          <p:cNvPr id="189" name="Google Shape;189;p32"/>
          <p:cNvPicPr preferRelativeResize="0"/>
          <p:nvPr/>
        </p:nvPicPr>
        <p:blipFill>
          <a:blip r:embed="rId3">
            <a:alphaModFix/>
          </a:blip>
          <a:stretch>
            <a:fillRect/>
          </a:stretch>
        </p:blipFill>
        <p:spPr>
          <a:xfrm>
            <a:off x="465575" y="768675"/>
            <a:ext cx="3630423" cy="3809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33"/>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Sharpness</a:t>
            </a:r>
            <a:endParaRPr sz="3000">
              <a:solidFill>
                <a:schemeClr val="dk1"/>
              </a:solidFill>
            </a:endParaRPr>
          </a:p>
          <a:p>
            <a:pPr indent="0" lvl="0" marL="0" rtl="0" algn="l">
              <a:spcBef>
                <a:spcPts val="1600"/>
              </a:spcBef>
              <a:spcAft>
                <a:spcPts val="1600"/>
              </a:spcAft>
              <a:buClr>
                <a:schemeClr val="dk2"/>
              </a:buClr>
              <a:buSzPts val="1100"/>
              <a:buFont typeface="Arial"/>
              <a:buNone/>
            </a:pPr>
            <a:r>
              <a:rPr lang="en" sz="1800">
                <a:solidFill>
                  <a:srgbClr val="000000"/>
                </a:solidFill>
              </a:rPr>
              <a:t>This shows that output of proposed pipeline is less sharp as compared to one produced by general HE. This means gradient is less in proposed pipeline output( ideal case ).</a:t>
            </a:r>
            <a:endParaRPr sz="1800">
              <a:solidFill>
                <a:srgbClr val="000000"/>
              </a:solidFill>
            </a:endParaRPr>
          </a:p>
        </p:txBody>
      </p:sp>
      <p:pic>
        <p:nvPicPr>
          <p:cNvPr id="195" name="Google Shape;195;p33"/>
          <p:cNvPicPr preferRelativeResize="0"/>
          <p:nvPr/>
        </p:nvPicPr>
        <p:blipFill>
          <a:blip r:embed="rId3">
            <a:alphaModFix/>
          </a:blip>
          <a:stretch>
            <a:fillRect/>
          </a:stretch>
        </p:blipFill>
        <p:spPr>
          <a:xfrm>
            <a:off x="494050" y="1034950"/>
            <a:ext cx="3657600" cy="3638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34"/>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Entropy</a:t>
            </a:r>
            <a:endParaRPr sz="3000">
              <a:solidFill>
                <a:schemeClr val="dk1"/>
              </a:solidFill>
            </a:endParaRPr>
          </a:p>
          <a:p>
            <a:pPr indent="0" lvl="0" marL="0" rtl="0" algn="l">
              <a:spcBef>
                <a:spcPts val="1600"/>
              </a:spcBef>
              <a:spcAft>
                <a:spcPts val="1600"/>
              </a:spcAft>
              <a:buClr>
                <a:schemeClr val="dk2"/>
              </a:buClr>
              <a:buSzPts val="1100"/>
              <a:buFont typeface="Arial"/>
              <a:buNone/>
            </a:pPr>
            <a:r>
              <a:rPr lang="en" sz="1800">
                <a:solidFill>
                  <a:srgbClr val="000000"/>
                </a:solidFill>
              </a:rPr>
              <a:t>This shows that output of proposed pipeline has more entropy( more information ) as compared to one produced by general HE. </a:t>
            </a:r>
            <a:endParaRPr sz="1800">
              <a:solidFill>
                <a:srgbClr val="000000"/>
              </a:solidFill>
            </a:endParaRPr>
          </a:p>
        </p:txBody>
      </p:sp>
      <p:pic>
        <p:nvPicPr>
          <p:cNvPr id="201" name="Google Shape;201;p34"/>
          <p:cNvPicPr preferRelativeResize="0"/>
          <p:nvPr/>
        </p:nvPicPr>
        <p:blipFill>
          <a:blip r:embed="rId3">
            <a:alphaModFix/>
          </a:blip>
          <a:stretch>
            <a:fillRect/>
          </a:stretch>
        </p:blipFill>
        <p:spPr>
          <a:xfrm>
            <a:off x="731300" y="980400"/>
            <a:ext cx="3609975" cy="3638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35"/>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Colorfullness</a:t>
            </a:r>
            <a:endParaRPr sz="3000">
              <a:solidFill>
                <a:schemeClr val="dk1"/>
              </a:solidFill>
            </a:endParaRPr>
          </a:p>
          <a:p>
            <a:pPr indent="0" lvl="0" marL="0" rtl="0" algn="l">
              <a:spcBef>
                <a:spcPts val="1600"/>
              </a:spcBef>
              <a:spcAft>
                <a:spcPts val="1600"/>
              </a:spcAft>
              <a:buClr>
                <a:schemeClr val="dk2"/>
              </a:buClr>
              <a:buSzPts val="1100"/>
              <a:buFont typeface="Arial"/>
              <a:buNone/>
            </a:pPr>
            <a:r>
              <a:rPr lang="en" sz="1800">
                <a:solidFill>
                  <a:srgbClr val="000000"/>
                </a:solidFill>
              </a:rPr>
              <a:t>So output of proposed pipeline is slightly less colorfull than general HE but still this trade-off is acceptable as we are able to remove artifacts</a:t>
            </a:r>
            <a:r>
              <a:rPr lang="en" sz="1800">
                <a:solidFill>
                  <a:srgbClr val="000000"/>
                </a:solidFill>
              </a:rPr>
              <a:t>. </a:t>
            </a:r>
            <a:endParaRPr sz="1800">
              <a:solidFill>
                <a:srgbClr val="000000"/>
              </a:solidFill>
            </a:endParaRPr>
          </a:p>
        </p:txBody>
      </p:sp>
      <p:pic>
        <p:nvPicPr>
          <p:cNvPr id="207" name="Google Shape;207;p35"/>
          <p:cNvPicPr preferRelativeResize="0"/>
          <p:nvPr/>
        </p:nvPicPr>
        <p:blipFill>
          <a:blip r:embed="rId3">
            <a:alphaModFix/>
          </a:blip>
          <a:stretch>
            <a:fillRect/>
          </a:stretch>
        </p:blipFill>
        <p:spPr>
          <a:xfrm>
            <a:off x="456075" y="883125"/>
            <a:ext cx="3771900" cy="3638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36"/>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Color Richness</a:t>
            </a:r>
            <a:endParaRPr sz="3000">
              <a:solidFill>
                <a:schemeClr val="dk1"/>
              </a:solidFill>
            </a:endParaRPr>
          </a:p>
          <a:p>
            <a:pPr indent="0" lvl="0" marL="0" rtl="0" algn="l">
              <a:spcBef>
                <a:spcPts val="1600"/>
              </a:spcBef>
              <a:spcAft>
                <a:spcPts val="1600"/>
              </a:spcAft>
              <a:buClr>
                <a:schemeClr val="dk2"/>
              </a:buClr>
              <a:buSzPts val="1100"/>
              <a:buFont typeface="Arial"/>
              <a:buNone/>
            </a:pPr>
            <a:r>
              <a:rPr lang="en" sz="1800">
                <a:solidFill>
                  <a:srgbClr val="000000"/>
                </a:solidFill>
              </a:rPr>
              <a:t>Because of saturation maximization step we have more rich color in  proposed pipeline of research paper</a:t>
            </a:r>
            <a:r>
              <a:rPr lang="en" sz="1800">
                <a:solidFill>
                  <a:srgbClr val="000000"/>
                </a:solidFill>
              </a:rPr>
              <a:t>. </a:t>
            </a:r>
            <a:endParaRPr sz="1800">
              <a:solidFill>
                <a:srgbClr val="000000"/>
              </a:solidFill>
            </a:endParaRPr>
          </a:p>
        </p:txBody>
      </p:sp>
      <p:pic>
        <p:nvPicPr>
          <p:cNvPr id="213" name="Google Shape;213;p36"/>
          <p:cNvPicPr preferRelativeResize="0"/>
          <p:nvPr/>
        </p:nvPicPr>
        <p:blipFill>
          <a:blip r:embed="rId3">
            <a:alphaModFix/>
          </a:blip>
          <a:stretch>
            <a:fillRect/>
          </a:stretch>
        </p:blipFill>
        <p:spPr>
          <a:xfrm>
            <a:off x="645875" y="980400"/>
            <a:ext cx="3876675" cy="3638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37"/>
          <p:cNvSpPr txBox="1"/>
          <p:nvPr>
            <p:ph type="title"/>
          </p:nvPr>
        </p:nvSpPr>
        <p:spPr>
          <a:xfrm>
            <a:off x="283103" y="712141"/>
            <a:ext cx="624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700"/>
              <a:t>Wait! Not this*******</a:t>
            </a:r>
            <a:endParaRPr sz="2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38"/>
          <p:cNvSpPr txBox="1"/>
          <p:nvPr>
            <p:ph type="title"/>
          </p:nvPr>
        </p:nvSpPr>
        <p:spPr>
          <a:xfrm>
            <a:off x="283103" y="769066"/>
            <a:ext cx="624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700"/>
              <a:t>Looks good now^^</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1546850" y="162725"/>
            <a:ext cx="6443600" cy="4980776"/>
          </a:xfrm>
          <a:prstGeom prst="rect">
            <a:avLst/>
          </a:prstGeom>
          <a:noFill/>
          <a:ln>
            <a:noFill/>
          </a:ln>
        </p:spPr>
      </p:pic>
      <p:pic>
        <p:nvPicPr>
          <p:cNvPr descr="Piece of duct tape sticking a note to the slide" id="86" name="Google Shape;86;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Contribution</a:t>
            </a:r>
            <a:endParaRPr b="1" sz="3000">
              <a:solidFill>
                <a:schemeClr val="lt2"/>
              </a:solidFill>
              <a:latin typeface="Raleway"/>
              <a:ea typeface="Raleway"/>
              <a:cs typeface="Raleway"/>
              <a:sym typeface="Raleway"/>
            </a:endParaRPr>
          </a:p>
        </p:txBody>
      </p:sp>
      <p:sp>
        <p:nvSpPr>
          <p:cNvPr id="88" name="Google Shape;88;p15"/>
          <p:cNvSpPr txBox="1"/>
          <p:nvPr>
            <p:ph idx="4294967295" type="body"/>
          </p:nvPr>
        </p:nvSpPr>
        <p:spPr>
          <a:xfrm>
            <a:off x="2106750" y="1377475"/>
            <a:ext cx="5095800" cy="352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300">
                <a:solidFill>
                  <a:schemeClr val="dk1"/>
                </a:solidFill>
                <a:latin typeface="Raleway"/>
                <a:ea typeface="Raleway"/>
                <a:cs typeface="Raleway"/>
                <a:sym typeface="Raleway"/>
              </a:rPr>
              <a:t>Priyansh Gupta</a:t>
            </a:r>
            <a:br>
              <a:rPr lang="en" sz="1300">
                <a:latin typeface="Raleway"/>
                <a:ea typeface="Raleway"/>
                <a:cs typeface="Raleway"/>
                <a:sym typeface="Raleway"/>
              </a:rPr>
            </a:br>
            <a:r>
              <a:rPr lang="en" sz="1100">
                <a:latin typeface="Raleway"/>
                <a:ea typeface="Raleway"/>
                <a:cs typeface="Raleway"/>
                <a:sym typeface="Raleway"/>
              </a:rPr>
              <a:t>Implementation of UI, contrast stretching, colour space conversion, mean shifted HE , Compression profile, Optimal value of Gain factor</a:t>
            </a:r>
            <a:r>
              <a:rPr lang="en" sz="1100">
                <a:solidFill>
                  <a:schemeClr val="dk2"/>
                </a:solidFill>
                <a:latin typeface="Raleway"/>
                <a:ea typeface="Raleway"/>
                <a:cs typeface="Raleway"/>
                <a:sym typeface="Raleway"/>
              </a:rPr>
              <a:t>. Analysis of image(300) dataset</a:t>
            </a:r>
            <a:r>
              <a:rPr lang="en" sz="1100">
                <a:latin typeface="Raleway"/>
                <a:ea typeface="Raleway"/>
                <a:cs typeface="Raleway"/>
                <a:sym typeface="Raleway"/>
              </a:rPr>
              <a:t>.</a:t>
            </a:r>
            <a:endParaRPr sz="11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300">
                <a:solidFill>
                  <a:schemeClr val="dk1"/>
                </a:solidFill>
                <a:latin typeface="Raleway"/>
                <a:ea typeface="Raleway"/>
                <a:cs typeface="Raleway"/>
                <a:sym typeface="Raleway"/>
              </a:rPr>
              <a:t>Mohd Hozaifa</a:t>
            </a:r>
            <a:br>
              <a:rPr lang="en" sz="1300">
                <a:latin typeface="Raleway"/>
                <a:ea typeface="Raleway"/>
                <a:cs typeface="Raleway"/>
                <a:sym typeface="Raleway"/>
              </a:rPr>
            </a:br>
            <a:r>
              <a:rPr lang="en" sz="1100">
                <a:latin typeface="Raleway"/>
                <a:ea typeface="Raleway"/>
                <a:cs typeface="Raleway"/>
                <a:sym typeface="Raleway"/>
              </a:rPr>
              <a:t>Implemented different metrics like entropy, colour richness,  PSNR, sharpness etc. and saturation maximization. Also studied from many resources and suggested different HE techniques (are listed in ppt).</a:t>
            </a:r>
            <a:endParaRPr sz="11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300">
                <a:solidFill>
                  <a:schemeClr val="dk1"/>
                </a:solidFill>
                <a:latin typeface="Raleway"/>
                <a:ea typeface="Raleway"/>
                <a:cs typeface="Raleway"/>
                <a:sym typeface="Raleway"/>
              </a:rPr>
              <a:t>Astitva Ranjan</a:t>
            </a:r>
            <a:br>
              <a:rPr lang="en" sz="1300">
                <a:latin typeface="Raleway"/>
                <a:ea typeface="Raleway"/>
                <a:cs typeface="Raleway"/>
                <a:sym typeface="Raleway"/>
              </a:rPr>
            </a:br>
            <a:r>
              <a:rPr lang="en" sz="1100">
                <a:latin typeface="Raleway"/>
                <a:ea typeface="Raleway"/>
                <a:cs typeface="Raleway"/>
                <a:sym typeface="Raleway"/>
              </a:rPr>
              <a:t>Prepared project proposal, tested working of different components and put together all the components together for final submission. Also prepared ppt for the presentation.</a:t>
            </a:r>
            <a:endParaRPr sz="11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Cloudy Coloured images</a:t>
            </a:r>
            <a:endParaRPr/>
          </a:p>
          <a:p>
            <a:pPr indent="0" lvl="0" marL="0" rtl="0" algn="l">
              <a:spcBef>
                <a:spcPts val="0"/>
              </a:spcBef>
              <a:spcAft>
                <a:spcPts val="0"/>
              </a:spcAft>
              <a:buNone/>
            </a:pPr>
            <a:r>
              <a:rPr lang="en">
                <a:solidFill>
                  <a:schemeClr val="accent5"/>
                </a:solidFill>
              </a:rPr>
              <a:t>How to enhance them</a:t>
            </a:r>
            <a:endParaRPr>
              <a:solidFill>
                <a:schemeClr val="accent5"/>
              </a:solidFill>
            </a:endParaRPr>
          </a:p>
          <a:p>
            <a:pPr indent="0" lvl="0" marL="0" rtl="0" algn="l">
              <a:spcBef>
                <a:spcPts val="0"/>
              </a:spcBef>
              <a:spcAft>
                <a:spcPts val="0"/>
              </a:spcAft>
              <a:buNone/>
            </a:pPr>
            <a:r>
              <a:rPr lang="en">
                <a:solidFill>
                  <a:schemeClr val="accent5"/>
                </a:solidFill>
              </a:rPr>
              <a:t>To a better version</a:t>
            </a:r>
            <a:r>
              <a:rPr lang="en">
                <a:solidFill>
                  <a:schemeClr val="accent5"/>
                </a:solidFill>
              </a:rPr>
              <a:t>?</a:t>
            </a:r>
            <a:endParaRPr>
              <a:solidFill>
                <a:schemeClr val="accent5"/>
              </a:solidFill>
            </a:endParaRPr>
          </a:p>
        </p:txBody>
      </p:sp>
      <p:grpSp>
        <p:nvGrpSpPr>
          <p:cNvPr id="94" name="Google Shape;94;p16"/>
          <p:cNvGrpSpPr/>
          <p:nvPr/>
        </p:nvGrpSpPr>
        <p:grpSpPr>
          <a:xfrm>
            <a:off x="6781388" y="2464029"/>
            <a:ext cx="2212050" cy="2537076"/>
            <a:chOff x="6803275" y="395363"/>
            <a:chExt cx="2212050" cy="2537076"/>
          </a:xfrm>
        </p:grpSpPr>
        <p:pic>
          <p:nvPicPr>
            <p:cNvPr id="95" name="Google Shape;95;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6" name="Google Shape;96;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97" name="Google Shape;97;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Clr>
                  <a:schemeClr val="dk2"/>
                </a:buClr>
                <a:buSzPts val="1100"/>
                <a:buFont typeface="Arial"/>
                <a:buNone/>
              </a:pPr>
              <a:r>
                <a:rPr lang="en" sz="1200">
                  <a:solidFill>
                    <a:schemeClr val="dk2"/>
                  </a:solidFill>
                  <a:latin typeface="Raleway"/>
                  <a:ea typeface="Raleway"/>
                  <a:cs typeface="Raleway"/>
                  <a:sym typeface="Raleway"/>
                </a:rPr>
                <a:t>Sometimes things which don’t look impressive may contain hidden information that may be helpful in beautifying itself after a little bit of efforts.</a:t>
              </a:r>
              <a:endParaRPr b="1" sz="1200">
                <a:solidFill>
                  <a:schemeClr val="dk2"/>
                </a:solidFill>
                <a:latin typeface="Raleway"/>
                <a:ea typeface="Raleway"/>
                <a:cs typeface="Raleway"/>
                <a:sym typeface="Raleway"/>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Already did</a:t>
            </a:r>
            <a:r>
              <a:rPr lang="en">
                <a:solidFill>
                  <a:schemeClr val="accent5"/>
                </a:solidFill>
              </a:rPr>
              <a:t>!</a:t>
            </a:r>
            <a:r>
              <a:rPr lang="en"/>
              <a:t> </a:t>
            </a:r>
            <a:r>
              <a:rPr lang="en"/>
              <a:t>Assignment</a:t>
            </a:r>
            <a:r>
              <a:rPr lang="en"/>
              <a:t>-3.</a:t>
            </a:r>
            <a:endParaRPr/>
          </a:p>
          <a:p>
            <a:pPr indent="0" lvl="0" marL="0" rtl="0" algn="l">
              <a:spcBef>
                <a:spcPts val="1000"/>
              </a:spcBef>
              <a:spcAft>
                <a:spcPts val="0"/>
              </a:spcAft>
              <a:buNone/>
            </a:pPr>
            <a:r>
              <a:t/>
            </a:r>
            <a:endParaRPr b="0" sz="2400"/>
          </a:p>
          <a:p>
            <a:pPr indent="0" lvl="0" marL="0" rtl="0" algn="l">
              <a:spcBef>
                <a:spcPts val="1000"/>
              </a:spcBef>
              <a:spcAft>
                <a:spcPts val="1000"/>
              </a:spcAft>
              <a:buNone/>
            </a:pPr>
            <a:r>
              <a:rPr b="0" lang="en" sz="2400"/>
              <a:t>We already did enhance such an image using linear contrast stretching and histogram equalization for a coloured image. So what’s the issue here? Seems quite easy right?</a:t>
            </a:r>
            <a:endParaRPr b="0"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Problem Statement</a:t>
            </a:r>
            <a:r>
              <a:rPr lang="en"/>
              <a:t> </a:t>
            </a:r>
            <a:endParaRPr/>
          </a:p>
          <a:p>
            <a:pPr indent="0" lvl="0" marL="0" rtl="0" algn="l">
              <a:spcBef>
                <a:spcPts val="1000"/>
              </a:spcBef>
              <a:spcAft>
                <a:spcPts val="0"/>
              </a:spcAft>
              <a:buNone/>
            </a:pPr>
            <a:r>
              <a:t/>
            </a:r>
            <a:endParaRPr b="0" sz="2400"/>
          </a:p>
          <a:p>
            <a:pPr indent="0" lvl="0" marL="0" rtl="0" algn="l">
              <a:spcBef>
                <a:spcPts val="1000"/>
              </a:spcBef>
              <a:spcAft>
                <a:spcPts val="1000"/>
              </a:spcAft>
              <a:buNone/>
            </a:pPr>
            <a:r>
              <a:rPr b="0" lang="en" sz="2400"/>
              <a:t>We can clearly observe that there are few problems in just using the previously mentioned two techniques. The first one is that there are many artefacts in the output near low and high </a:t>
            </a:r>
            <a:r>
              <a:rPr b="0" lang="en" sz="2400"/>
              <a:t>intensities</a:t>
            </a:r>
            <a:r>
              <a:rPr b="0" lang="en" sz="2400"/>
              <a:t> and second is that there is a loss of saturation in the final rgb image.</a:t>
            </a:r>
            <a:endParaRPr b="0"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Contrast stretching+HE</a:t>
            </a:r>
            <a:r>
              <a:rPr lang="en"/>
              <a:t> </a:t>
            </a:r>
            <a:endParaRPr/>
          </a:p>
          <a:p>
            <a:pPr indent="0" lvl="0" marL="0" rtl="0" algn="l">
              <a:spcBef>
                <a:spcPts val="1000"/>
              </a:spcBef>
              <a:spcAft>
                <a:spcPts val="1000"/>
              </a:spcAft>
              <a:buNone/>
            </a:pPr>
            <a:r>
              <a:rPr b="0" lang="en" sz="2400"/>
              <a:t>Input Image:							Enhanced Image:		</a:t>
            </a:r>
            <a:endParaRPr b="0" sz="2400"/>
          </a:p>
        </p:txBody>
      </p:sp>
      <p:pic>
        <p:nvPicPr>
          <p:cNvPr id="113" name="Google Shape;113;p19"/>
          <p:cNvPicPr preferRelativeResize="0"/>
          <p:nvPr/>
        </p:nvPicPr>
        <p:blipFill>
          <a:blip r:embed="rId3">
            <a:alphaModFix/>
          </a:blip>
          <a:stretch>
            <a:fillRect/>
          </a:stretch>
        </p:blipFill>
        <p:spPr>
          <a:xfrm>
            <a:off x="355650" y="2040300"/>
            <a:ext cx="2813949" cy="2296576"/>
          </a:xfrm>
          <a:prstGeom prst="rect">
            <a:avLst/>
          </a:prstGeom>
          <a:noFill/>
          <a:ln>
            <a:noFill/>
          </a:ln>
        </p:spPr>
      </p:pic>
      <p:pic>
        <p:nvPicPr>
          <p:cNvPr id="114" name="Google Shape;114;p19"/>
          <p:cNvPicPr preferRelativeResize="0"/>
          <p:nvPr/>
        </p:nvPicPr>
        <p:blipFill>
          <a:blip r:embed="rId4">
            <a:alphaModFix/>
          </a:blip>
          <a:stretch>
            <a:fillRect/>
          </a:stretch>
        </p:blipFill>
        <p:spPr>
          <a:xfrm>
            <a:off x="4944225" y="2040300"/>
            <a:ext cx="3028575" cy="2296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chemeClr val="accent5"/>
                </a:solidFill>
              </a:rPr>
              <a:t>Proposed pipeline vs General</a:t>
            </a:r>
            <a:endParaRPr sz="4700"/>
          </a:p>
          <a:p>
            <a:pPr indent="0" lvl="0" marL="0" rtl="0" algn="l">
              <a:spcBef>
                <a:spcPts val="1000"/>
              </a:spcBef>
              <a:spcAft>
                <a:spcPts val="1000"/>
              </a:spcAft>
              <a:buNone/>
            </a:pPr>
            <a:r>
              <a:rPr b="0" lang="en" sz="1000"/>
              <a:t>Enhanced</a:t>
            </a:r>
            <a:r>
              <a:rPr b="0" lang="en" sz="1000"/>
              <a:t> Image(with compression profile+saturation max):</a:t>
            </a:r>
            <a:r>
              <a:rPr b="0" lang="en" sz="2400"/>
              <a:t>			 </a:t>
            </a:r>
            <a:r>
              <a:rPr b="0" lang="en" sz="900"/>
              <a:t>Enhanced Image without compression:</a:t>
            </a:r>
            <a:r>
              <a:rPr b="0" lang="en" sz="2400"/>
              <a:t>		</a:t>
            </a:r>
            <a:endParaRPr b="0" sz="2400"/>
          </a:p>
        </p:txBody>
      </p:sp>
      <p:pic>
        <p:nvPicPr>
          <p:cNvPr id="120" name="Google Shape;120;p20"/>
          <p:cNvPicPr preferRelativeResize="0"/>
          <p:nvPr/>
        </p:nvPicPr>
        <p:blipFill>
          <a:blip r:embed="rId3">
            <a:alphaModFix/>
          </a:blip>
          <a:stretch>
            <a:fillRect/>
          </a:stretch>
        </p:blipFill>
        <p:spPr>
          <a:xfrm>
            <a:off x="4944225" y="2040300"/>
            <a:ext cx="3028575" cy="2296574"/>
          </a:xfrm>
          <a:prstGeom prst="rect">
            <a:avLst/>
          </a:prstGeom>
          <a:noFill/>
          <a:ln>
            <a:noFill/>
          </a:ln>
        </p:spPr>
      </p:pic>
      <p:pic>
        <p:nvPicPr>
          <p:cNvPr id="121" name="Google Shape;121;p20"/>
          <p:cNvPicPr preferRelativeResize="0"/>
          <p:nvPr/>
        </p:nvPicPr>
        <p:blipFill>
          <a:blip r:embed="rId4">
            <a:alphaModFix/>
          </a:blip>
          <a:stretch>
            <a:fillRect/>
          </a:stretch>
        </p:blipFill>
        <p:spPr>
          <a:xfrm>
            <a:off x="544100" y="2040300"/>
            <a:ext cx="3175924" cy="225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Proposed pipeline in research paper:</a:t>
            </a:r>
            <a:r>
              <a:rPr lang="en"/>
              <a:t> </a:t>
            </a:r>
            <a:endParaRPr/>
          </a:p>
          <a:p>
            <a:pPr indent="0" lvl="0" marL="0" rtl="0" algn="l">
              <a:spcBef>
                <a:spcPts val="1000"/>
              </a:spcBef>
              <a:spcAft>
                <a:spcPts val="0"/>
              </a:spcAft>
              <a:buNone/>
            </a:pPr>
            <a:r>
              <a:t/>
            </a:r>
            <a:endParaRPr b="0" sz="2400"/>
          </a:p>
          <a:p>
            <a:pPr indent="0" lvl="0" marL="0" rtl="0" algn="l">
              <a:spcBef>
                <a:spcPts val="1000"/>
              </a:spcBef>
              <a:spcAft>
                <a:spcPts val="1000"/>
              </a:spcAft>
              <a:buNone/>
            </a:pPr>
            <a:r>
              <a:t/>
            </a:r>
            <a:endParaRPr b="0" sz="2400"/>
          </a:p>
        </p:txBody>
      </p:sp>
      <p:pic>
        <p:nvPicPr>
          <p:cNvPr id="127" name="Google Shape;127;p21"/>
          <p:cNvPicPr preferRelativeResize="0"/>
          <p:nvPr/>
        </p:nvPicPr>
        <p:blipFill>
          <a:blip r:embed="rId3">
            <a:alphaModFix/>
          </a:blip>
          <a:stretch>
            <a:fillRect/>
          </a:stretch>
        </p:blipFill>
        <p:spPr>
          <a:xfrm>
            <a:off x="842950" y="2826988"/>
            <a:ext cx="7458075" cy="174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