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74ff2e05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74ff2e0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51d142c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51d142c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51d142c0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51d142c0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74ff2e05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74ff2e05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51d142c0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51d142c0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51d142c0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51d142c0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74ff2e05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74ff2e05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74ff2e05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74ff2e05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74ff2e0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74ff2e0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51d142c0a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51d142c0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51d142c0a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51d142c0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74ff2e05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74ff2e05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51d142c0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51d142c0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51d142c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51d142c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74ff2e05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74ff2e0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74ff2e0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74ff2e0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4ff2e05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4ff2e05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74ff2e05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74ff2e05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900"/>
              <a:t>Extracting keyphrases and finding relations from scientific publications (research papers).</a:t>
            </a:r>
            <a:endParaRPr sz="2900"/>
          </a:p>
          <a:p>
            <a:pPr indent="0" lvl="0" marL="0" rtl="0" algn="l">
              <a:spcBef>
                <a:spcPts val="0"/>
              </a:spcBef>
              <a:spcAft>
                <a:spcPts val="0"/>
              </a:spcAft>
              <a:buNone/>
            </a:pPr>
            <a:r>
              <a:t/>
            </a:r>
            <a:endParaRPr sz="29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Example output</a:t>
            </a:r>
            <a:endParaRPr/>
          </a:p>
          <a:p>
            <a:pPr indent="0" lvl="0" marL="0" rtl="0" algn="l">
              <a:spcBef>
                <a:spcPts val="1000"/>
              </a:spcBef>
              <a:spcAft>
                <a:spcPts val="1000"/>
              </a:spcAft>
              <a:buNone/>
            </a:pPr>
            <a:r>
              <a:rPr b="0" lang="en" sz="2400"/>
              <a:t>Predicted:							Actual:</a:t>
            </a:r>
            <a:endParaRPr b="0" sz="2400"/>
          </a:p>
        </p:txBody>
      </p:sp>
      <p:pic>
        <p:nvPicPr>
          <p:cNvPr id="128" name="Google Shape;128;p22"/>
          <p:cNvPicPr preferRelativeResize="0"/>
          <p:nvPr/>
        </p:nvPicPr>
        <p:blipFill>
          <a:blip r:embed="rId3">
            <a:alphaModFix/>
          </a:blip>
          <a:stretch>
            <a:fillRect/>
          </a:stretch>
        </p:blipFill>
        <p:spPr>
          <a:xfrm>
            <a:off x="135972" y="2362975"/>
            <a:ext cx="3519301" cy="2606900"/>
          </a:xfrm>
          <a:prstGeom prst="rect">
            <a:avLst/>
          </a:prstGeom>
          <a:noFill/>
          <a:ln>
            <a:noFill/>
          </a:ln>
        </p:spPr>
      </p:pic>
      <p:pic>
        <p:nvPicPr>
          <p:cNvPr id="129" name="Google Shape;129;p22"/>
          <p:cNvPicPr preferRelativeResize="0"/>
          <p:nvPr/>
        </p:nvPicPr>
        <p:blipFill>
          <a:blip r:embed="rId4">
            <a:alphaModFix/>
          </a:blip>
          <a:stretch>
            <a:fillRect/>
          </a:stretch>
        </p:blipFill>
        <p:spPr>
          <a:xfrm>
            <a:off x="4572000" y="2571750"/>
            <a:ext cx="3742301" cy="2338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5"/>
                </a:solidFill>
              </a:rPr>
              <a:t>Second Approach(model </a:t>
            </a:r>
            <a:r>
              <a:rPr lang="en" sz="2400">
                <a:solidFill>
                  <a:schemeClr val="accent5"/>
                </a:solidFill>
              </a:rPr>
              <a:t>training</a:t>
            </a:r>
            <a:r>
              <a:rPr lang="en" sz="2400">
                <a:solidFill>
                  <a:schemeClr val="accent5"/>
                </a:solidFill>
              </a:rPr>
              <a:t> for binary classification)</a:t>
            </a:r>
            <a:endParaRPr sz="2400"/>
          </a:p>
          <a:p>
            <a:pPr indent="0" lvl="0" marL="0" rtl="0" algn="l">
              <a:spcBef>
                <a:spcPts val="1000"/>
              </a:spcBef>
              <a:spcAft>
                <a:spcPts val="0"/>
              </a:spcAft>
              <a:buNone/>
            </a:pPr>
            <a:r>
              <a:rPr b="0" lang="en" sz="2300"/>
              <a:t>Extract features out of candidate keyphrases. These features are:</a:t>
            </a:r>
            <a:endParaRPr b="0" sz="2300"/>
          </a:p>
          <a:p>
            <a:pPr indent="-330200" lvl="0" marL="457200" rtl="0" algn="l">
              <a:lnSpc>
                <a:spcPct val="115000"/>
              </a:lnSpc>
              <a:spcBef>
                <a:spcPts val="1000"/>
              </a:spcBef>
              <a:spcAft>
                <a:spcPts val="0"/>
              </a:spcAft>
              <a:buClr>
                <a:srgbClr val="C9D1D9"/>
              </a:buClr>
              <a:buSzPts val="1600"/>
              <a:buFont typeface="Arial"/>
              <a:buChar char="●"/>
            </a:pPr>
            <a:r>
              <a:rPr b="0" lang="en" sz="1600">
                <a:solidFill>
                  <a:srgbClr val="C9D1D9"/>
                </a:solidFill>
                <a:latin typeface="Arial"/>
                <a:ea typeface="Arial"/>
                <a:cs typeface="Arial"/>
                <a:sym typeface="Arial"/>
              </a:rPr>
              <a:t>Standard deviation</a:t>
            </a:r>
            <a:endParaRPr b="0" sz="1600">
              <a:solidFill>
                <a:srgbClr val="C9D1D9"/>
              </a:solidFill>
              <a:latin typeface="Arial"/>
              <a:ea typeface="Arial"/>
              <a:cs typeface="Arial"/>
              <a:sym typeface="Arial"/>
            </a:endParaRPr>
          </a:p>
          <a:p>
            <a:pPr indent="-330200" lvl="0" marL="457200" rtl="0" algn="l">
              <a:lnSpc>
                <a:spcPct val="115000"/>
              </a:lnSpc>
              <a:spcBef>
                <a:spcPts val="0"/>
              </a:spcBef>
              <a:spcAft>
                <a:spcPts val="0"/>
              </a:spcAft>
              <a:buClr>
                <a:srgbClr val="C9D1D9"/>
              </a:buClr>
              <a:buSzPts val="1600"/>
              <a:buFont typeface="Arial"/>
              <a:buChar char="●"/>
            </a:pPr>
            <a:r>
              <a:rPr b="0" lang="en" sz="1600">
                <a:solidFill>
                  <a:srgbClr val="C9D1D9"/>
                </a:solidFill>
                <a:latin typeface="Arial"/>
                <a:ea typeface="Arial"/>
                <a:cs typeface="Arial"/>
                <a:sym typeface="Arial"/>
              </a:rPr>
              <a:t>frequency</a:t>
            </a:r>
            <a:endParaRPr b="0" sz="1600">
              <a:solidFill>
                <a:srgbClr val="C9D1D9"/>
              </a:solidFill>
              <a:latin typeface="Arial"/>
              <a:ea typeface="Arial"/>
              <a:cs typeface="Arial"/>
              <a:sym typeface="Arial"/>
            </a:endParaRPr>
          </a:p>
          <a:p>
            <a:pPr indent="-330200" lvl="0" marL="457200" rtl="0" algn="l">
              <a:lnSpc>
                <a:spcPct val="115000"/>
              </a:lnSpc>
              <a:spcBef>
                <a:spcPts val="0"/>
              </a:spcBef>
              <a:spcAft>
                <a:spcPts val="0"/>
              </a:spcAft>
              <a:buClr>
                <a:srgbClr val="C9D1D9"/>
              </a:buClr>
              <a:buSzPts val="1600"/>
              <a:buFont typeface="Arial"/>
              <a:buChar char="●"/>
            </a:pPr>
            <a:r>
              <a:rPr b="0" lang="en" sz="1600">
                <a:solidFill>
                  <a:srgbClr val="C9D1D9"/>
                </a:solidFill>
                <a:latin typeface="Arial"/>
                <a:ea typeface="Arial"/>
                <a:cs typeface="Arial"/>
                <a:sym typeface="Arial"/>
              </a:rPr>
              <a:t>length</a:t>
            </a:r>
            <a:endParaRPr b="0" sz="1600">
              <a:solidFill>
                <a:srgbClr val="C9D1D9"/>
              </a:solidFill>
              <a:latin typeface="Arial"/>
              <a:ea typeface="Arial"/>
              <a:cs typeface="Arial"/>
              <a:sym typeface="Arial"/>
            </a:endParaRPr>
          </a:p>
          <a:p>
            <a:pPr indent="-330200" lvl="0" marL="457200" rtl="0" algn="l">
              <a:lnSpc>
                <a:spcPct val="115000"/>
              </a:lnSpc>
              <a:spcBef>
                <a:spcPts val="0"/>
              </a:spcBef>
              <a:spcAft>
                <a:spcPts val="0"/>
              </a:spcAft>
              <a:buClr>
                <a:srgbClr val="C9D1D9"/>
              </a:buClr>
              <a:buSzPts val="1600"/>
              <a:buFont typeface="Arial"/>
              <a:buChar char="●"/>
            </a:pPr>
            <a:r>
              <a:rPr b="0" lang="en" sz="1600">
                <a:solidFill>
                  <a:srgbClr val="C9D1D9"/>
                </a:solidFill>
                <a:latin typeface="Arial"/>
                <a:ea typeface="Arial"/>
                <a:cs typeface="Arial"/>
                <a:sym typeface="Arial"/>
              </a:rPr>
              <a:t>line_position</a:t>
            </a:r>
            <a:endParaRPr b="0" sz="1600">
              <a:solidFill>
                <a:srgbClr val="C9D1D9"/>
              </a:solidFill>
              <a:latin typeface="Arial"/>
              <a:ea typeface="Arial"/>
              <a:cs typeface="Arial"/>
              <a:sym typeface="Arial"/>
            </a:endParaRPr>
          </a:p>
          <a:p>
            <a:pPr indent="-330200" lvl="0" marL="457200" rtl="0" algn="l">
              <a:lnSpc>
                <a:spcPct val="115000"/>
              </a:lnSpc>
              <a:spcBef>
                <a:spcPts val="0"/>
              </a:spcBef>
              <a:spcAft>
                <a:spcPts val="0"/>
              </a:spcAft>
              <a:buClr>
                <a:srgbClr val="C9D1D9"/>
              </a:buClr>
              <a:buSzPts val="1600"/>
              <a:buFont typeface="Arial"/>
              <a:buChar char="●"/>
            </a:pPr>
            <a:r>
              <a:rPr b="0" lang="en" sz="1600">
                <a:solidFill>
                  <a:srgbClr val="C9D1D9"/>
                </a:solidFill>
                <a:latin typeface="Arial"/>
                <a:ea typeface="Arial"/>
                <a:cs typeface="Arial"/>
                <a:sym typeface="Arial"/>
              </a:rPr>
              <a:t>parabolic_position</a:t>
            </a:r>
            <a:endParaRPr b="0" sz="1600">
              <a:solidFill>
                <a:srgbClr val="C9D1D9"/>
              </a:solidFill>
              <a:latin typeface="Arial"/>
              <a:ea typeface="Arial"/>
              <a:cs typeface="Arial"/>
              <a:sym typeface="Arial"/>
            </a:endParaRPr>
          </a:p>
          <a:p>
            <a:pPr indent="-330200" lvl="0" marL="457200" rtl="0" algn="l">
              <a:lnSpc>
                <a:spcPct val="115000"/>
              </a:lnSpc>
              <a:spcBef>
                <a:spcPts val="0"/>
              </a:spcBef>
              <a:spcAft>
                <a:spcPts val="0"/>
              </a:spcAft>
              <a:buClr>
                <a:srgbClr val="C9D1D9"/>
              </a:buClr>
              <a:buSzPts val="1600"/>
              <a:buFont typeface="Arial"/>
              <a:buChar char="●"/>
            </a:pPr>
            <a:r>
              <a:rPr b="0" lang="en" sz="1600">
                <a:solidFill>
                  <a:srgbClr val="C9D1D9"/>
                </a:solidFill>
                <a:latin typeface="Arial"/>
                <a:ea typeface="Arial"/>
                <a:cs typeface="Arial"/>
                <a:sym typeface="Arial"/>
              </a:rPr>
              <a:t>part_of_speech</a:t>
            </a:r>
            <a:endParaRPr b="0" sz="1600">
              <a:solidFill>
                <a:srgbClr val="C9D1D9"/>
              </a:solidFill>
              <a:latin typeface="Arial"/>
              <a:ea typeface="Arial"/>
              <a:cs typeface="Arial"/>
              <a:sym typeface="Arial"/>
            </a:endParaRPr>
          </a:p>
          <a:p>
            <a:pPr indent="-330200" lvl="0" marL="457200" rtl="0" algn="l">
              <a:lnSpc>
                <a:spcPct val="115000"/>
              </a:lnSpc>
              <a:spcBef>
                <a:spcPts val="0"/>
              </a:spcBef>
              <a:spcAft>
                <a:spcPts val="0"/>
              </a:spcAft>
              <a:buClr>
                <a:srgbClr val="C9D1D9"/>
              </a:buClr>
              <a:buSzPts val="1600"/>
              <a:buFont typeface="Arial"/>
              <a:buChar char="●"/>
            </a:pPr>
            <a:r>
              <a:rPr b="0" lang="en" sz="1600">
                <a:solidFill>
                  <a:srgbClr val="C9D1D9"/>
                </a:solidFill>
                <a:latin typeface="Arial"/>
                <a:ea typeface="Arial"/>
                <a:cs typeface="Arial"/>
                <a:sym typeface="Arial"/>
              </a:rPr>
              <a:t>nth position_list</a:t>
            </a:r>
            <a:endParaRPr b="0" sz="1600">
              <a:solidFill>
                <a:srgbClr val="C9D1D9"/>
              </a:solidFill>
              <a:latin typeface="Arial"/>
              <a:ea typeface="Arial"/>
              <a:cs typeface="Arial"/>
              <a:sym typeface="Arial"/>
            </a:endParaRPr>
          </a:p>
          <a:p>
            <a:pPr indent="0" lvl="0" marL="0" rtl="0" algn="l">
              <a:spcBef>
                <a:spcPts val="1200"/>
              </a:spcBef>
              <a:spcAft>
                <a:spcPts val="1000"/>
              </a:spcAft>
              <a:buNone/>
            </a:pPr>
            <a:r>
              <a:t/>
            </a:r>
            <a:endParaRPr b="0"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chemeClr val="accent5"/>
                </a:solidFill>
              </a:rPr>
              <a:t>Classification</a:t>
            </a:r>
            <a:endParaRPr sz="4700">
              <a:solidFill>
                <a:schemeClr val="accent5"/>
              </a:solidFill>
            </a:endParaRPr>
          </a:p>
          <a:p>
            <a:pPr indent="0" lvl="0" marL="0" rtl="0" algn="l">
              <a:spcBef>
                <a:spcPts val="1000"/>
              </a:spcBef>
              <a:spcAft>
                <a:spcPts val="0"/>
              </a:spcAft>
              <a:buNone/>
            </a:pPr>
            <a:r>
              <a:rPr b="0" lang="en" sz="2400"/>
              <a:t>Now we trained a model for binary classification using SVM and logistic regression.</a:t>
            </a:r>
            <a:endParaRPr b="0" sz="2400"/>
          </a:p>
          <a:p>
            <a:pPr indent="0" lvl="0" marL="0" rtl="0" algn="l">
              <a:spcBef>
                <a:spcPts val="1000"/>
              </a:spcBef>
              <a:spcAft>
                <a:spcPts val="1000"/>
              </a:spcAft>
              <a:buNone/>
            </a:pPr>
            <a:r>
              <a:rPr b="0" lang="en" sz="2400"/>
              <a:t>It was important to take positive and negative samples in equal ratio in the training set.</a:t>
            </a:r>
            <a:r>
              <a:rPr b="0" lang="en" sz="2400"/>
              <a:t>	</a:t>
            </a:r>
            <a:endParaRPr b="0"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chemeClr val="accent5"/>
                </a:solidFill>
              </a:rPr>
              <a:t>Results</a:t>
            </a:r>
            <a:endParaRPr sz="4700">
              <a:solidFill>
                <a:schemeClr val="accent5"/>
              </a:solidFill>
            </a:endParaRPr>
          </a:p>
          <a:p>
            <a:pPr indent="0" lvl="0" marL="0" rtl="0" algn="l">
              <a:spcBef>
                <a:spcPts val="1000"/>
              </a:spcBef>
              <a:spcAft>
                <a:spcPts val="0"/>
              </a:spcAft>
              <a:buNone/>
            </a:pPr>
            <a:r>
              <a:rPr lang="en" sz="4700">
                <a:solidFill>
                  <a:schemeClr val="accent5"/>
                </a:solidFill>
              </a:rPr>
              <a:t> (wiki20 </a:t>
            </a:r>
            <a:endParaRPr sz="4700">
              <a:solidFill>
                <a:schemeClr val="accent5"/>
              </a:solidFill>
            </a:endParaRPr>
          </a:p>
          <a:p>
            <a:pPr indent="0" lvl="0" marL="0" rtl="0" algn="l">
              <a:spcBef>
                <a:spcPts val="1000"/>
              </a:spcBef>
              <a:spcAft>
                <a:spcPts val="0"/>
              </a:spcAft>
              <a:buNone/>
            </a:pPr>
            <a:r>
              <a:rPr lang="en" sz="4700">
                <a:solidFill>
                  <a:schemeClr val="accent5"/>
                </a:solidFill>
              </a:rPr>
              <a:t>dataset)</a:t>
            </a:r>
            <a:endParaRPr sz="4700">
              <a:solidFill>
                <a:schemeClr val="accent5"/>
              </a:solidFill>
            </a:endParaRPr>
          </a:p>
          <a:p>
            <a:pPr indent="0" lvl="0" marL="0" rtl="0" algn="l">
              <a:spcBef>
                <a:spcPts val="1000"/>
              </a:spcBef>
              <a:spcAft>
                <a:spcPts val="1000"/>
              </a:spcAft>
              <a:buNone/>
            </a:pPr>
            <a:r>
              <a:rPr b="0" lang="en" sz="2400"/>
              <a:t>	</a:t>
            </a:r>
            <a:endParaRPr b="0" sz="2400"/>
          </a:p>
        </p:txBody>
      </p:sp>
      <p:pic>
        <p:nvPicPr>
          <p:cNvPr id="145" name="Google Shape;145;p25"/>
          <p:cNvPicPr preferRelativeResize="0"/>
          <p:nvPr/>
        </p:nvPicPr>
        <p:blipFill>
          <a:blip r:embed="rId3">
            <a:alphaModFix/>
          </a:blip>
          <a:stretch>
            <a:fillRect/>
          </a:stretch>
        </p:blipFill>
        <p:spPr>
          <a:xfrm>
            <a:off x="4469850" y="142350"/>
            <a:ext cx="3487800" cy="49157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chemeClr val="accent5"/>
                </a:solidFill>
              </a:rPr>
              <a:t>Score Metrics that we used</a:t>
            </a:r>
            <a:r>
              <a:rPr lang="en" sz="3000">
                <a:solidFill>
                  <a:schemeClr val="accent5"/>
                </a:solidFill>
              </a:rPr>
              <a:t>:</a:t>
            </a:r>
            <a:r>
              <a:rPr lang="en"/>
              <a:t> </a:t>
            </a:r>
            <a:endParaRPr/>
          </a:p>
          <a:p>
            <a:pPr indent="-330200" lvl="0" marL="457200" rtl="0" algn="l">
              <a:spcBef>
                <a:spcPts val="1000"/>
              </a:spcBef>
              <a:spcAft>
                <a:spcPts val="0"/>
              </a:spcAft>
              <a:buSzPts val="1600"/>
              <a:buChar char="●"/>
            </a:pPr>
            <a:r>
              <a:rPr b="0" lang="en" sz="1600"/>
              <a:t>Accuracy</a:t>
            </a:r>
            <a:endParaRPr b="0" sz="1600"/>
          </a:p>
          <a:p>
            <a:pPr indent="-330200" lvl="0" marL="457200" rtl="0" algn="l">
              <a:spcBef>
                <a:spcPts val="0"/>
              </a:spcBef>
              <a:spcAft>
                <a:spcPts val="0"/>
              </a:spcAft>
              <a:buSzPts val="1600"/>
              <a:buChar char="●"/>
            </a:pPr>
            <a:r>
              <a:rPr b="0" lang="en" sz="1600"/>
              <a:t>Negative and positive precision</a:t>
            </a:r>
            <a:endParaRPr b="0" sz="1600"/>
          </a:p>
          <a:p>
            <a:pPr indent="-330200" lvl="0" marL="457200" rtl="0" algn="l">
              <a:spcBef>
                <a:spcPts val="0"/>
              </a:spcBef>
              <a:spcAft>
                <a:spcPts val="0"/>
              </a:spcAft>
              <a:buSzPts val="1600"/>
              <a:buChar char="●"/>
            </a:pPr>
            <a:r>
              <a:rPr b="0" lang="en" sz="1600"/>
              <a:t>Positive and negative Recall</a:t>
            </a:r>
            <a:endParaRPr b="0" sz="1600"/>
          </a:p>
          <a:p>
            <a:pPr indent="-330200" lvl="0" marL="457200" rtl="0" algn="l">
              <a:spcBef>
                <a:spcPts val="0"/>
              </a:spcBef>
              <a:spcAft>
                <a:spcPts val="0"/>
              </a:spcAft>
              <a:buSzPts val="1600"/>
              <a:buChar char="●"/>
            </a:pPr>
            <a:r>
              <a:rPr b="0" lang="en" sz="1600"/>
              <a:t>Positive  and negative F1 score</a:t>
            </a:r>
            <a:endParaRPr b="0" sz="1600"/>
          </a:p>
          <a:p>
            <a:pPr indent="0" lvl="0" marL="914400" rtl="0" algn="l">
              <a:spcBef>
                <a:spcPts val="1000"/>
              </a:spcBef>
              <a:spcAft>
                <a:spcPts val="0"/>
              </a:spcAft>
              <a:buNone/>
            </a:pPr>
            <a:r>
              <a:t/>
            </a:r>
            <a:endParaRPr b="0" sz="1600"/>
          </a:p>
          <a:p>
            <a:pPr indent="0" lvl="0" marL="0" rtl="0" algn="l">
              <a:spcBef>
                <a:spcPts val="1000"/>
              </a:spcBef>
              <a:spcAft>
                <a:spcPts val="1000"/>
              </a:spcAft>
              <a:buNone/>
            </a:pPr>
            <a:r>
              <a:t/>
            </a:r>
            <a:endParaRPr b="0"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chemeClr val="dk2"/>
                </a:solidFill>
              </a:rPr>
              <a:t>Classification of Keyphrases into 3 classes:</a:t>
            </a:r>
            <a:endParaRPr b="0" sz="2400">
              <a:solidFill>
                <a:schemeClr val="dk2"/>
              </a:solidFill>
            </a:endParaRPr>
          </a:p>
          <a:p>
            <a:pPr indent="0" lvl="0" marL="0" rtl="0" algn="l">
              <a:spcBef>
                <a:spcPts val="0"/>
              </a:spcBef>
              <a:spcAft>
                <a:spcPts val="0"/>
              </a:spcAft>
              <a:buNone/>
            </a:pPr>
            <a:r>
              <a:rPr b="0" lang="en" sz="2400">
                <a:solidFill>
                  <a:schemeClr val="dk2"/>
                </a:solidFill>
              </a:rPr>
              <a:t>{Task, Material, Process}</a:t>
            </a:r>
            <a:endParaRPr b="0" sz="2400">
              <a:solidFill>
                <a:schemeClr val="dk2"/>
              </a:solidFill>
            </a:endParaRPr>
          </a:p>
        </p:txBody>
      </p:sp>
      <p:grpSp>
        <p:nvGrpSpPr>
          <p:cNvPr id="156" name="Google Shape;156;p27"/>
          <p:cNvGrpSpPr/>
          <p:nvPr/>
        </p:nvGrpSpPr>
        <p:grpSpPr>
          <a:xfrm>
            <a:off x="6781388" y="2464035"/>
            <a:ext cx="2212050" cy="2537076"/>
            <a:chOff x="6803275" y="395363"/>
            <a:chExt cx="2212050" cy="2537076"/>
          </a:xfrm>
        </p:grpSpPr>
        <p:pic>
          <p:nvPicPr>
            <p:cNvPr id="157" name="Google Shape;157;p2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58" name="Google Shape;158;p2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59" name="Google Shape;159;p2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Don’t wait till the end of the presentation to give the bottom line.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Reveal your product or idea (in this case a translation app) up front.</a:t>
              </a:r>
              <a:endParaRPr b="1" sz="1200">
                <a:solidFill>
                  <a:schemeClr val="dk1"/>
                </a:solidFill>
                <a:latin typeface="Raleway"/>
                <a:ea typeface="Raleway"/>
                <a:cs typeface="Raleway"/>
                <a:sym typeface="Raleway"/>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chemeClr val="accent5"/>
                </a:solidFill>
              </a:rPr>
              <a:t>Dataset of Semeval</a:t>
            </a:r>
            <a:r>
              <a:rPr lang="en" sz="3000">
                <a:solidFill>
                  <a:schemeClr val="accent5"/>
                </a:solidFill>
              </a:rPr>
              <a:t>:</a:t>
            </a:r>
            <a:endParaRPr sz="3000">
              <a:solidFill>
                <a:schemeClr val="accent5"/>
              </a:solidFill>
            </a:endParaRPr>
          </a:p>
          <a:p>
            <a:pPr indent="0" lvl="0" marL="457200" rtl="0" algn="l">
              <a:spcBef>
                <a:spcPts val="1000"/>
              </a:spcBef>
              <a:spcAft>
                <a:spcPts val="0"/>
              </a:spcAft>
              <a:buNone/>
            </a:pPr>
            <a:r>
              <a:rPr lang="en" sz="2200"/>
              <a:t>The dataset contains .xml and .ann files. Two scripts were provided along with the dataset to read from xml files and convert them into text passages.</a:t>
            </a:r>
            <a:endParaRPr sz="2200"/>
          </a:p>
          <a:p>
            <a:pPr indent="0" lvl="0" marL="457200" rtl="0" algn="l">
              <a:spcBef>
                <a:spcPts val="1000"/>
              </a:spcBef>
              <a:spcAft>
                <a:spcPts val="0"/>
              </a:spcAft>
              <a:buNone/>
            </a:pPr>
            <a:r>
              <a:rPr lang="en" sz="2200"/>
              <a:t>.ann files contained keyphrases and their type.  </a:t>
            </a:r>
            <a:r>
              <a:rPr lang="en" sz="4500"/>
              <a:t> </a:t>
            </a:r>
            <a:endParaRPr sz="4500"/>
          </a:p>
          <a:p>
            <a:pPr indent="0" lvl="0" marL="0" rtl="0" algn="l">
              <a:spcBef>
                <a:spcPts val="1000"/>
              </a:spcBef>
              <a:spcAft>
                <a:spcPts val="0"/>
              </a:spcAft>
              <a:buNone/>
            </a:pPr>
            <a:r>
              <a:t/>
            </a:r>
            <a:endParaRPr b="0" sz="1600"/>
          </a:p>
          <a:p>
            <a:pPr indent="0" lvl="0" marL="0" rtl="0" algn="l">
              <a:spcBef>
                <a:spcPts val="1000"/>
              </a:spcBef>
              <a:spcAft>
                <a:spcPts val="0"/>
              </a:spcAft>
              <a:buNone/>
            </a:pPr>
            <a:r>
              <a:rPr b="0" lang="en" sz="1600"/>
              <a:t>Link to dataset: - github repo</a:t>
            </a:r>
            <a:endParaRPr b="0" sz="1600"/>
          </a:p>
          <a:p>
            <a:pPr indent="0" lvl="0" marL="0" rtl="0" algn="l">
              <a:spcBef>
                <a:spcPts val="1000"/>
              </a:spcBef>
              <a:spcAft>
                <a:spcPts val="1000"/>
              </a:spcAft>
              <a:buNone/>
            </a:pPr>
            <a:r>
              <a:t/>
            </a:r>
            <a:endParaRPr b="0"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chemeClr val="accent5"/>
                </a:solidFill>
              </a:rPr>
              <a:t>Input</a:t>
            </a:r>
            <a:r>
              <a:rPr lang="en" sz="3000">
                <a:solidFill>
                  <a:schemeClr val="accent5"/>
                </a:solidFill>
              </a:rPr>
              <a:t>:</a:t>
            </a:r>
            <a:endParaRPr sz="3000">
              <a:solidFill>
                <a:schemeClr val="accent5"/>
              </a:solidFill>
            </a:endParaRPr>
          </a:p>
          <a:p>
            <a:pPr indent="0" lvl="0" marL="457200" rtl="0" algn="l">
              <a:spcBef>
                <a:spcPts val="1000"/>
              </a:spcBef>
              <a:spcAft>
                <a:spcPts val="0"/>
              </a:spcAft>
              <a:buNone/>
            </a:pPr>
            <a:r>
              <a:rPr lang="en" sz="2200"/>
              <a:t>We took 4 tokens of keyphrase, 4 tokens from the left context and 4 tokens from right context</a:t>
            </a:r>
            <a:r>
              <a:rPr lang="en" sz="2200"/>
              <a:t>.</a:t>
            </a:r>
            <a:endParaRPr sz="2200"/>
          </a:p>
          <a:p>
            <a:pPr indent="0" lvl="0" marL="457200" rtl="0" algn="l">
              <a:spcBef>
                <a:spcPts val="1000"/>
              </a:spcBef>
              <a:spcAft>
                <a:spcPts val="0"/>
              </a:spcAft>
              <a:buNone/>
            </a:pPr>
            <a:r>
              <a:rPr lang="en" sz="2200"/>
              <a:t>So the </a:t>
            </a:r>
            <a:r>
              <a:rPr lang="en" sz="2200"/>
              <a:t>input</a:t>
            </a:r>
            <a:r>
              <a:rPr lang="en" sz="2200"/>
              <a:t> sequence was of length 12 tokens.  </a:t>
            </a:r>
            <a:r>
              <a:rPr lang="en" sz="4500"/>
              <a:t> </a:t>
            </a:r>
            <a:endParaRPr sz="4500"/>
          </a:p>
          <a:p>
            <a:pPr indent="0" lvl="0" marL="0" rtl="0" algn="l">
              <a:spcBef>
                <a:spcPts val="1000"/>
              </a:spcBef>
              <a:spcAft>
                <a:spcPts val="0"/>
              </a:spcAft>
              <a:buNone/>
            </a:pPr>
            <a:r>
              <a:t/>
            </a:r>
            <a:endParaRPr b="0" sz="1600"/>
          </a:p>
          <a:p>
            <a:pPr indent="0" lvl="0" marL="0" rtl="0" algn="l">
              <a:spcBef>
                <a:spcPts val="1000"/>
              </a:spcBef>
              <a:spcAft>
                <a:spcPts val="0"/>
              </a:spcAft>
              <a:buNone/>
            </a:pPr>
            <a:r>
              <a:rPr b="0" lang="en" sz="1600"/>
              <a:t>Link to dataset: - github repo</a:t>
            </a:r>
            <a:endParaRPr b="0" sz="1600"/>
          </a:p>
          <a:p>
            <a:pPr indent="0" lvl="0" marL="0" rtl="0" algn="l">
              <a:spcBef>
                <a:spcPts val="1000"/>
              </a:spcBef>
              <a:spcAft>
                <a:spcPts val="1000"/>
              </a:spcAft>
              <a:buNone/>
            </a:pPr>
            <a:r>
              <a:t/>
            </a:r>
            <a:endParaRPr b="0"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chemeClr val="accent5"/>
                </a:solidFill>
              </a:rPr>
              <a:t>Embedding</a:t>
            </a:r>
            <a:r>
              <a:rPr lang="en" sz="3000">
                <a:solidFill>
                  <a:schemeClr val="accent5"/>
                </a:solidFill>
              </a:rPr>
              <a:t>:</a:t>
            </a:r>
            <a:endParaRPr sz="3000">
              <a:solidFill>
                <a:schemeClr val="accent5"/>
              </a:solidFill>
            </a:endParaRPr>
          </a:p>
          <a:p>
            <a:pPr indent="0" lvl="0" marL="457200" rtl="0" algn="l">
              <a:spcBef>
                <a:spcPts val="1000"/>
              </a:spcBef>
              <a:spcAft>
                <a:spcPts val="0"/>
              </a:spcAft>
              <a:buNone/>
            </a:pPr>
            <a:r>
              <a:rPr lang="en" sz="2200"/>
              <a:t>We initialized word embeddings with glove embeddings and then later trained our own model to fine tune them.</a:t>
            </a:r>
            <a:endParaRPr sz="2200"/>
          </a:p>
          <a:p>
            <a:pPr indent="0" lvl="0" marL="457200" rtl="0" algn="l">
              <a:spcBef>
                <a:spcPts val="1000"/>
              </a:spcBef>
              <a:spcAft>
                <a:spcPts val="0"/>
              </a:spcAft>
              <a:buNone/>
            </a:pPr>
            <a:r>
              <a:rPr lang="en" sz="2200"/>
              <a:t>Embedding size = 100</a:t>
            </a:r>
            <a:r>
              <a:rPr lang="en" sz="2200"/>
              <a:t> </a:t>
            </a:r>
            <a:r>
              <a:rPr lang="en" sz="4500"/>
              <a:t> </a:t>
            </a:r>
            <a:endParaRPr sz="4500"/>
          </a:p>
          <a:p>
            <a:pPr indent="0" lvl="0" marL="0" rtl="0" algn="l">
              <a:spcBef>
                <a:spcPts val="1000"/>
              </a:spcBef>
              <a:spcAft>
                <a:spcPts val="0"/>
              </a:spcAft>
              <a:buNone/>
            </a:pPr>
            <a:r>
              <a:t/>
            </a:r>
            <a:endParaRPr b="0" sz="1600"/>
          </a:p>
          <a:p>
            <a:pPr indent="0" lvl="0" marL="0" rtl="0" algn="l">
              <a:spcBef>
                <a:spcPts val="1000"/>
              </a:spcBef>
              <a:spcAft>
                <a:spcPts val="1000"/>
              </a:spcAft>
              <a:buNone/>
            </a:pPr>
            <a:r>
              <a:t/>
            </a:r>
            <a:endParaRPr b="0"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chemeClr val="accent5"/>
                </a:solidFill>
              </a:rPr>
              <a:t>Model</a:t>
            </a:r>
            <a:r>
              <a:rPr lang="en" sz="3000">
                <a:solidFill>
                  <a:schemeClr val="accent5"/>
                </a:solidFill>
              </a:rPr>
              <a:t>:</a:t>
            </a:r>
            <a:endParaRPr sz="3000">
              <a:solidFill>
                <a:schemeClr val="accent5"/>
              </a:solidFill>
            </a:endParaRPr>
          </a:p>
          <a:p>
            <a:pPr indent="0" lvl="0" marL="457200" rtl="0" algn="l">
              <a:spcBef>
                <a:spcPts val="1000"/>
              </a:spcBef>
              <a:spcAft>
                <a:spcPts val="0"/>
              </a:spcAft>
              <a:buNone/>
            </a:pPr>
            <a:r>
              <a:rPr lang="en" sz="2200"/>
              <a:t>First had embedding layer, followed by use of 2 CNN layers of 64 filters and different kernel size. The output of two layers were concatenated and then sent to LSTM layer followed by 2 FCN layers performing classification into three classes.</a:t>
            </a:r>
            <a:r>
              <a:rPr lang="en" sz="4500"/>
              <a:t> </a:t>
            </a:r>
            <a:endParaRPr sz="4500"/>
          </a:p>
          <a:p>
            <a:pPr indent="0" lvl="0" marL="0" rtl="0" algn="l">
              <a:spcBef>
                <a:spcPts val="1000"/>
              </a:spcBef>
              <a:spcAft>
                <a:spcPts val="0"/>
              </a:spcAft>
              <a:buNone/>
            </a:pPr>
            <a:r>
              <a:t/>
            </a:r>
            <a:endParaRPr b="0" sz="1600"/>
          </a:p>
          <a:p>
            <a:pPr indent="0" lvl="0" marL="0" rtl="0" algn="l">
              <a:spcBef>
                <a:spcPts val="1000"/>
              </a:spcBef>
              <a:spcAft>
                <a:spcPts val="1000"/>
              </a:spcAft>
              <a:buNone/>
            </a:pPr>
            <a:r>
              <a:t/>
            </a:r>
            <a:endParaRPr b="0"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1997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The akatsuki of Lolis </a:t>
            </a:r>
            <a:endParaRPr sz="3600">
              <a:solidFill>
                <a:schemeClr val="dk1"/>
              </a:solidFill>
            </a:endParaRPr>
          </a:p>
          <a:p>
            <a:pPr indent="0" lvl="0" marL="0" rtl="0" algn="l">
              <a:spcBef>
                <a:spcPts val="1600"/>
              </a:spcBef>
              <a:spcAft>
                <a:spcPts val="1600"/>
              </a:spcAft>
              <a:buNone/>
            </a:pPr>
            <a:r>
              <a:rPr lang="en" sz="3600">
                <a:solidFill>
                  <a:schemeClr val="dk1"/>
                </a:solidFill>
              </a:rPr>
              <a:t>Team Number = 11</a:t>
            </a:r>
            <a:endParaRPr sz="3600">
              <a:solidFill>
                <a:schemeClr val="dk1"/>
              </a:solidFill>
            </a:endParaRPr>
          </a:p>
        </p:txBody>
      </p:sp>
      <p:sp>
        <p:nvSpPr>
          <p:cNvPr id="79" name="Google Shape;79;p14"/>
          <p:cNvSpPr txBox="1"/>
          <p:nvPr>
            <p:ph idx="4294967295" type="title"/>
          </p:nvPr>
        </p:nvSpPr>
        <p:spPr>
          <a:xfrm>
            <a:off x="535775" y="1878725"/>
            <a:ext cx="51972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b="0" lang="en" sz="1800">
                <a:latin typeface="Lato"/>
                <a:ea typeface="Lato"/>
                <a:cs typeface="Lato"/>
                <a:sym typeface="Lato"/>
              </a:rPr>
              <a:t>Priyansh Gupta (2019101080)</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Harshit Sharma (2019101083)</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Bhavya Jain (2019101095)</a:t>
            </a:r>
            <a:endParaRPr b="0" sz="1800">
              <a:latin typeface="Lato"/>
              <a:ea typeface="Lato"/>
              <a:cs typeface="Lato"/>
              <a:sym typeface="Lato"/>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500">
                <a:latin typeface="Lato"/>
                <a:ea typeface="Lato"/>
                <a:cs typeface="Lato"/>
                <a:sym typeface="Lato"/>
              </a:rPr>
              <a:t>Github repo link for cloning used datasets and saved models: https://github.com/xLeviackermanX/intro-to-nlp-project.git</a:t>
            </a:r>
            <a:endParaRPr b="0" sz="1500">
              <a:latin typeface="Lato"/>
              <a:ea typeface="Lato"/>
              <a:cs typeface="Lato"/>
              <a:sym typeface="Lato"/>
            </a:endParaRPr>
          </a:p>
        </p:txBody>
      </p:sp>
      <p:pic>
        <p:nvPicPr>
          <p:cNvPr descr="Book titled, &quot;Made To Stick,&quot; standing on its side" id="80" name="Google Shape;80;p14"/>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32"/>
          <p:cNvSpPr txBox="1"/>
          <p:nvPr>
            <p:ph idx="1" type="body"/>
          </p:nvPr>
        </p:nvSpPr>
        <p:spPr>
          <a:xfrm>
            <a:off x="6168400" y="980400"/>
            <a:ext cx="26982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Training </a:t>
            </a:r>
            <a:endParaRPr b="1" sz="3000">
              <a:solidFill>
                <a:schemeClr val="dk1"/>
              </a:solidFill>
            </a:endParaRPr>
          </a:p>
          <a:p>
            <a:pPr indent="0" lvl="0" marL="0" rtl="0" algn="l">
              <a:spcBef>
                <a:spcPts val="1600"/>
              </a:spcBef>
              <a:spcAft>
                <a:spcPts val="0"/>
              </a:spcAft>
              <a:buNone/>
            </a:pPr>
            <a:r>
              <a:rPr b="1" lang="en" sz="3000">
                <a:solidFill>
                  <a:schemeClr val="dk1"/>
                </a:solidFill>
              </a:rPr>
              <a:t>Loss</a:t>
            </a:r>
            <a:endParaRPr b="1" sz="3000">
              <a:solidFill>
                <a:schemeClr val="dk1"/>
              </a:solidFill>
            </a:endParaRPr>
          </a:p>
          <a:p>
            <a:pPr indent="0" lvl="0" marL="0" rtl="0" algn="l">
              <a:spcBef>
                <a:spcPts val="1600"/>
              </a:spcBef>
              <a:spcAft>
                <a:spcPts val="1600"/>
              </a:spcAft>
              <a:buNone/>
            </a:pPr>
            <a:r>
              <a:rPr b="1" lang="en" sz="3000">
                <a:solidFill>
                  <a:schemeClr val="dk1"/>
                </a:solidFill>
              </a:rPr>
              <a:t>Curves</a:t>
            </a:r>
            <a:endParaRPr sz="1800">
              <a:solidFill>
                <a:srgbClr val="000000"/>
              </a:solidFill>
            </a:endParaRPr>
          </a:p>
        </p:txBody>
      </p:sp>
      <p:pic>
        <p:nvPicPr>
          <p:cNvPr id="185" name="Google Shape;185;p32"/>
          <p:cNvPicPr preferRelativeResize="0"/>
          <p:nvPr/>
        </p:nvPicPr>
        <p:blipFill>
          <a:blip r:embed="rId3">
            <a:alphaModFix/>
          </a:blip>
          <a:stretch>
            <a:fillRect/>
          </a:stretch>
        </p:blipFill>
        <p:spPr>
          <a:xfrm>
            <a:off x="0" y="762575"/>
            <a:ext cx="6092464" cy="318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33"/>
          <p:cNvSpPr txBox="1"/>
          <p:nvPr>
            <p:ph idx="1" type="body"/>
          </p:nvPr>
        </p:nvSpPr>
        <p:spPr>
          <a:xfrm>
            <a:off x="6291775" y="986950"/>
            <a:ext cx="2574900" cy="317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Accuracy </a:t>
            </a:r>
            <a:endParaRPr b="1" sz="3000">
              <a:solidFill>
                <a:schemeClr val="dk1"/>
              </a:solidFill>
            </a:endParaRPr>
          </a:p>
          <a:p>
            <a:pPr indent="0" lvl="0" marL="0" rtl="0" algn="l">
              <a:spcBef>
                <a:spcPts val="1600"/>
              </a:spcBef>
              <a:spcAft>
                <a:spcPts val="1600"/>
              </a:spcAft>
              <a:buNone/>
            </a:pPr>
            <a:r>
              <a:rPr b="1" lang="en" sz="3000">
                <a:solidFill>
                  <a:schemeClr val="dk1"/>
                </a:solidFill>
              </a:rPr>
              <a:t>curve</a:t>
            </a:r>
            <a:r>
              <a:rPr lang="en" sz="3000">
                <a:solidFill>
                  <a:schemeClr val="dk1"/>
                </a:solidFill>
              </a:rPr>
              <a:t> </a:t>
            </a:r>
            <a:endParaRPr sz="1800">
              <a:solidFill>
                <a:srgbClr val="000000"/>
              </a:solidFill>
            </a:endParaRPr>
          </a:p>
        </p:txBody>
      </p:sp>
      <p:pic>
        <p:nvPicPr>
          <p:cNvPr id="191" name="Google Shape;191;p33"/>
          <p:cNvPicPr preferRelativeResize="0"/>
          <p:nvPr/>
        </p:nvPicPr>
        <p:blipFill>
          <a:blip r:embed="rId3">
            <a:alphaModFix/>
          </a:blip>
          <a:stretch>
            <a:fillRect/>
          </a:stretch>
        </p:blipFill>
        <p:spPr>
          <a:xfrm>
            <a:off x="152400" y="152400"/>
            <a:ext cx="4124325" cy="418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34"/>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F1 scores and Confusion Matrix</a:t>
            </a:r>
            <a:endParaRPr sz="3000">
              <a:solidFill>
                <a:schemeClr val="dk1"/>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sp>
        <p:nvSpPr>
          <p:cNvPr id="197" name="Google Shape;197;p34"/>
          <p:cNvSpPr txBox="1"/>
          <p:nvPr/>
        </p:nvSpPr>
        <p:spPr>
          <a:xfrm>
            <a:off x="436550" y="1243175"/>
            <a:ext cx="3520800" cy="9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chemeClr val="dk2"/>
                </a:solidFill>
                <a:highlight>
                  <a:srgbClr val="FFFFFF"/>
                </a:highlight>
              </a:rPr>
              <a:t>F</a:t>
            </a:r>
            <a:r>
              <a:rPr lang="en" sz="1650">
                <a:solidFill>
                  <a:schemeClr val="dk2"/>
                </a:solidFill>
                <a:highlight>
                  <a:srgbClr val="FFFFFF"/>
                </a:highlight>
              </a:rPr>
              <a:t>1-score on test data for keyphrase classification is 0.8431996086105675.</a:t>
            </a:r>
            <a:endParaRPr sz="1800"/>
          </a:p>
        </p:txBody>
      </p:sp>
      <p:pic>
        <p:nvPicPr>
          <p:cNvPr id="198" name="Google Shape;198;p34"/>
          <p:cNvPicPr preferRelativeResize="0"/>
          <p:nvPr/>
        </p:nvPicPr>
        <p:blipFill>
          <a:blip r:embed="rId3">
            <a:alphaModFix/>
          </a:blip>
          <a:stretch>
            <a:fillRect/>
          </a:stretch>
        </p:blipFill>
        <p:spPr>
          <a:xfrm>
            <a:off x="206225" y="2702675"/>
            <a:ext cx="3981450" cy="1381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chemeClr val="accent5"/>
                </a:solidFill>
              </a:rPr>
              <a:t>Why classification for class Task fails?</a:t>
            </a:r>
            <a:endParaRPr sz="3000">
              <a:solidFill>
                <a:schemeClr val="accent5"/>
              </a:solidFill>
            </a:endParaRPr>
          </a:p>
          <a:p>
            <a:pPr indent="0" lvl="0" marL="0" rtl="0" algn="l">
              <a:spcBef>
                <a:spcPts val="1000"/>
              </a:spcBef>
              <a:spcAft>
                <a:spcPts val="0"/>
              </a:spcAft>
              <a:buClr>
                <a:schemeClr val="dk2"/>
              </a:buClr>
              <a:buSzPts val="1100"/>
              <a:buFont typeface="Arial"/>
              <a:buNone/>
            </a:pPr>
            <a:r>
              <a:rPr b="0" lang="en" sz="1950">
                <a:latin typeface="Arial"/>
                <a:ea typeface="Arial"/>
                <a:cs typeface="Arial"/>
                <a:sym typeface="Arial"/>
              </a:rPr>
              <a:t>we observed that in the training data, distribution of Material, Process and Task</a:t>
            </a:r>
            <a:endParaRPr b="0" sz="1950">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b="0" sz="1800">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0" lang="en" sz="1950">
                <a:latin typeface="Arial"/>
                <a:ea typeface="Arial"/>
                <a:cs typeface="Arial"/>
                <a:sym typeface="Arial"/>
              </a:rPr>
              <a:t>keyphrases was 40, 44 and 16 percent respectively, showing that class Task is underrepresented in data.</a:t>
            </a:r>
            <a:endParaRPr b="0" sz="1250">
              <a:solidFill>
                <a:schemeClr val="dk2"/>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200"/>
          </a:p>
          <a:p>
            <a:pPr indent="0" lvl="0" marL="0" rtl="0" algn="l">
              <a:spcBef>
                <a:spcPts val="1000"/>
              </a:spcBef>
              <a:spcAft>
                <a:spcPts val="0"/>
              </a:spcAft>
              <a:buNone/>
            </a:pPr>
            <a:r>
              <a:t/>
            </a:r>
            <a:endParaRPr b="0" sz="1600"/>
          </a:p>
          <a:p>
            <a:pPr indent="0" lvl="0" marL="0" rtl="0" algn="l">
              <a:spcBef>
                <a:spcPts val="1000"/>
              </a:spcBef>
              <a:spcAft>
                <a:spcPts val="1000"/>
              </a:spcAft>
              <a:buNone/>
            </a:pPr>
            <a:r>
              <a:t/>
            </a:r>
            <a:endParaRPr b="0"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36"/>
          <p:cNvSpPr txBox="1"/>
          <p:nvPr>
            <p:ph type="title"/>
          </p:nvPr>
        </p:nvSpPr>
        <p:spPr>
          <a:xfrm>
            <a:off x="283103" y="769066"/>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Scientific Documents How to extract keyphrases?</a:t>
            </a:r>
            <a:endParaRPr/>
          </a:p>
          <a:p>
            <a:pPr indent="0" lvl="0" marL="0" rtl="0" algn="l">
              <a:spcBef>
                <a:spcPts val="0"/>
              </a:spcBef>
              <a:spcAft>
                <a:spcPts val="0"/>
              </a:spcAft>
              <a:buNone/>
            </a:pPr>
            <a:r>
              <a:rPr lang="en">
                <a:solidFill>
                  <a:schemeClr val="accent5"/>
                </a:solidFill>
              </a:rPr>
              <a:t>How to do this task</a:t>
            </a:r>
            <a:endParaRPr>
              <a:solidFill>
                <a:schemeClr val="accent5"/>
              </a:solidFill>
            </a:endParaRPr>
          </a:p>
          <a:p>
            <a:pPr indent="0" lvl="0" marL="0" rtl="0" algn="l">
              <a:spcBef>
                <a:spcPts val="0"/>
              </a:spcBef>
              <a:spcAft>
                <a:spcPts val="0"/>
              </a:spcAft>
              <a:buNone/>
            </a:pPr>
            <a:r>
              <a:rPr lang="en">
                <a:solidFill>
                  <a:schemeClr val="accent5"/>
                </a:solidFill>
              </a:rPr>
              <a:t>automatically</a:t>
            </a:r>
            <a:r>
              <a:rPr lang="en">
                <a:solidFill>
                  <a:schemeClr val="accent5"/>
                </a:solidFill>
              </a:rPr>
              <a:t>?</a:t>
            </a:r>
            <a:endParaRPr>
              <a:solidFill>
                <a:schemeClr val="accent5"/>
              </a:solidFill>
            </a:endParaRPr>
          </a:p>
        </p:txBody>
      </p:sp>
      <p:grpSp>
        <p:nvGrpSpPr>
          <p:cNvPr id="86" name="Google Shape;86;p15"/>
          <p:cNvGrpSpPr/>
          <p:nvPr/>
        </p:nvGrpSpPr>
        <p:grpSpPr>
          <a:xfrm>
            <a:off x="6781388" y="2464029"/>
            <a:ext cx="2212050" cy="2537076"/>
            <a:chOff x="6803275" y="395363"/>
            <a:chExt cx="2212050" cy="2537076"/>
          </a:xfrm>
        </p:grpSpPr>
        <p:pic>
          <p:nvPicPr>
            <p:cNvPr id="87" name="Google Shape;87;p15"/>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88" name="Google Shape;88;p15"/>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89" name="Google Shape;89;p15"/>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Clr>
                  <a:schemeClr val="dk2"/>
                </a:buClr>
                <a:buSzPts val="1100"/>
                <a:buFont typeface="Arial"/>
                <a:buNone/>
              </a:pPr>
              <a:r>
                <a:rPr lang="en" sz="1200">
                  <a:solidFill>
                    <a:schemeClr val="dk2"/>
                  </a:solidFill>
                  <a:latin typeface="Raleway"/>
                  <a:ea typeface="Raleway"/>
                  <a:cs typeface="Raleway"/>
                  <a:sym typeface="Raleway"/>
                </a:rPr>
                <a:t>Sometimes things which don’t look impressive may contain hidden information that may be helpful in beautifying itself after a little bit of efforts.</a:t>
              </a:r>
              <a:endParaRPr b="1" sz="1200">
                <a:solidFill>
                  <a:schemeClr val="dk2"/>
                </a:solidFill>
                <a:latin typeface="Raleway"/>
                <a:ea typeface="Raleway"/>
                <a:cs typeface="Raleway"/>
                <a:sym typeface="Raleway"/>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First approach/idea</a:t>
            </a:r>
            <a:endParaRPr/>
          </a:p>
          <a:p>
            <a:pPr indent="0" lvl="0" marL="0" rtl="0" algn="l">
              <a:spcBef>
                <a:spcPts val="1000"/>
              </a:spcBef>
              <a:spcAft>
                <a:spcPts val="0"/>
              </a:spcAft>
              <a:buNone/>
            </a:pPr>
            <a:r>
              <a:t/>
            </a:r>
            <a:endParaRPr b="0" sz="2400"/>
          </a:p>
          <a:p>
            <a:pPr indent="0" lvl="0" marL="0" rtl="0" algn="l">
              <a:spcBef>
                <a:spcPts val="1000"/>
              </a:spcBef>
              <a:spcAft>
                <a:spcPts val="1000"/>
              </a:spcAft>
              <a:buNone/>
            </a:pPr>
            <a:r>
              <a:rPr b="0" lang="en" sz="2400"/>
              <a:t>We can first make candidate set of keyphrases by storing all 1-6 grams. Then we can try to come up with some score mechanism which will rank these phrases and we can then say that top 10 or 15 ranked phrases are my keyphrases.</a:t>
            </a:r>
            <a:endParaRPr b="0"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Implementation of this rank approach</a:t>
            </a:r>
            <a:r>
              <a:rPr lang="en"/>
              <a:t> </a:t>
            </a:r>
            <a:endParaRPr/>
          </a:p>
          <a:p>
            <a:pPr indent="0" lvl="0" marL="0" rtl="0" algn="l">
              <a:spcBef>
                <a:spcPts val="1000"/>
              </a:spcBef>
              <a:spcAft>
                <a:spcPts val="0"/>
              </a:spcAft>
              <a:buNone/>
            </a:pPr>
            <a:r>
              <a:t/>
            </a:r>
            <a:endParaRPr b="0" sz="2400"/>
          </a:p>
          <a:p>
            <a:pPr indent="0" lvl="0" marL="0" rtl="0" algn="l">
              <a:spcBef>
                <a:spcPts val="1000"/>
              </a:spcBef>
              <a:spcAft>
                <a:spcPts val="1000"/>
              </a:spcAft>
              <a:buNone/>
            </a:pPr>
            <a:r>
              <a:rPr b="0" lang="en" sz="2400"/>
              <a:t>Firstly preprocess the text, tokenize it by using lemmatization. Remove all the candidates with stopwords only. Create a word vocabulary for this document.</a:t>
            </a:r>
            <a:endParaRPr b="0"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Graph construction</a:t>
            </a:r>
            <a:endParaRPr/>
          </a:p>
          <a:p>
            <a:pPr indent="0" lvl="0" marL="0" rtl="0" algn="l">
              <a:spcBef>
                <a:spcPts val="1000"/>
              </a:spcBef>
              <a:spcAft>
                <a:spcPts val="0"/>
              </a:spcAft>
              <a:buNone/>
            </a:pPr>
            <a:r>
              <a:t/>
            </a:r>
            <a:endParaRPr b="0" sz="2400"/>
          </a:p>
          <a:p>
            <a:pPr indent="0" lvl="0" marL="0" rtl="0" algn="l">
              <a:spcBef>
                <a:spcPts val="1000"/>
              </a:spcBef>
              <a:spcAft>
                <a:spcPts val="1000"/>
              </a:spcAft>
              <a:buNone/>
            </a:pPr>
            <a:r>
              <a:rPr b="0" lang="en" sz="2400"/>
              <a:t>Now construct a graph containing each word of vocab as it’s nodes and there are weighted undirected edges between these words. These edge weights depends upon how much the connected two words appear in document at what distance.</a:t>
            </a:r>
            <a:endParaRPr b="0"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Find Scores</a:t>
            </a:r>
            <a:endParaRPr/>
          </a:p>
          <a:p>
            <a:pPr indent="0" lvl="0" marL="0" rtl="0" algn="l">
              <a:spcBef>
                <a:spcPts val="1000"/>
              </a:spcBef>
              <a:spcAft>
                <a:spcPts val="0"/>
              </a:spcAft>
              <a:buNone/>
            </a:pPr>
            <a:r>
              <a:t/>
            </a:r>
            <a:endParaRPr b="0" sz="2400"/>
          </a:p>
          <a:p>
            <a:pPr indent="0" lvl="0" marL="0" rtl="0" algn="l">
              <a:spcBef>
                <a:spcPts val="1000"/>
              </a:spcBef>
              <a:spcAft>
                <a:spcPts val="0"/>
              </a:spcAft>
              <a:buNone/>
            </a:pPr>
            <a:r>
              <a:rPr b="0" lang="en" sz="2400"/>
              <a:t>Now we can find score for each node(word) using a method similar to finding page rank. So we will iteratively find scores of each word in doc.</a:t>
            </a:r>
            <a:endParaRPr b="0" sz="2400"/>
          </a:p>
          <a:p>
            <a:pPr indent="0" lvl="0" marL="0" rtl="0" algn="l">
              <a:spcBef>
                <a:spcPts val="1000"/>
              </a:spcBef>
              <a:spcAft>
                <a:spcPts val="1000"/>
              </a:spcAft>
              <a:buNone/>
            </a:pPr>
            <a:r>
              <a:rPr b="0" lang="en" sz="2400"/>
              <a:t>Remember to make scores of stopwords zero after finding convergence.</a:t>
            </a:r>
            <a:endParaRPr b="0" sz="2400"/>
          </a:p>
        </p:txBody>
      </p:sp>
      <p:pic>
        <p:nvPicPr>
          <p:cNvPr id="110" name="Google Shape;110;p19"/>
          <p:cNvPicPr preferRelativeResize="0"/>
          <p:nvPr/>
        </p:nvPicPr>
        <p:blipFill>
          <a:blip r:embed="rId3">
            <a:alphaModFix/>
          </a:blip>
          <a:stretch>
            <a:fillRect/>
          </a:stretch>
        </p:blipFill>
        <p:spPr>
          <a:xfrm>
            <a:off x="5154375" y="324413"/>
            <a:ext cx="3257550" cy="1628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Now rank them</a:t>
            </a:r>
            <a:endParaRPr/>
          </a:p>
          <a:p>
            <a:pPr indent="0" lvl="0" marL="0" rtl="0" algn="l">
              <a:spcBef>
                <a:spcPts val="1000"/>
              </a:spcBef>
              <a:spcAft>
                <a:spcPts val="0"/>
              </a:spcAft>
              <a:buNone/>
            </a:pPr>
            <a:r>
              <a:t/>
            </a:r>
            <a:endParaRPr b="0" sz="2400"/>
          </a:p>
          <a:p>
            <a:pPr indent="0" lvl="0" marL="0" rtl="0" algn="l">
              <a:spcBef>
                <a:spcPts val="1000"/>
              </a:spcBef>
              <a:spcAft>
                <a:spcPts val="1000"/>
              </a:spcAft>
              <a:buNone/>
            </a:pPr>
            <a:r>
              <a:rPr b="0" lang="en" sz="2400"/>
              <a:t>Now for each phrase in candidate set the score of </a:t>
            </a:r>
            <a:r>
              <a:rPr b="0" lang="en" sz="2400"/>
              <a:t>phrase</a:t>
            </a:r>
            <a:r>
              <a:rPr b="0" lang="en" sz="2400"/>
              <a:t> is defined as sum of score of all tokens(words) that appear in the phrase. Now </a:t>
            </a:r>
            <a:r>
              <a:rPr b="0" lang="en" sz="2400"/>
              <a:t>sort all the phrases based on their score and take top 10 or 15 phrases.</a:t>
            </a:r>
            <a:endParaRPr b="0"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Example output</a:t>
            </a:r>
            <a:endParaRPr/>
          </a:p>
          <a:p>
            <a:pPr indent="0" lvl="0" marL="0" rtl="0" algn="l">
              <a:spcBef>
                <a:spcPts val="1000"/>
              </a:spcBef>
              <a:spcAft>
                <a:spcPts val="1000"/>
              </a:spcAft>
              <a:buNone/>
            </a:pPr>
            <a:r>
              <a:rPr b="0" lang="en" sz="2400"/>
              <a:t>Predicted:							Actual:</a:t>
            </a:r>
            <a:endParaRPr b="0" sz="2400"/>
          </a:p>
        </p:txBody>
      </p:sp>
      <p:pic>
        <p:nvPicPr>
          <p:cNvPr id="121" name="Google Shape;121;p21"/>
          <p:cNvPicPr preferRelativeResize="0"/>
          <p:nvPr/>
        </p:nvPicPr>
        <p:blipFill>
          <a:blip r:embed="rId3">
            <a:alphaModFix/>
          </a:blip>
          <a:stretch>
            <a:fillRect/>
          </a:stretch>
        </p:blipFill>
        <p:spPr>
          <a:xfrm>
            <a:off x="135972" y="2362975"/>
            <a:ext cx="3519301" cy="2606900"/>
          </a:xfrm>
          <a:prstGeom prst="rect">
            <a:avLst/>
          </a:prstGeom>
          <a:noFill/>
          <a:ln>
            <a:noFill/>
          </a:ln>
        </p:spPr>
      </p:pic>
      <p:pic>
        <p:nvPicPr>
          <p:cNvPr id="122" name="Google Shape;122;p21"/>
          <p:cNvPicPr preferRelativeResize="0"/>
          <p:nvPr/>
        </p:nvPicPr>
        <p:blipFill>
          <a:blip r:embed="rId4">
            <a:alphaModFix/>
          </a:blip>
          <a:stretch>
            <a:fillRect/>
          </a:stretch>
        </p:blipFill>
        <p:spPr>
          <a:xfrm>
            <a:off x="4572000" y="2571750"/>
            <a:ext cx="3742301" cy="2338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