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E32B-A27B-1E62-869A-C08614D38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B61C3-E2B9-144D-D71B-50EB88177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84C6-9942-23EF-519F-23563C20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4B7AE-92E4-0532-61F0-3A014DCD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796F-DD7D-9E5A-4C2C-E53278D3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2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3F67-950C-897F-77DC-CC9F97CC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0E8C2-CD07-8462-7F44-F9AB954B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E488-8E38-2E75-F467-09868487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CC5A-E9D2-D7A5-76D2-6E02193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19BC-A6AD-DBFF-8F00-5C50466D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8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72E38-CC76-D90C-D63B-6DE0C969A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9CEB8-D3AF-B276-5613-221AD4377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4337-B168-1520-D7EE-DEA4F322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2FE3-269A-ECD2-9872-EAD8AFF3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93AE1-24F5-6AC3-EC17-389DCFF1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23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AC11-4277-8592-5485-C8E755B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B655-FC55-3CB4-A4B0-779FC082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4008-D558-BB97-BBC0-09DAF44D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4E06-37C1-8CB0-5FF3-A024A5FF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63D8-8395-FC74-E784-29B52CBA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08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F1C-5B95-2D28-E2E0-1BAAB3DB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0DB1E-8826-0D46-28BB-8984FB3F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2D70-E743-920A-2805-8AC4F41E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260B-CBC4-BE7E-CCEB-C6DD43A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3851-2CE0-D379-7D25-742CAC73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5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CE6E-A8C4-AD00-52BB-AF19A55C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D539-8F80-19B7-D0DC-9B7A820D5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91607-F6A1-3D37-A08A-C0A954573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3D4AE-B55C-7CF9-E38C-0EA9B218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7E394-520B-8828-8694-06E10878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2C3A-64EC-543A-7361-AFAF50CB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4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0002-3AF9-570E-04E1-9BF273E9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A8091-7FAE-CD68-318D-5B87FD5A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12572-47F9-B4C1-E8BD-A5518E857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CE0E2-F9A3-0CAC-4689-A1971FF6F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B4430-0B56-EBB7-F254-33244D1E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A19FF-8C88-0D95-3534-3F9F6595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CC182-7978-3FEC-6A1B-E46F529D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8B3A3-E83F-E897-F61C-C8480CCA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6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6A50-90BF-875D-6BFE-D5D6EFD8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588D0-B315-F054-CE0C-E1542ABA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213E8-BE9B-D5C0-5555-3F7D8D5A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0370E-FF6F-FAB5-C8FF-C736B7F8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8F755-610C-E20A-BB61-28971B5B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11DE-0CB8-1102-08CB-80A10DCC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88202-3DD9-D237-F6A2-2867272F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A04C-9D55-2415-791E-166F5C32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25EA-523E-9024-FAE4-7218FB18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E8567-2E51-9529-64A4-0232DFB3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8F85-4F2C-DBBF-DB8C-E5205A1C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31F1-4210-248F-9205-098C3984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C2ABE-B77F-87D3-864A-25F4D534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4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AA33-0840-37CD-8B0C-5A61C16F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B7E78-C836-2472-B731-C4F8A9765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F1CF9-7739-31F4-5E45-121946B2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44B06-3F85-630D-0149-32920B97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29E4D-6480-8D86-3E1E-E5504284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0D939-90DC-0EFF-82D8-3BB6690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8F8EE-204C-5708-1985-FC9F979D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2FAEC-551D-ADC9-4F2A-84D463C3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5DD1-E48E-455A-AA49-A79BBEBEF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E613-7AF5-4FC6-8D25-7807E744B37D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37EB-E480-6530-C485-279140636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E79B-73B0-3B13-1CD5-C188D2D0C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3611-53F0-4F7B-BDBD-7A5DF3AF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vy Blue Abstract PowerPoint Background, 40% OFF">
            <a:extLst>
              <a:ext uri="{FF2B5EF4-FFF2-40B4-BE49-F238E27FC236}">
                <a16:creationId xmlns:a16="http://schemas.microsoft.com/office/drawing/2014/main" id="{3EBD0F30-65D6-59F9-CEC4-B538932A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06564-8404-9E4B-1D44-97EBB9AD8D74}"/>
              </a:ext>
            </a:extLst>
          </p:cNvPr>
          <p:cNvSpPr txBox="1"/>
          <p:nvPr/>
        </p:nvSpPr>
        <p:spPr>
          <a:xfrm>
            <a:off x="2139519" y="1258811"/>
            <a:ext cx="9037469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2800" b="0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GB" sz="36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Top 5 Kubernetes Security attack vectors</a:t>
            </a:r>
          </a:p>
          <a:p>
            <a:pPr algn="l"/>
            <a:endParaRPr lang="en-GB" dirty="0">
              <a:solidFill>
                <a:srgbClr val="ECECEC"/>
              </a:solidFill>
              <a:latin typeface="Arial Rounded MT Bold" panose="020F0704030504030204" pitchFamily="34" charset="0"/>
            </a:endParaRPr>
          </a:p>
          <a:p>
            <a:pPr algn="l"/>
            <a:endParaRPr lang="en-GB" b="0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endParaRPr lang="en-GB" dirty="0">
              <a:solidFill>
                <a:srgbClr val="ECECEC"/>
              </a:solidFill>
              <a:latin typeface="Arial Rounded MT Bold" panose="020F0704030504030204" pitchFamily="34" charset="0"/>
            </a:endParaRPr>
          </a:p>
          <a:p>
            <a:pPr algn="l"/>
            <a:endParaRPr lang="en-GB" b="0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endParaRPr lang="en-GB" dirty="0">
              <a:solidFill>
                <a:srgbClr val="ECECEC"/>
              </a:solidFill>
              <a:latin typeface="Arial Rounded MT Bold" panose="020F0704030504030204" pitchFamily="34" charset="0"/>
            </a:endParaRPr>
          </a:p>
          <a:p>
            <a:pPr algn="l"/>
            <a:endParaRPr lang="en-GB" b="0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endParaRPr lang="en-GB" dirty="0">
              <a:solidFill>
                <a:srgbClr val="ECECEC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en-GB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Presenter: </a:t>
            </a:r>
            <a:r>
              <a:rPr lang="en-GB" dirty="0">
                <a:solidFill>
                  <a:srgbClr val="ECECEC"/>
                </a:solidFill>
                <a:latin typeface="Arial Rounded MT Bold" panose="020F0704030504030204" pitchFamily="34" charset="0"/>
              </a:rPr>
              <a:t>Likhitha</a:t>
            </a:r>
            <a:endParaRPr lang="en-GB" b="0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GB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May 25,2024</a:t>
            </a:r>
          </a:p>
        </p:txBody>
      </p:sp>
    </p:spTree>
    <p:extLst>
      <p:ext uri="{BB962C8B-B14F-4D97-AF65-F5344CB8AC3E}">
        <p14:creationId xmlns:p14="http://schemas.microsoft.com/office/powerpoint/2010/main" val="204044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2FCA78-0CDA-6CED-39E4-BC333DE79787}"/>
              </a:ext>
            </a:extLst>
          </p:cNvPr>
          <p:cNvSpPr txBox="1"/>
          <p:nvPr/>
        </p:nvSpPr>
        <p:spPr>
          <a:xfrm>
            <a:off x="776588" y="1424804"/>
            <a:ext cx="78956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>
              <a:latin typeface="Bahnschrift Light SemiCondensed" panose="020B0502040204020203" pitchFamily="34" charset="0"/>
            </a:endParaRPr>
          </a:p>
          <a:p>
            <a:endParaRPr lang="en-GB" b="1" dirty="0">
              <a:latin typeface="Bahnschrift Light SemiCondensed" panose="020B0502040204020203" pitchFamily="34" charset="0"/>
            </a:endParaRPr>
          </a:p>
          <a:p>
            <a:r>
              <a:rPr lang="en-GB" sz="2400" b="1" dirty="0">
                <a:latin typeface="Bahnschrift SemiBold" panose="020B0502040204020203" pitchFamily="34" charset="0"/>
              </a:rPr>
              <a:t>Issue: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</a:rPr>
              <a:t>Inadequate RBAC (Role-Based Access Control) settings.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</a:rPr>
              <a:t>Impact: Unauthorized access to Kubernetes resources.</a:t>
            </a:r>
          </a:p>
          <a:p>
            <a:r>
              <a:rPr lang="en-GB" sz="2400" b="1" dirty="0">
                <a:latin typeface="Bahnschrift SemiBold" panose="020B0502040204020203" pitchFamily="34" charset="0"/>
              </a:rPr>
              <a:t>Examples: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</a:rPr>
              <a:t>Admin roles assigned too broadly.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</a:rPr>
              <a:t>Lack of role segregation.</a:t>
            </a:r>
          </a:p>
          <a:p>
            <a:r>
              <a:rPr lang="en-GB" sz="2400" b="1" dirty="0">
                <a:latin typeface="Bahnschrift SemiBold" panose="020B0502040204020203" pitchFamily="34" charset="0"/>
              </a:rPr>
              <a:t>Mitigation: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</a:rPr>
              <a:t>Implement the least privilege principle.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</a:rPr>
              <a:t>Regularly review and update RBAC policies.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</a:rPr>
              <a:t>Use namespaces to segregate resources.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91B4FB10-F264-0052-46C0-CDEBAFCE1E19}"/>
              </a:ext>
            </a:extLst>
          </p:cNvPr>
          <p:cNvSpPr/>
          <p:nvPr/>
        </p:nvSpPr>
        <p:spPr>
          <a:xfrm>
            <a:off x="0" y="0"/>
            <a:ext cx="12192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201B4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DFB2E-3B99-C9B7-7F19-3A005E4A577B}"/>
              </a:ext>
            </a:extLst>
          </p:cNvPr>
          <p:cNvSpPr txBox="1"/>
          <p:nvPr/>
        </p:nvSpPr>
        <p:spPr>
          <a:xfrm>
            <a:off x="335280" y="349286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1.Misconfigured Access Controls</a:t>
            </a:r>
          </a:p>
        </p:txBody>
      </p:sp>
    </p:spTree>
    <p:extLst>
      <p:ext uri="{BB962C8B-B14F-4D97-AF65-F5344CB8AC3E}">
        <p14:creationId xmlns:p14="http://schemas.microsoft.com/office/powerpoint/2010/main" val="24868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7480A05C-8163-21C9-E8ED-5E5AC5815443}"/>
              </a:ext>
            </a:extLst>
          </p:cNvPr>
          <p:cNvSpPr/>
          <p:nvPr/>
        </p:nvSpPr>
        <p:spPr>
          <a:xfrm>
            <a:off x="0" y="0"/>
            <a:ext cx="12192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201B42"/>
          </a:solidFill>
        </p:spPr>
        <p:txBody>
          <a:bodyPr wrap="square" lIns="0" tIns="0" rIns="0" bIns="0" rtlCol="0"/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E77EC-4CB0-C99F-CD01-AD67B44603B9}"/>
              </a:ext>
            </a:extLst>
          </p:cNvPr>
          <p:cNvSpPr txBox="1"/>
          <p:nvPr/>
        </p:nvSpPr>
        <p:spPr>
          <a:xfrm>
            <a:off x="335280" y="349286"/>
            <a:ext cx="877824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2. Container Vulnerabilities</a:t>
            </a:r>
            <a:endParaRPr lang="en-GB" sz="3600" b="1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861F5-AC03-E4AE-1D23-2AED50332B73}"/>
              </a:ext>
            </a:extLst>
          </p:cNvPr>
          <p:cNvSpPr txBox="1"/>
          <p:nvPr/>
        </p:nvSpPr>
        <p:spPr>
          <a:xfrm>
            <a:off x="779164" y="1500326"/>
            <a:ext cx="9430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Issue: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Use of vulnerable container images.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Impact: Exploitable weaknesses within containers.</a:t>
            </a:r>
          </a:p>
          <a:p>
            <a:r>
              <a:rPr lang="en-GB" sz="24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Examples: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Outdated libraries and dependencies.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Unpatched security flaws.</a:t>
            </a:r>
          </a:p>
          <a:p>
            <a:r>
              <a:rPr lang="en-GB" sz="24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Mitigation: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Use trusted and updated base images.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Scan images for vulnerabilities before deployment.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Regularly update and patch images.</a:t>
            </a:r>
          </a:p>
        </p:txBody>
      </p:sp>
    </p:spTree>
    <p:extLst>
      <p:ext uri="{BB962C8B-B14F-4D97-AF65-F5344CB8AC3E}">
        <p14:creationId xmlns:p14="http://schemas.microsoft.com/office/powerpoint/2010/main" val="383954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7480A05C-8163-21C9-E8ED-5E5AC5815443}"/>
              </a:ext>
            </a:extLst>
          </p:cNvPr>
          <p:cNvSpPr/>
          <p:nvPr/>
        </p:nvSpPr>
        <p:spPr>
          <a:xfrm>
            <a:off x="0" y="0"/>
            <a:ext cx="12192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201B42"/>
          </a:solidFill>
        </p:spPr>
        <p:txBody>
          <a:bodyPr wrap="square" lIns="0" tIns="0" rIns="0" bIns="0" rtlCol="0"/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E77EC-4CB0-C99F-CD01-AD67B44603B9}"/>
              </a:ext>
            </a:extLst>
          </p:cNvPr>
          <p:cNvSpPr txBox="1"/>
          <p:nvPr/>
        </p:nvSpPr>
        <p:spPr>
          <a:xfrm>
            <a:off x="335280" y="349286"/>
            <a:ext cx="877824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CECEC"/>
                </a:solidFill>
                <a:latin typeface="Arial Rounded MT Bold" panose="020F0704030504030204" pitchFamily="34" charset="0"/>
              </a:rPr>
              <a:t>3</a:t>
            </a:r>
            <a:r>
              <a:rPr lang="en-US" sz="3600" b="1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. Insecure Network Traffic</a:t>
            </a:r>
            <a:endParaRPr lang="en-GB" sz="3600" b="1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861F5-AC03-E4AE-1D23-2AED50332B73}"/>
              </a:ext>
            </a:extLst>
          </p:cNvPr>
          <p:cNvSpPr txBox="1"/>
          <p:nvPr/>
        </p:nvSpPr>
        <p:spPr>
          <a:xfrm>
            <a:off x="654876" y="1165836"/>
            <a:ext cx="94301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Issue: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Unencrypted communication between services.</a:t>
            </a:r>
          </a:p>
          <a:p>
            <a:r>
              <a:rPr lang="en-GB" sz="24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Impact: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Data interception and manipulation.</a:t>
            </a:r>
          </a:p>
          <a:p>
            <a:r>
              <a:rPr lang="en-GB" sz="24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Examples: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Traffic between pods sent in plaintext.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Lack of encryption for API server communications.</a:t>
            </a:r>
          </a:p>
          <a:p>
            <a:r>
              <a:rPr lang="en-GB" sz="24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Mitigation: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Implement TLS for all communications.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Use mutual TLS (</a:t>
            </a:r>
            <a:r>
              <a:rPr lang="en-GB" sz="2400" dirty="0" err="1">
                <a:latin typeface="Bahnschrift Light SemiCondensed" panose="020B0502040204020203" pitchFamily="34" charset="0"/>
                <a:cs typeface="Arial" panose="020B0604020202020204" pitchFamily="34" charset="0"/>
              </a:rPr>
              <a:t>mTLS</a:t>
            </a: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) for service-to-service communication.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Configure Kubernetes Secrets for secure data handling.</a:t>
            </a:r>
          </a:p>
          <a:p>
            <a:endParaRPr lang="en-GB" sz="2400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7480A05C-8163-21C9-E8ED-5E5AC5815443}"/>
              </a:ext>
            </a:extLst>
          </p:cNvPr>
          <p:cNvSpPr/>
          <p:nvPr/>
        </p:nvSpPr>
        <p:spPr>
          <a:xfrm>
            <a:off x="0" y="0"/>
            <a:ext cx="12192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201B42"/>
          </a:solidFill>
        </p:spPr>
        <p:txBody>
          <a:bodyPr wrap="square" lIns="0" tIns="0" rIns="0" bIns="0" rtlCol="0"/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E77EC-4CB0-C99F-CD01-AD67B44603B9}"/>
              </a:ext>
            </a:extLst>
          </p:cNvPr>
          <p:cNvSpPr txBox="1"/>
          <p:nvPr/>
        </p:nvSpPr>
        <p:spPr>
          <a:xfrm>
            <a:off x="335279" y="349286"/>
            <a:ext cx="1142763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CECEC"/>
                </a:solidFill>
                <a:latin typeface="Arial Rounded MT Bold" panose="020F0704030504030204" pitchFamily="34" charset="0"/>
              </a:rPr>
              <a:t>4</a:t>
            </a:r>
            <a:r>
              <a:rPr lang="en-US" sz="3600" b="1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. Unrestricted Pod-to-Pod Communication</a:t>
            </a:r>
            <a:endParaRPr lang="en-GB" sz="3600" b="1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861F5-AC03-E4AE-1D23-2AED50332B73}"/>
              </a:ext>
            </a:extLst>
          </p:cNvPr>
          <p:cNvSpPr txBox="1"/>
          <p:nvPr/>
        </p:nvSpPr>
        <p:spPr>
          <a:xfrm>
            <a:off x="486200" y="1198485"/>
            <a:ext cx="94301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Issue: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Lack of network segmentation.</a:t>
            </a:r>
          </a:p>
          <a:p>
            <a:r>
              <a:rPr lang="en-GB" sz="2400" b="1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Impact: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Spread of attacks across pods.</a:t>
            </a:r>
          </a:p>
          <a:p>
            <a:r>
              <a:rPr lang="en-GB" sz="2400" b="1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Examples: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Open communication paths between all pods.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No network policies in place.</a:t>
            </a:r>
          </a:p>
          <a:p>
            <a:r>
              <a:rPr lang="en-GB" sz="2400" b="1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Mitigation: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Define and enforce Kubernetes Network Policies.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Segment network traffic based on application needs.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Use network plugins (e.g., Calico, Cilium) for enhanced security.</a:t>
            </a:r>
          </a:p>
        </p:txBody>
      </p:sp>
    </p:spTree>
    <p:extLst>
      <p:ext uri="{BB962C8B-B14F-4D97-AF65-F5344CB8AC3E}">
        <p14:creationId xmlns:p14="http://schemas.microsoft.com/office/powerpoint/2010/main" val="17227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7480A05C-8163-21C9-E8ED-5E5AC5815443}"/>
              </a:ext>
            </a:extLst>
          </p:cNvPr>
          <p:cNvSpPr/>
          <p:nvPr/>
        </p:nvSpPr>
        <p:spPr>
          <a:xfrm>
            <a:off x="0" y="0"/>
            <a:ext cx="12192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201B42"/>
          </a:solidFill>
        </p:spPr>
        <p:txBody>
          <a:bodyPr wrap="square" lIns="0" tIns="0" rIns="0" bIns="0" rtlCol="0"/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E77EC-4CB0-C99F-CD01-AD67B44603B9}"/>
              </a:ext>
            </a:extLst>
          </p:cNvPr>
          <p:cNvSpPr txBox="1"/>
          <p:nvPr/>
        </p:nvSpPr>
        <p:spPr>
          <a:xfrm>
            <a:off x="335280" y="349286"/>
            <a:ext cx="877824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CECEC"/>
                </a:solidFill>
                <a:latin typeface="Arial Rounded MT Bold" panose="020F0704030504030204" pitchFamily="34" charset="0"/>
              </a:rPr>
              <a:t>5</a:t>
            </a:r>
            <a:r>
              <a:rPr lang="en-US" sz="3600" b="1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. Exposed Dashboard</a:t>
            </a:r>
            <a:endParaRPr lang="en-GB" sz="3600" b="1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861F5-AC03-E4AE-1D23-2AED50332B73}"/>
              </a:ext>
            </a:extLst>
          </p:cNvPr>
          <p:cNvSpPr txBox="1"/>
          <p:nvPr/>
        </p:nvSpPr>
        <p:spPr>
          <a:xfrm>
            <a:off x="495078" y="1361440"/>
            <a:ext cx="9430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Bahnschrift SemiBold" panose="020B0502040204020203" pitchFamily="34" charset="0"/>
                <a:cs typeface="Arial" panose="020B0604020202020204" pitchFamily="34" charset="0"/>
              </a:rPr>
              <a:t>Issue: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Publicly accessible Kubernetes dashboard.</a:t>
            </a:r>
          </a:p>
          <a:p>
            <a:r>
              <a:rPr lang="en-GB" sz="2400" dirty="0">
                <a:latin typeface="Bahnschrift SemiBold" panose="020B0502040204020203" pitchFamily="34" charset="0"/>
                <a:cs typeface="Arial" panose="020B0604020202020204" pitchFamily="34" charset="0"/>
              </a:rPr>
              <a:t>Impact: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Unauthorized control over the cluster.</a:t>
            </a:r>
          </a:p>
          <a:p>
            <a:r>
              <a:rPr lang="en-GB" sz="2400" dirty="0">
                <a:latin typeface="Bahnschrift SemiBold" panose="020B0502040204020203" pitchFamily="34" charset="0"/>
                <a:cs typeface="Arial" panose="020B0604020202020204" pitchFamily="34" charset="0"/>
              </a:rPr>
              <a:t>Examples: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Dashboard accessible without authentication.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Admin credentials hard-coded in dashboard.</a:t>
            </a:r>
          </a:p>
          <a:p>
            <a:r>
              <a:rPr lang="en-GB" sz="2400" dirty="0">
                <a:latin typeface="Bahnschrift SemiBold" panose="020B0502040204020203" pitchFamily="34" charset="0"/>
                <a:cs typeface="Arial" panose="020B0604020202020204" pitchFamily="34" charset="0"/>
              </a:rPr>
              <a:t>Mitigation: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Restrict access using authentication mechanisms.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Disable or limit the use of the dashboard in production environments.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Regularly monitor and audit dashboard access.</a:t>
            </a:r>
          </a:p>
        </p:txBody>
      </p:sp>
    </p:spTree>
    <p:extLst>
      <p:ext uri="{BB962C8B-B14F-4D97-AF65-F5344CB8AC3E}">
        <p14:creationId xmlns:p14="http://schemas.microsoft.com/office/powerpoint/2010/main" val="341569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vy Blue Abstract PowerPoint Background, 40% OFF">
            <a:extLst>
              <a:ext uri="{FF2B5EF4-FFF2-40B4-BE49-F238E27FC236}">
                <a16:creationId xmlns:a16="http://schemas.microsoft.com/office/drawing/2014/main" id="{F22B8584-8DCF-C35C-F81E-53FE4A882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avy Blue Abstract PowerPoint Background, 40% OFF">
            <a:extLst>
              <a:ext uri="{FF2B5EF4-FFF2-40B4-BE49-F238E27FC236}">
                <a16:creationId xmlns:a16="http://schemas.microsoft.com/office/drawing/2014/main" id="{41936DD6-1AF2-F4AC-3AF8-788CA96E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1974EF-429F-8F25-71B2-1E5C1B4B8FF3}"/>
              </a:ext>
            </a:extLst>
          </p:cNvPr>
          <p:cNvSpPr txBox="1"/>
          <p:nvPr/>
        </p:nvSpPr>
        <p:spPr>
          <a:xfrm>
            <a:off x="2940118" y="2251773"/>
            <a:ext cx="61655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          Thank you</a:t>
            </a:r>
          </a:p>
          <a:p>
            <a:r>
              <a:rPr lang="en-US" sz="4800" dirty="0">
                <a:solidFill>
                  <a:srgbClr val="ECECEC"/>
                </a:solidFill>
                <a:latin typeface="Arial Rounded MT Bold" panose="020F0704030504030204" pitchFamily="34" charset="0"/>
              </a:rPr>
              <a:t>           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@contactlikhitha@gmail.com</a:t>
            </a:r>
            <a:endParaRPr lang="en-GB" sz="1200" b="0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2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325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Bahnschrift Light SemiCondensed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Light Yagami</dc:creator>
  <cp:lastModifiedBy>Light Yagami</cp:lastModifiedBy>
  <cp:revision>2</cp:revision>
  <dcterms:created xsi:type="dcterms:W3CDTF">2024-05-25T03:52:24Z</dcterms:created>
  <dcterms:modified xsi:type="dcterms:W3CDTF">2024-05-25T06:54:28Z</dcterms:modified>
</cp:coreProperties>
</file>