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62" r:id="rId6"/>
    <p:sldId id="259" r:id="rId7"/>
    <p:sldId id="260" r:id="rId8"/>
  </p:sldIdLst>
  <p:sldSz cx="18288000" cy="10287000"/>
  <p:notesSz cx="6858000" cy="9144000"/>
  <p:embeddedFontLst>
    <p:embeddedFont>
      <p:font typeface="Agrandir Narrow Bold" panose="020B0604020202020204" charset="0"/>
      <p:regular r:id="rId9"/>
    </p:embeddedFont>
    <p:embeddedFont>
      <p:font typeface="Arial Rounded MT Bold" panose="020F0704030504030204" pitchFamily="34" charset="0"/>
      <p:regular r:id="rId10"/>
    </p:embeddedFont>
    <p:embeddedFont>
      <p:font typeface="Bahnschrift SemiBold" panose="020B0502040204020203" pitchFamily="34" charset="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3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47453">
            <a:off x="-212145" y="-387358"/>
            <a:ext cx="18712279" cy="11061715"/>
          </a:xfrm>
          <a:custGeom>
            <a:avLst/>
            <a:gdLst/>
            <a:ahLst/>
            <a:cxnLst/>
            <a:rect l="l" t="t" r="r" b="b"/>
            <a:pathLst>
              <a:path w="18712279" h="11061715">
                <a:moveTo>
                  <a:pt x="441100" y="0"/>
                </a:moveTo>
                <a:lnTo>
                  <a:pt x="18712280" y="784177"/>
                </a:lnTo>
                <a:lnTo>
                  <a:pt x="18271180" y="11061716"/>
                </a:lnTo>
                <a:lnTo>
                  <a:pt x="0" y="10277539"/>
                </a:lnTo>
                <a:lnTo>
                  <a:pt x="441100" y="0"/>
                </a:lnTo>
                <a:close/>
              </a:path>
            </a:pathLst>
          </a:custGeom>
          <a:blipFill>
            <a:blip r:embed="rId2"/>
            <a:stretch>
              <a:fillRect l="-9549" t="-14710" r="-62593" b="-49091"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4" name="AutoShape 4"/>
          <p:cNvSpPr/>
          <p:nvPr/>
        </p:nvSpPr>
        <p:spPr>
          <a:xfrm>
            <a:off x="1564160" y="6931968"/>
            <a:ext cx="9526284" cy="0"/>
          </a:xfrm>
          <a:prstGeom prst="line">
            <a:avLst/>
          </a:prstGeom>
          <a:ln w="76200" cap="rnd">
            <a:solidFill>
              <a:srgbClr val="F5F5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619281" y="7254681"/>
            <a:ext cx="5132793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51"/>
              </a:lnSpc>
            </a:pPr>
            <a:r>
              <a:rPr lang="en-US" sz="2137" spc="181" dirty="0">
                <a:solidFill>
                  <a:srgbClr val="FFFFFF"/>
                </a:solidFill>
                <a:latin typeface="Agrandir Narrow Bold"/>
              </a:rPr>
              <a:t>Presenter: Likhitha</a:t>
            </a:r>
          </a:p>
          <a:p>
            <a:pPr algn="l">
              <a:lnSpc>
                <a:spcPts val="2351"/>
              </a:lnSpc>
            </a:pPr>
            <a:r>
              <a:rPr lang="en-US" sz="2137" spc="181" dirty="0">
                <a:solidFill>
                  <a:srgbClr val="FFFFFF"/>
                </a:solidFill>
                <a:latin typeface="Agrandir Narrow Bold"/>
              </a:rPr>
              <a:t>Date: 25 May 2024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408DFD-C1CD-9FA4-434C-EAC690EB440E}"/>
              </a:ext>
            </a:extLst>
          </p:cNvPr>
          <p:cNvSpPr txBox="1"/>
          <p:nvPr/>
        </p:nvSpPr>
        <p:spPr>
          <a:xfrm>
            <a:off x="1619281" y="3731748"/>
            <a:ext cx="8743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Difference between </a:t>
            </a:r>
            <a:r>
              <a:rPr lang="en-GB" sz="72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Kyverno</a:t>
            </a:r>
            <a:r>
              <a:rPr lang="en-GB" sz="7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and OPA.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1">
            <a:extLst>
              <a:ext uri="{FF2B5EF4-FFF2-40B4-BE49-F238E27FC236}">
                <a16:creationId xmlns:a16="http://schemas.microsoft.com/office/drawing/2014/main" id="{D7C14A60-02F8-8C53-D294-87DE2A537C18}"/>
              </a:ext>
            </a:extLst>
          </p:cNvPr>
          <p:cNvSpPr/>
          <p:nvPr/>
        </p:nvSpPr>
        <p:spPr>
          <a:xfrm>
            <a:off x="0" y="-26633"/>
            <a:ext cx="18288000" cy="1361440"/>
          </a:xfrm>
          <a:custGeom>
            <a:avLst/>
            <a:gdLst/>
            <a:ahLst/>
            <a:cxnLst/>
            <a:rect l="l" t="t" r="r" b="b"/>
            <a:pathLst>
              <a:path w="20106640" h="1361440">
                <a:moveTo>
                  <a:pt x="20106595" y="1361070"/>
                </a:moveTo>
                <a:lnTo>
                  <a:pt x="0" y="1361070"/>
                </a:lnTo>
                <a:lnTo>
                  <a:pt x="0" y="0"/>
                </a:lnTo>
                <a:lnTo>
                  <a:pt x="20106595" y="0"/>
                </a:lnTo>
                <a:lnTo>
                  <a:pt x="20106595" y="1361070"/>
                </a:lnTo>
                <a:close/>
              </a:path>
            </a:pathLst>
          </a:custGeom>
          <a:solidFill>
            <a:srgbClr val="BA376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7DEB3-6D7A-C94A-C99D-DD02BC4A64C3}"/>
              </a:ext>
            </a:extLst>
          </p:cNvPr>
          <p:cNvSpPr txBox="1"/>
          <p:nvPr/>
        </p:nvSpPr>
        <p:spPr>
          <a:xfrm>
            <a:off x="304800" y="190500"/>
            <a:ext cx="1170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1. Introduction to </a:t>
            </a:r>
            <a:r>
              <a:rPr lang="en-GB" sz="5400" b="1" i="0" dirty="0" err="1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Kyverno</a:t>
            </a:r>
            <a:endParaRPr lang="en-GB" sz="5400" b="1" i="0" dirty="0"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FF5FC-F6C8-D104-EC37-EC20AFAFE2E5}"/>
              </a:ext>
            </a:extLst>
          </p:cNvPr>
          <p:cNvSpPr txBox="1"/>
          <p:nvPr/>
        </p:nvSpPr>
        <p:spPr>
          <a:xfrm>
            <a:off x="1219200" y="2247900"/>
            <a:ext cx="121158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Definition: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Kubernetes-native policy engine.</a:t>
            </a:r>
          </a:p>
          <a:p>
            <a:r>
              <a:rPr lang="en-GB" sz="4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Policies defined in YAML.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Kubernetes-specific use cases.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Simple to use and integrate.</a:t>
            </a:r>
          </a:p>
          <a:p>
            <a:r>
              <a:rPr lang="en-GB" sz="4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 Cases: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Enforcing resource quotas.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Validating configuration compliance.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Generating default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217677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1">
            <a:extLst>
              <a:ext uri="{FF2B5EF4-FFF2-40B4-BE49-F238E27FC236}">
                <a16:creationId xmlns:a16="http://schemas.microsoft.com/office/drawing/2014/main" id="{D7C14A60-02F8-8C53-D294-87DE2A537C18}"/>
              </a:ext>
            </a:extLst>
          </p:cNvPr>
          <p:cNvSpPr/>
          <p:nvPr/>
        </p:nvSpPr>
        <p:spPr>
          <a:xfrm>
            <a:off x="0" y="-26633"/>
            <a:ext cx="18288000" cy="1361440"/>
          </a:xfrm>
          <a:custGeom>
            <a:avLst/>
            <a:gdLst/>
            <a:ahLst/>
            <a:cxnLst/>
            <a:rect l="l" t="t" r="r" b="b"/>
            <a:pathLst>
              <a:path w="20106640" h="1361440">
                <a:moveTo>
                  <a:pt x="20106595" y="1361070"/>
                </a:moveTo>
                <a:lnTo>
                  <a:pt x="0" y="1361070"/>
                </a:lnTo>
                <a:lnTo>
                  <a:pt x="0" y="0"/>
                </a:lnTo>
                <a:lnTo>
                  <a:pt x="20106595" y="0"/>
                </a:lnTo>
                <a:lnTo>
                  <a:pt x="20106595" y="1361070"/>
                </a:lnTo>
                <a:close/>
              </a:path>
            </a:pathLst>
          </a:custGeom>
          <a:solidFill>
            <a:srgbClr val="BA376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19B0DD73-ADF6-D3B8-6171-2344D3E8041D}"/>
              </a:ext>
            </a:extLst>
          </p:cNvPr>
          <p:cNvSpPr/>
          <p:nvPr/>
        </p:nvSpPr>
        <p:spPr>
          <a:xfrm>
            <a:off x="0" y="0"/>
            <a:ext cx="18288000" cy="1361440"/>
          </a:xfrm>
          <a:custGeom>
            <a:avLst/>
            <a:gdLst/>
            <a:ahLst/>
            <a:cxnLst/>
            <a:rect l="l" t="t" r="r" b="b"/>
            <a:pathLst>
              <a:path w="20106640" h="1361440">
                <a:moveTo>
                  <a:pt x="20106595" y="1361070"/>
                </a:moveTo>
                <a:lnTo>
                  <a:pt x="0" y="1361070"/>
                </a:lnTo>
                <a:lnTo>
                  <a:pt x="0" y="0"/>
                </a:lnTo>
                <a:lnTo>
                  <a:pt x="20106595" y="0"/>
                </a:lnTo>
                <a:lnTo>
                  <a:pt x="20106595" y="1361070"/>
                </a:lnTo>
                <a:close/>
              </a:path>
            </a:pathLst>
          </a:custGeom>
          <a:solidFill>
            <a:srgbClr val="BA376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ABDDB-1297-85D1-9DF6-F88B1BEF6D4B}"/>
              </a:ext>
            </a:extLst>
          </p:cNvPr>
          <p:cNvSpPr txBox="1"/>
          <p:nvPr/>
        </p:nvSpPr>
        <p:spPr>
          <a:xfrm>
            <a:off x="304800" y="192422"/>
            <a:ext cx="171450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2</a:t>
            </a:r>
            <a:r>
              <a:rPr lang="en-GB" sz="5400" b="1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. Introduction to OPA (Open Policy Agent)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163BC4-F1D5-F43C-F19F-35380C30670B}"/>
              </a:ext>
            </a:extLst>
          </p:cNvPr>
          <p:cNvSpPr txBox="1"/>
          <p:nvPr/>
        </p:nvSpPr>
        <p:spPr>
          <a:xfrm>
            <a:off x="1219200" y="2247900"/>
            <a:ext cx="121158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Definition: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General-purpose policy engine.</a:t>
            </a:r>
          </a:p>
          <a:p>
            <a:r>
              <a:rPr lang="en-GB" sz="4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Uses Rego policy language.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Applicable across different environments.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More flexible but complex.</a:t>
            </a:r>
          </a:p>
          <a:p>
            <a:r>
              <a:rPr lang="en-GB" sz="4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 Cases: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Enforcing policies in microservices.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Implementing authorization in CI/CD pipelines.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Policy-based data filtering.</a:t>
            </a:r>
          </a:p>
        </p:txBody>
      </p:sp>
    </p:spTree>
    <p:extLst>
      <p:ext uri="{BB962C8B-B14F-4D97-AF65-F5344CB8AC3E}">
        <p14:creationId xmlns:p14="http://schemas.microsoft.com/office/powerpoint/2010/main" val="49323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1">
            <a:extLst>
              <a:ext uri="{FF2B5EF4-FFF2-40B4-BE49-F238E27FC236}">
                <a16:creationId xmlns:a16="http://schemas.microsoft.com/office/drawing/2014/main" id="{D7C14A60-02F8-8C53-D294-87DE2A537C18}"/>
              </a:ext>
            </a:extLst>
          </p:cNvPr>
          <p:cNvSpPr/>
          <p:nvPr/>
        </p:nvSpPr>
        <p:spPr>
          <a:xfrm>
            <a:off x="0" y="-26633"/>
            <a:ext cx="18288000" cy="1361440"/>
          </a:xfrm>
          <a:custGeom>
            <a:avLst/>
            <a:gdLst/>
            <a:ahLst/>
            <a:cxnLst/>
            <a:rect l="l" t="t" r="r" b="b"/>
            <a:pathLst>
              <a:path w="20106640" h="1361440">
                <a:moveTo>
                  <a:pt x="20106595" y="1361070"/>
                </a:moveTo>
                <a:lnTo>
                  <a:pt x="0" y="1361070"/>
                </a:lnTo>
                <a:lnTo>
                  <a:pt x="0" y="0"/>
                </a:lnTo>
                <a:lnTo>
                  <a:pt x="20106595" y="0"/>
                </a:lnTo>
                <a:lnTo>
                  <a:pt x="20106595" y="1361070"/>
                </a:lnTo>
                <a:close/>
              </a:path>
            </a:pathLst>
          </a:custGeom>
          <a:solidFill>
            <a:srgbClr val="BA376D"/>
          </a:solidFill>
        </p:spPr>
        <p:txBody>
          <a:bodyPr wrap="square" lIns="0" tIns="0" rIns="0" bIns="0" rtlCol="0"/>
          <a:lstStyle/>
          <a:p>
            <a:endParaRPr lang="en-GB" dirty="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096A9692-9B73-8A66-1B8D-EDABB5CC484F}"/>
              </a:ext>
            </a:extLst>
          </p:cNvPr>
          <p:cNvSpPr/>
          <p:nvPr/>
        </p:nvSpPr>
        <p:spPr>
          <a:xfrm>
            <a:off x="0" y="0"/>
            <a:ext cx="18288000" cy="1361440"/>
          </a:xfrm>
          <a:custGeom>
            <a:avLst/>
            <a:gdLst/>
            <a:ahLst/>
            <a:cxnLst/>
            <a:rect l="l" t="t" r="r" b="b"/>
            <a:pathLst>
              <a:path w="20106640" h="1361440">
                <a:moveTo>
                  <a:pt x="20106595" y="1361070"/>
                </a:moveTo>
                <a:lnTo>
                  <a:pt x="0" y="1361070"/>
                </a:lnTo>
                <a:lnTo>
                  <a:pt x="0" y="0"/>
                </a:lnTo>
                <a:lnTo>
                  <a:pt x="20106595" y="0"/>
                </a:lnTo>
                <a:lnTo>
                  <a:pt x="20106595" y="1361070"/>
                </a:lnTo>
                <a:close/>
              </a:path>
            </a:pathLst>
          </a:custGeom>
          <a:solidFill>
            <a:srgbClr val="BA376D"/>
          </a:solidFill>
        </p:spPr>
        <p:txBody>
          <a:bodyPr wrap="square" lIns="0" tIns="0" rIns="0" bIns="0" rtlCol="0"/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E1141-00F4-DE7A-F6D6-FA18E86CF78C}"/>
              </a:ext>
            </a:extLst>
          </p:cNvPr>
          <p:cNvSpPr txBox="1"/>
          <p:nvPr/>
        </p:nvSpPr>
        <p:spPr>
          <a:xfrm>
            <a:off x="304800" y="192422"/>
            <a:ext cx="171450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5400" b="1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3. Key Differences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050C23-EFFE-6D26-2B69-F000E0F21CAF}"/>
              </a:ext>
            </a:extLst>
          </p:cNvPr>
          <p:cNvSpPr txBox="1"/>
          <p:nvPr/>
        </p:nvSpPr>
        <p:spPr>
          <a:xfrm>
            <a:off x="1219200" y="2247900"/>
            <a:ext cx="121158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Policy Language: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Kyverno</a:t>
            </a:r>
            <a:r>
              <a:rPr lang="en-GB" sz="4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YAML (user-friendly, Kubernetes-native).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OPA: Rego (powerful, versatile).</a:t>
            </a:r>
          </a:p>
          <a:p>
            <a:r>
              <a:rPr lang="en-GB" sz="4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Integration: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Kyverno</a:t>
            </a:r>
            <a:r>
              <a:rPr lang="en-GB" sz="4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Seamless Kubernetes integration.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OPA: Broad integration possibilities (Kubernetes, API gateways, etc.).</a:t>
            </a:r>
          </a:p>
          <a:p>
            <a:r>
              <a:rPr lang="en-GB" sz="4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 Cases: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Kyverno</a:t>
            </a:r>
            <a:r>
              <a:rPr lang="en-GB" sz="4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Primarily for Kubernetes.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OPA: Suitable for various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97443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1">
            <a:extLst>
              <a:ext uri="{FF2B5EF4-FFF2-40B4-BE49-F238E27FC236}">
                <a16:creationId xmlns:a16="http://schemas.microsoft.com/office/drawing/2014/main" id="{D7C14A60-02F8-8C53-D294-87DE2A537C18}"/>
              </a:ext>
            </a:extLst>
          </p:cNvPr>
          <p:cNvSpPr/>
          <p:nvPr/>
        </p:nvSpPr>
        <p:spPr>
          <a:xfrm>
            <a:off x="0" y="-26633"/>
            <a:ext cx="18288000" cy="1361440"/>
          </a:xfrm>
          <a:custGeom>
            <a:avLst/>
            <a:gdLst/>
            <a:ahLst/>
            <a:cxnLst/>
            <a:rect l="l" t="t" r="r" b="b"/>
            <a:pathLst>
              <a:path w="20106640" h="1361440">
                <a:moveTo>
                  <a:pt x="20106595" y="1361070"/>
                </a:moveTo>
                <a:lnTo>
                  <a:pt x="0" y="1361070"/>
                </a:lnTo>
                <a:lnTo>
                  <a:pt x="0" y="0"/>
                </a:lnTo>
                <a:lnTo>
                  <a:pt x="20106595" y="0"/>
                </a:lnTo>
                <a:lnTo>
                  <a:pt x="20106595" y="1361070"/>
                </a:lnTo>
                <a:close/>
              </a:path>
            </a:pathLst>
          </a:custGeom>
          <a:solidFill>
            <a:srgbClr val="BA376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560C6-3259-1A32-0330-A2AF3887B0DD}"/>
              </a:ext>
            </a:extLst>
          </p:cNvPr>
          <p:cNvSpPr txBox="1"/>
          <p:nvPr/>
        </p:nvSpPr>
        <p:spPr>
          <a:xfrm>
            <a:off x="304800" y="192422"/>
            <a:ext cx="17145000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5400" b="1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4. </a:t>
            </a:r>
            <a:r>
              <a:rPr lang="en-GB" sz="5400" b="1" i="0" dirty="0">
                <a:solidFill>
                  <a:srgbClr val="ECECEC"/>
                </a:solidFill>
                <a:effectLst/>
                <a:latin typeface="ui-sans-serif"/>
              </a:rPr>
              <a:t>Feature Comparison</a:t>
            </a:r>
          </a:p>
          <a:p>
            <a:endParaRPr lang="en-GB" sz="5400" b="1" i="0" dirty="0"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C3295-A07A-8AC2-DDDA-F6D1CFEC4D27}"/>
              </a:ext>
            </a:extLst>
          </p:cNvPr>
          <p:cNvSpPr txBox="1"/>
          <p:nvPr/>
        </p:nvSpPr>
        <p:spPr>
          <a:xfrm>
            <a:off x="1219200" y="2247900"/>
            <a:ext cx="143256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Kyverno</a:t>
            </a:r>
            <a:r>
              <a:rPr lang="en-GB" sz="4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Policy as Code: </a:t>
            </a:r>
            <a:r>
              <a:rPr lang="en-GB" sz="4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Written in YAML, easy for Kubernetes users.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Functions: </a:t>
            </a:r>
            <a:r>
              <a:rPr lang="en-GB" sz="4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Mutate, validate, generate configurations.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Integration: </a:t>
            </a:r>
            <a:r>
              <a:rPr lang="en-GB" sz="4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Built for Kubernetes.</a:t>
            </a:r>
          </a:p>
          <a:p>
            <a:endParaRPr lang="en-GB" sz="4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GB" sz="4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OPA: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Policy Language: </a:t>
            </a:r>
            <a:r>
              <a:rPr lang="en-GB" sz="4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Uses Rego, a domain-specific language.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Flexibility: </a:t>
            </a:r>
            <a:r>
              <a:rPr lang="en-GB" sz="4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Can be used in diverse environments (Kubernetes, microservices, etc.).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Complexity: </a:t>
            </a:r>
            <a:r>
              <a:rPr lang="en-GB" sz="4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Requires learning Rego, more setup involved.</a:t>
            </a:r>
          </a:p>
        </p:txBody>
      </p:sp>
    </p:spTree>
    <p:extLst>
      <p:ext uri="{BB962C8B-B14F-4D97-AF65-F5344CB8AC3E}">
        <p14:creationId xmlns:p14="http://schemas.microsoft.com/office/powerpoint/2010/main" val="235430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1">
            <a:extLst>
              <a:ext uri="{FF2B5EF4-FFF2-40B4-BE49-F238E27FC236}">
                <a16:creationId xmlns:a16="http://schemas.microsoft.com/office/drawing/2014/main" id="{D7C14A60-02F8-8C53-D294-87DE2A537C18}"/>
              </a:ext>
            </a:extLst>
          </p:cNvPr>
          <p:cNvSpPr/>
          <p:nvPr/>
        </p:nvSpPr>
        <p:spPr>
          <a:xfrm>
            <a:off x="0" y="-26633"/>
            <a:ext cx="18288000" cy="1361440"/>
          </a:xfrm>
          <a:custGeom>
            <a:avLst/>
            <a:gdLst/>
            <a:ahLst/>
            <a:cxnLst/>
            <a:rect l="l" t="t" r="r" b="b"/>
            <a:pathLst>
              <a:path w="20106640" h="1361440">
                <a:moveTo>
                  <a:pt x="20106595" y="1361070"/>
                </a:moveTo>
                <a:lnTo>
                  <a:pt x="0" y="1361070"/>
                </a:lnTo>
                <a:lnTo>
                  <a:pt x="0" y="0"/>
                </a:lnTo>
                <a:lnTo>
                  <a:pt x="20106595" y="0"/>
                </a:lnTo>
                <a:lnTo>
                  <a:pt x="20106595" y="1361070"/>
                </a:lnTo>
                <a:close/>
              </a:path>
            </a:pathLst>
          </a:custGeom>
          <a:solidFill>
            <a:srgbClr val="BA376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AC766D-1E67-6232-6268-613EB315E1CA}"/>
              </a:ext>
            </a:extLst>
          </p:cNvPr>
          <p:cNvSpPr txBox="1"/>
          <p:nvPr/>
        </p:nvSpPr>
        <p:spPr>
          <a:xfrm>
            <a:off x="304800" y="192422"/>
            <a:ext cx="171450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5400" b="1" i="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5. Conclusion and Use Cases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1856D-2B8C-F002-9FBC-22D2B7F156A3}"/>
              </a:ext>
            </a:extLst>
          </p:cNvPr>
          <p:cNvSpPr txBox="1"/>
          <p:nvPr/>
        </p:nvSpPr>
        <p:spPr>
          <a:xfrm>
            <a:off x="1219200" y="2312730"/>
            <a:ext cx="121158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Kyverno</a:t>
            </a:r>
            <a:r>
              <a:rPr lang="en-GB" sz="4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Ideal for: </a:t>
            </a:r>
            <a:r>
              <a:rPr lang="en-GB" sz="4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Kubernetes-native policy management.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Strengths: </a:t>
            </a:r>
            <a:r>
              <a:rPr lang="en-GB" sz="4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Simplicity, ease of use for Kubernetes-specific policies.</a:t>
            </a:r>
          </a:p>
          <a:p>
            <a:endParaRPr lang="en-GB" sz="4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GB" sz="4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OPA: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Ideal for: </a:t>
            </a:r>
            <a:r>
              <a:rPr lang="en-GB" sz="4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Broad policy enforcement needs across various environments.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Strengths: </a:t>
            </a:r>
            <a:r>
              <a:rPr lang="en-GB" sz="4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Flexibility, powerful policy language.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Choosing the Right Tool: Based on specific requirements, expertise, and use cases.</a:t>
            </a:r>
          </a:p>
        </p:txBody>
      </p:sp>
    </p:spTree>
    <p:extLst>
      <p:ext uri="{BB962C8B-B14F-4D97-AF65-F5344CB8AC3E}">
        <p14:creationId xmlns:p14="http://schemas.microsoft.com/office/powerpoint/2010/main" val="89352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01CDACE1-F295-1035-20A2-3713D599993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356" t="-19866" r="-347" b="-33836"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3AE5B-267C-358F-8767-576FF4902295}"/>
              </a:ext>
            </a:extLst>
          </p:cNvPr>
          <p:cNvSpPr txBox="1"/>
          <p:nvPr/>
        </p:nvSpPr>
        <p:spPr>
          <a:xfrm>
            <a:off x="4038600" y="3619500"/>
            <a:ext cx="127570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0" i="0" dirty="0">
                <a:solidFill>
                  <a:srgbClr val="ECECEC"/>
                </a:solidFill>
                <a:effectLst/>
                <a:latin typeface="Arial Rounded MT Bold" panose="020F0704030504030204" pitchFamily="34" charset="0"/>
              </a:rPr>
              <a:t>          Thank you</a:t>
            </a:r>
          </a:p>
          <a:p>
            <a:r>
              <a:rPr lang="en-US" sz="7200" dirty="0">
                <a:solidFill>
                  <a:srgbClr val="ECECEC"/>
                </a:solidFill>
                <a:latin typeface="Arial Rounded MT Bold" panose="020F0704030504030204" pitchFamily="34" charset="0"/>
              </a:rPr>
              <a:t>            </a:t>
            </a:r>
            <a:r>
              <a:rPr lang="en-US" sz="2400" b="0" i="0" dirty="0">
                <a:solidFill>
                  <a:srgbClr val="ECECEC"/>
                </a:solidFill>
                <a:effectLst/>
                <a:latin typeface="Arial Rounded MT Bold" panose="020F0704030504030204" pitchFamily="34" charset="0"/>
              </a:rPr>
              <a:t>@contactlikhitha@gmail.com</a:t>
            </a:r>
            <a:endParaRPr lang="en-GB" sz="2000" b="0" i="0" dirty="0">
              <a:solidFill>
                <a:srgbClr val="ECECEC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3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316</Words>
  <Application>Microsoft Office PowerPoint</Application>
  <PresentationFormat>Custom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Times New Roman</vt:lpstr>
      <vt:lpstr>Arial Rounded MT Bold</vt:lpstr>
      <vt:lpstr>Calibri</vt:lpstr>
      <vt:lpstr>ui-sans-serif</vt:lpstr>
      <vt:lpstr>Agrandir Narrow Bold</vt:lpstr>
      <vt:lpstr>Wingdings</vt:lpstr>
      <vt:lpstr>Bahnschrift SemiBold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Light Yagami</dc:creator>
  <cp:lastModifiedBy>Light Yagami</cp:lastModifiedBy>
  <cp:revision>3</cp:revision>
  <dcterms:created xsi:type="dcterms:W3CDTF">2006-08-16T00:00:00Z</dcterms:created>
  <dcterms:modified xsi:type="dcterms:W3CDTF">2024-05-25T07:46:59Z</dcterms:modified>
  <dc:identifier>DAGGN-qFCLM</dc:identifier>
</cp:coreProperties>
</file>