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11/21/2020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505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11/21/2020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032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11/21/2020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75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11/21/2020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065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11/21/2020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6130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11/21/2020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12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11/21/2020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449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11/21/2020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68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11/21/2020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049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11/21/2020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45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11/21/2020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314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11/21/2020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761503011"/>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c.europa.eu/eurostat/databrowser/view/urb_cpop1/default/table?lang=en"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s://weatherspark.co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a:extLst>
              <a:ext uri="{FF2B5EF4-FFF2-40B4-BE49-F238E27FC236}">
                <a16:creationId xmlns:a16="http://schemas.microsoft.com/office/drawing/2014/main" id="{CCB7581A-3414-4AD5-AAE1-7CF445D7F0E2}"/>
              </a:ext>
            </a:extLst>
          </p:cNvPr>
          <p:cNvPicPr>
            <a:picLocks noChangeAspect="1"/>
          </p:cNvPicPr>
          <p:nvPr/>
        </p:nvPicPr>
        <p:blipFill rotWithShape="1">
          <a:blip r:embed="rId2">
            <a:alphaModFix amt="40000"/>
          </a:blip>
          <a:srcRect t="15414"/>
          <a:stretch/>
        </p:blipFill>
        <p:spPr>
          <a:xfrm>
            <a:off x="-1" y="10"/>
            <a:ext cx="12191999" cy="6857990"/>
          </a:xfrm>
          <a:prstGeom prst="rect">
            <a:avLst/>
          </a:prstGeom>
        </p:spPr>
      </p:pic>
      <p:sp>
        <p:nvSpPr>
          <p:cNvPr id="11" name="Graphic 10">
            <a:extLst>
              <a:ext uri="{FF2B5EF4-FFF2-40B4-BE49-F238E27FC236}">
                <a16:creationId xmlns:a16="http://schemas.microsoft.com/office/drawing/2014/main" id="{DA506264-FB1C-44D1-BC70-B754FFF99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3874" y="71460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3" name="Graphic 9">
            <a:extLst>
              <a:ext uri="{FF2B5EF4-FFF2-40B4-BE49-F238E27FC236}">
                <a16:creationId xmlns:a16="http://schemas.microsoft.com/office/drawing/2014/main" id="{E52F3FF4-54D2-42D9-98EC-88F86EA66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4538855"/>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15" name="Graphic 8">
            <a:extLst>
              <a:ext uri="{FF2B5EF4-FFF2-40B4-BE49-F238E27FC236}">
                <a16:creationId xmlns:a16="http://schemas.microsoft.com/office/drawing/2014/main" id="{7EBEEA28-1C39-47B7-B2A1-4176C07E6F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7611" y="55610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BEF752F7-23D0-4FF2-96E0-322BF75E7672}"/>
              </a:ext>
            </a:extLst>
          </p:cNvPr>
          <p:cNvSpPr txBox="1"/>
          <p:nvPr/>
        </p:nvSpPr>
        <p:spPr>
          <a:xfrm>
            <a:off x="267129" y="172146"/>
            <a:ext cx="5415265" cy="461665"/>
          </a:xfrm>
          <a:prstGeom prst="rect">
            <a:avLst/>
          </a:prstGeom>
          <a:noFill/>
        </p:spPr>
        <p:txBody>
          <a:bodyPr wrap="none" rtlCol="0">
            <a:spAutoFit/>
          </a:bodyPr>
          <a:lstStyle/>
          <a:p>
            <a:r>
              <a:rPr lang="en-GB" sz="2400" b="1" dirty="0">
                <a:solidFill>
                  <a:schemeClr val="bg1"/>
                </a:solidFill>
              </a:rPr>
              <a:t>IBM Data Science: Capstone Project</a:t>
            </a:r>
          </a:p>
        </p:txBody>
      </p:sp>
      <p:sp>
        <p:nvSpPr>
          <p:cNvPr id="12" name="TextBox 11">
            <a:extLst>
              <a:ext uri="{FF2B5EF4-FFF2-40B4-BE49-F238E27FC236}">
                <a16:creationId xmlns:a16="http://schemas.microsoft.com/office/drawing/2014/main" id="{8B97AF24-524C-40F9-BAA4-ADF890C6ED89}"/>
              </a:ext>
            </a:extLst>
          </p:cNvPr>
          <p:cNvSpPr txBox="1"/>
          <p:nvPr/>
        </p:nvSpPr>
        <p:spPr>
          <a:xfrm>
            <a:off x="1317285" y="3075057"/>
            <a:ext cx="9557425" cy="707886"/>
          </a:xfrm>
          <a:prstGeom prst="rect">
            <a:avLst/>
          </a:prstGeom>
          <a:noFill/>
        </p:spPr>
        <p:txBody>
          <a:bodyPr wrap="none" rtlCol="0">
            <a:spAutoFit/>
          </a:bodyPr>
          <a:lstStyle/>
          <a:p>
            <a:r>
              <a:rPr lang="en-GB" sz="4000" b="1" dirty="0">
                <a:solidFill>
                  <a:schemeClr val="bg1"/>
                </a:solidFill>
                <a:effectLst>
                  <a:innerShdw blurRad="63500" dist="50800" dir="10800000">
                    <a:prstClr val="black">
                      <a:alpha val="50000"/>
                    </a:prstClr>
                  </a:innerShdw>
                  <a:reflection blurRad="6350" stA="60000" endA="900" endPos="58000" dir="5400000" sy="-100000" algn="bl" rotWithShape="0"/>
                </a:effectLst>
              </a:rPr>
              <a:t>Are you looking to relocate in Europe?</a:t>
            </a:r>
          </a:p>
        </p:txBody>
      </p:sp>
    </p:spTree>
    <p:extLst>
      <p:ext uri="{BB962C8B-B14F-4D97-AF65-F5344CB8AC3E}">
        <p14:creationId xmlns:p14="http://schemas.microsoft.com/office/powerpoint/2010/main" val="255995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71674C-618E-4733-A60A-E5FFD88BCDF3}"/>
              </a:ext>
            </a:extLst>
          </p:cNvPr>
          <p:cNvSpPr>
            <a:spLocks noGrp="1"/>
          </p:cNvSpPr>
          <p:nvPr>
            <p:ph type="title"/>
          </p:nvPr>
        </p:nvSpPr>
        <p:spPr>
          <a:xfrm>
            <a:off x="803776" y="1336390"/>
            <a:ext cx="6190412" cy="1182927"/>
          </a:xfrm>
        </p:spPr>
        <p:txBody>
          <a:bodyPr anchor="b">
            <a:normAutofit/>
          </a:bodyPr>
          <a:lstStyle/>
          <a:p>
            <a:r>
              <a:rPr lang="en-GB" sz="5400"/>
              <a:t>Background</a:t>
            </a:r>
          </a:p>
        </p:txBody>
      </p:sp>
      <p:cxnSp>
        <p:nvCxnSpPr>
          <p:cNvPr id="73" name="Straight Connector 7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9B34CB-0B41-421D-A8D3-FA089C96D065}"/>
              </a:ext>
            </a:extLst>
          </p:cNvPr>
          <p:cNvSpPr>
            <a:spLocks noGrp="1"/>
          </p:cNvSpPr>
          <p:nvPr>
            <p:ph idx="1"/>
          </p:nvPr>
        </p:nvSpPr>
        <p:spPr>
          <a:xfrm>
            <a:off x="803776" y="2829330"/>
            <a:ext cx="6190412" cy="3344459"/>
          </a:xfrm>
        </p:spPr>
        <p:txBody>
          <a:bodyPr anchor="t">
            <a:normAutofit/>
          </a:bodyPr>
          <a:lstStyle/>
          <a:p>
            <a:pPr marL="0" indent="0">
              <a:buNone/>
            </a:pPr>
            <a:r>
              <a:rPr lang="en-GB" sz="1800"/>
              <a:t>Europe with its Eurozone is a perfect place for people who likes work travelling. My friend, Bart, currently is living in Warsaw, Poland and looking to move to some other city in Europe that is as comfortable as Warsaw but with higher income. I think Bart is not alone with such idea in mind, hence categorizing European cities by similarities is great topic that I might use myself as well.</a:t>
            </a:r>
          </a:p>
        </p:txBody>
      </p:sp>
      <p:pic>
        <p:nvPicPr>
          <p:cNvPr id="1026" name="Picture 2" descr="Staying in the EU Customs Union after exit - Lawyers for Britain">
            <a:extLst>
              <a:ext uri="{FF2B5EF4-FFF2-40B4-BE49-F238E27FC236}">
                <a16:creationId xmlns:a16="http://schemas.microsoft.com/office/drawing/2014/main" id="{B210FA7C-170F-4887-9FAC-49C21977B2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77" r="4822" b="-2"/>
          <a:stretch/>
        </p:blipFill>
        <p:spPr bwMode="auto">
          <a:xfrm>
            <a:off x="7459271" y="1612941"/>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a:noFill/>
          <a:extLst>
            <a:ext uri="{909E8E84-426E-40DD-AFC4-6F175D3DCCD1}">
              <a14:hiddenFill xmlns:a14="http://schemas.microsoft.com/office/drawing/2010/main">
                <a:solidFill>
                  <a:srgbClr val="FFFFFF"/>
                </a:solidFill>
              </a14:hiddenFill>
            </a:ext>
          </a:extLst>
        </p:spPr>
      </p:pic>
      <p:sp>
        <p:nvSpPr>
          <p:cNvPr id="7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7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402132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90B1CB-115E-4176-A98B-800E92CAB2D4}"/>
              </a:ext>
            </a:extLst>
          </p:cNvPr>
          <p:cNvSpPr>
            <a:spLocks noGrp="1"/>
          </p:cNvSpPr>
          <p:nvPr>
            <p:ph type="title"/>
          </p:nvPr>
        </p:nvSpPr>
        <p:spPr>
          <a:xfrm>
            <a:off x="6657715" y="467271"/>
            <a:ext cx="4195674" cy="2052522"/>
          </a:xfrm>
        </p:spPr>
        <p:txBody>
          <a:bodyPr anchor="b">
            <a:normAutofit/>
          </a:bodyPr>
          <a:lstStyle/>
          <a:p>
            <a:r>
              <a:rPr lang="en-GB" sz="4800"/>
              <a:t>Idea</a:t>
            </a:r>
          </a:p>
        </p:txBody>
      </p:sp>
      <p:sp>
        <p:nvSpPr>
          <p:cNvPr id="73" name="Oval 7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50" name="Picture 2" descr="Obrazy: Idea | Darmowe wektory, zdjęcia stockowe i PSD">
            <a:extLst>
              <a:ext uri="{FF2B5EF4-FFF2-40B4-BE49-F238E27FC236}">
                <a16:creationId xmlns:a16="http://schemas.microsoft.com/office/drawing/2014/main" id="{1532C89D-D00B-4FCC-8109-557CE31A62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9079"/>
          <a:stretch/>
        </p:blipFill>
        <p:spPr bwMode="auto">
          <a:xfrm>
            <a:off x="451632" y="561659"/>
            <a:ext cx="5742189" cy="5734681"/>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a:noFill/>
          <a:extLst>
            <a:ext uri="{909E8E84-426E-40DD-AFC4-6F175D3DCCD1}">
              <a14:hiddenFill xmlns:a14="http://schemas.microsoft.com/office/drawing/2010/main">
                <a:solidFill>
                  <a:srgbClr val="FFFFFF"/>
                </a:solidFill>
              </a14:hiddenFill>
            </a:ext>
          </a:extLst>
        </p:spPr>
      </p:pic>
      <p:sp>
        <p:nvSpPr>
          <p:cNvPr id="7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7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DF37588E-5377-47DE-B862-59C4179E84DD}"/>
              </a:ext>
            </a:extLst>
          </p:cNvPr>
          <p:cNvSpPr>
            <a:spLocks noGrp="1"/>
          </p:cNvSpPr>
          <p:nvPr>
            <p:ph idx="1"/>
          </p:nvPr>
        </p:nvSpPr>
        <p:spPr>
          <a:xfrm>
            <a:off x="6222700" y="2519793"/>
            <a:ext cx="4844963" cy="3552234"/>
          </a:xfrm>
        </p:spPr>
        <p:txBody>
          <a:bodyPr anchor="t">
            <a:normAutofit/>
          </a:bodyPr>
          <a:lstStyle/>
          <a:p>
            <a:pPr marL="0" indent="0" algn="just">
              <a:buNone/>
            </a:pPr>
            <a:r>
              <a:rPr lang="en-GB" sz="1600" dirty="0"/>
              <a:t>The goal here is to build a clustering model to group European cities based on certain parameters. Leveraging Foursquare API I gathered top cities venues, because variety of the restaurants and places you can go is one of the important factors feeling comfortable in the city. Also, the important factor is weather, even though there is plenty of restaurants out there if its showring outdoor. I know Bart likes the weather in Warsaw, hence I gathered some main weather statistics for each city. And of course, Bart is looking for city with higher income, GDP per capita as one of the main indicators of higher salaries is important indicator.</a:t>
            </a:r>
          </a:p>
        </p:txBody>
      </p:sp>
      <p:sp>
        <p:nvSpPr>
          <p:cNvPr id="7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81" name="Straight Connector 8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7487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AD5743-E0B9-4AEE-9ABE-CC355CE94677}"/>
              </a:ext>
            </a:extLst>
          </p:cNvPr>
          <p:cNvSpPr>
            <a:spLocks noGrp="1"/>
          </p:cNvSpPr>
          <p:nvPr>
            <p:ph type="title"/>
          </p:nvPr>
        </p:nvSpPr>
        <p:spPr>
          <a:xfrm>
            <a:off x="838200" y="698643"/>
            <a:ext cx="5243394" cy="2225532"/>
          </a:xfrm>
        </p:spPr>
        <p:txBody>
          <a:bodyPr anchor="t">
            <a:normAutofit/>
          </a:bodyPr>
          <a:lstStyle/>
          <a:p>
            <a:r>
              <a:rPr lang="en-GB" sz="6000"/>
              <a:t>Data</a:t>
            </a:r>
          </a:p>
        </p:txBody>
      </p:sp>
      <p:cxnSp>
        <p:nvCxnSpPr>
          <p:cNvPr id="73" name="Straight Connector 7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7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7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7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3074" name="Picture 2" descr="Python Library For Web Scraping | Web Scraping Tools Python">
            <a:extLst>
              <a:ext uri="{FF2B5EF4-FFF2-40B4-BE49-F238E27FC236}">
                <a16:creationId xmlns:a16="http://schemas.microsoft.com/office/drawing/2014/main" id="{25770006-82E6-460F-AE2D-0627DA7637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06" t="28" r="16349" b="19047"/>
          <a:stretch/>
        </p:blipFill>
        <p:spPr bwMode="auto">
          <a:xfrm>
            <a:off x="698050" y="2717038"/>
            <a:ext cx="5243389" cy="3109606"/>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2CA8D992-BB3F-47CD-BA18-71D545392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3000055"/>
            <a:ext cx="5243390" cy="2997970"/>
          </a:xfrm>
          <a:prstGeom prst="rect">
            <a:avLst/>
          </a:prstGeom>
          <a:gradFill flip="none" rotWithShape="1">
            <a:gsLst>
              <a:gs pos="100000">
                <a:schemeClr val="accent4">
                  <a:alpha val="20000"/>
                </a:schemeClr>
              </a:gs>
              <a:gs pos="0">
                <a:schemeClr val="accent2">
                  <a:alpha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416352-EEE0-4131-9F4C-1D679AFDC04B}"/>
              </a:ext>
            </a:extLst>
          </p:cNvPr>
          <p:cNvSpPr>
            <a:spLocks noGrp="1"/>
          </p:cNvSpPr>
          <p:nvPr>
            <p:ph idx="1"/>
          </p:nvPr>
        </p:nvSpPr>
        <p:spPr>
          <a:xfrm>
            <a:off x="7229042" y="879355"/>
            <a:ext cx="4124758" cy="5120755"/>
          </a:xfrm>
        </p:spPr>
        <p:txBody>
          <a:bodyPr anchor="ctr">
            <a:normAutofit/>
          </a:bodyPr>
          <a:lstStyle/>
          <a:p>
            <a:pPr marL="0" indent="0">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Data for the research comes from various places:</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European data bank: </a:t>
            </a:r>
            <a:r>
              <a:rPr lang="en-GB" sz="1800">
                <a:effectLst/>
                <a:latin typeface="Helvetica" panose="020B0604020202020204" pitchFamily="34" charset="0"/>
                <a:ea typeface="Calibri" panose="020F0502020204030204" pitchFamily="34" charset="0"/>
                <a:cs typeface="Times New Roman" panose="02020603050405020304" pitchFamily="18" charset="0"/>
              </a:rPr>
              <a:t> </a:t>
            </a:r>
            <a:r>
              <a:rPr lang="en-GB" sz="1800" u="sng">
                <a:effectLst/>
                <a:latin typeface="Calibri" panose="020F0502020204030204" pitchFamily="34" charset="0"/>
                <a:ea typeface="Calibri" panose="020F0502020204030204" pitchFamily="34" charset="0"/>
                <a:cs typeface="Times New Roman" panose="02020603050405020304" pitchFamily="18" charset="0"/>
                <a:hlinkClick r:id="rId3"/>
              </a:rPr>
              <a:t>https://ec.europa.eu/eurostat</a:t>
            </a:r>
            <a:r>
              <a:rPr lang="en-GB" sz="1800">
                <a:effectLst/>
                <a:latin typeface="Calibri" panose="020F0502020204030204" pitchFamily="34" charset="0"/>
                <a:ea typeface="Calibri" panose="020F0502020204030204" pitchFamily="34" charset="0"/>
                <a:cs typeface="Times New Roman" panose="02020603050405020304" pitchFamily="18" charset="0"/>
              </a:rPr>
              <a:t> - provided population and GDP figures</a:t>
            </a:r>
          </a:p>
          <a:p>
            <a:pPr marL="800100" lvl="1" indent="-342900">
              <a:buFont typeface="Symbol" panose="05050102010706020507" pitchFamily="18" charset="2"/>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Geolocation will mainly be pulled from Foursquare (better precision) and from geopy library</a:t>
            </a:r>
          </a:p>
          <a:p>
            <a:pPr marL="800100" lvl="1" indent="-342900">
              <a:buFont typeface="Symbol" panose="05050102010706020507" pitchFamily="18" charset="2"/>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City venues – Foursquare</a:t>
            </a:r>
          </a:p>
          <a:p>
            <a:pPr marL="800100" lvl="1" indent="-342900">
              <a:spcAft>
                <a:spcPts val="800"/>
              </a:spcAft>
              <a:buFont typeface="Symbol" panose="05050102010706020507" pitchFamily="18" charset="2"/>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Annual weather report – to be scraped from </a:t>
            </a:r>
            <a:r>
              <a:rPr lang="en-GB" sz="1800" u="sng">
                <a:effectLst/>
                <a:latin typeface="Calibri" panose="020F0502020204030204" pitchFamily="34" charset="0"/>
                <a:ea typeface="Calibri" panose="020F0502020204030204" pitchFamily="34" charset="0"/>
                <a:cs typeface="Times New Roman" panose="02020603050405020304" pitchFamily="18" charset="0"/>
                <a:hlinkClick r:id="rId4"/>
              </a:rPr>
              <a:t>https://weatherspark.com</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a:p>
        </p:txBody>
      </p:sp>
    </p:spTree>
    <p:extLst>
      <p:ext uri="{BB962C8B-B14F-4D97-AF65-F5344CB8AC3E}">
        <p14:creationId xmlns:p14="http://schemas.microsoft.com/office/powerpoint/2010/main" val="873877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AED7AB-D738-49FE-9095-C718EA474879}"/>
              </a:ext>
            </a:extLst>
          </p:cNvPr>
          <p:cNvSpPr>
            <a:spLocks noGrp="1"/>
          </p:cNvSpPr>
          <p:nvPr>
            <p:ph type="title"/>
          </p:nvPr>
        </p:nvSpPr>
        <p:spPr>
          <a:xfrm>
            <a:off x="803776" y="1336390"/>
            <a:ext cx="6190412" cy="1182927"/>
          </a:xfrm>
        </p:spPr>
        <p:txBody>
          <a:bodyPr anchor="b">
            <a:normAutofit/>
          </a:bodyPr>
          <a:lstStyle/>
          <a:p>
            <a:r>
              <a:rPr lang="en-GB" sz="5400"/>
              <a:t>Clustering</a:t>
            </a:r>
          </a:p>
        </p:txBody>
      </p:sp>
      <p:cxnSp>
        <p:nvCxnSpPr>
          <p:cNvPr id="17" name="Straight Connector 1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D2B7BBE-5780-44E8-9B0F-8934E7673738}"/>
              </a:ext>
            </a:extLst>
          </p:cNvPr>
          <p:cNvSpPr>
            <a:spLocks noGrp="1"/>
          </p:cNvSpPr>
          <p:nvPr>
            <p:ph idx="1"/>
          </p:nvPr>
        </p:nvSpPr>
        <p:spPr>
          <a:xfrm>
            <a:off x="803776" y="2829330"/>
            <a:ext cx="6190412" cy="3344459"/>
          </a:xfrm>
        </p:spPr>
        <p:txBody>
          <a:bodyPr anchor="t">
            <a:normAutofit/>
          </a:bodyPr>
          <a:lstStyle/>
          <a:p>
            <a:pPr marL="0" indent="0" algn="just">
              <a:buNone/>
            </a:pPr>
            <a:r>
              <a:rPr lang="en-GB" sz="1800" dirty="0"/>
              <a:t>After testing different number of clusters, I end up with 6 of them. And from the map view I would say that the clustering has weather statistics and GDP per capita. Some groups are located almost strictly on the territory by certain countries. However, I think venues categories specific to region might played a big role.</a:t>
            </a:r>
          </a:p>
        </p:txBody>
      </p:sp>
      <p:pic>
        <p:nvPicPr>
          <p:cNvPr id="4" name="Picture 3" descr="Map&#10;&#10;Description automatically generated">
            <a:extLst>
              <a:ext uri="{FF2B5EF4-FFF2-40B4-BE49-F238E27FC236}">
                <a16:creationId xmlns:a16="http://schemas.microsoft.com/office/drawing/2014/main" id="{2C9A09D7-08AE-4A16-96AD-C3DD005EFC90}"/>
              </a:ext>
            </a:extLst>
          </p:cNvPr>
          <p:cNvPicPr/>
          <p:nvPr/>
        </p:nvPicPr>
        <p:blipFill rotWithShape="1">
          <a:blip r:embed="rId2" cstate="print">
            <a:extLst>
              <a:ext uri="{28A0092B-C50C-407E-A947-70E740481C1C}">
                <a14:useLocalDpi xmlns:a14="http://schemas.microsoft.com/office/drawing/2010/main" val="0"/>
              </a:ext>
            </a:extLst>
          </a:blip>
          <a:srcRect l="14030" r="18221" b="1"/>
          <a:stretch/>
        </p:blipFill>
        <p:spPr>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1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665406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D4287-811A-4DA6-826C-2B437078F6F2}"/>
              </a:ext>
            </a:extLst>
          </p:cNvPr>
          <p:cNvSpPr>
            <a:spLocks noGrp="1"/>
          </p:cNvSpPr>
          <p:nvPr>
            <p:ph type="title"/>
          </p:nvPr>
        </p:nvSpPr>
        <p:spPr>
          <a:xfrm>
            <a:off x="646103" y="381935"/>
            <a:ext cx="5908006" cy="2344840"/>
          </a:xfrm>
        </p:spPr>
        <p:txBody>
          <a:bodyPr anchor="b">
            <a:normAutofit/>
          </a:bodyPr>
          <a:lstStyle/>
          <a:p>
            <a:r>
              <a:rPr lang="en-GB" sz="6000"/>
              <a:t>Final Results</a:t>
            </a:r>
          </a:p>
        </p:txBody>
      </p:sp>
      <p:sp>
        <p:nvSpPr>
          <p:cNvPr id="73"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75"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77"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29096832-FAB2-485F-91B5-1819E8A96490}"/>
              </a:ext>
            </a:extLst>
          </p:cNvPr>
          <p:cNvSpPr>
            <a:spLocks noGrp="1"/>
          </p:cNvSpPr>
          <p:nvPr>
            <p:ph idx="1"/>
          </p:nvPr>
        </p:nvSpPr>
        <p:spPr>
          <a:xfrm>
            <a:off x="646103" y="3096039"/>
            <a:ext cx="5908007" cy="2888627"/>
          </a:xfrm>
        </p:spPr>
        <p:txBody>
          <a:bodyPr anchor="t">
            <a:normAutofit/>
          </a:bodyPr>
          <a:lstStyle/>
          <a:p>
            <a:pPr marL="0" indent="0">
              <a:buNone/>
            </a:pPr>
            <a:r>
              <a:rPr lang="en-GB" sz="1800"/>
              <a:t>I am glad to advise Bart that he can plan to go to any of the below cities:</a:t>
            </a:r>
          </a:p>
          <a:p>
            <a:pPr marL="0" indent="0">
              <a:buNone/>
            </a:pPr>
            <a:r>
              <a:rPr lang="en-GB" sz="1800"/>
              <a:t>Manchester, Cambridge, Oxford, Exeter, Ipswich, Malmö, Stockholm, Göteborg, Düsseldorf, Leicester, Bruxelles, Gent, Coventry, Antwerpen, Middlesbrough, Bristol, Portsmouth, Kiel, Hamburg, Cardiff, Leeds, Uppsala, Southampton, Colchester, Ostrava, Doncaster, Bratislava, Swansea, Plzen, Liège, Praha, Brno, Berlin</a:t>
            </a:r>
          </a:p>
        </p:txBody>
      </p:sp>
      <p:pic>
        <p:nvPicPr>
          <p:cNvPr id="4098" name="Picture 2" descr="Ready to go rubber stamp Royalty Free Vector Image">
            <a:extLst>
              <a:ext uri="{FF2B5EF4-FFF2-40B4-BE49-F238E27FC236}">
                <a16:creationId xmlns:a16="http://schemas.microsoft.com/office/drawing/2014/main" id="{02519096-4F98-4622-80C4-D86A166F0B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188" b="17177"/>
          <a:stretch/>
        </p:blipFill>
        <p:spPr bwMode="auto">
          <a:xfrm>
            <a:off x="7200212" y="3651818"/>
            <a:ext cx="4009703" cy="2332847"/>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315562"/>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0</TotalTime>
  <Words>423</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Helvetica</vt:lpstr>
      <vt:lpstr>Symbol</vt:lpstr>
      <vt:lpstr>Univers</vt:lpstr>
      <vt:lpstr>GradientVTI</vt:lpstr>
      <vt:lpstr>PowerPoint Presentation</vt:lpstr>
      <vt:lpstr>Background</vt:lpstr>
      <vt:lpstr>Idea</vt:lpstr>
      <vt:lpstr>Data</vt:lpstr>
      <vt:lpstr>Clustering</vt:lpstr>
      <vt:lpstr>Final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Vladyslav Lisnyi</dc:creator>
  <cp:lastModifiedBy>Vladyslav Lisnyi</cp:lastModifiedBy>
  <cp:revision>1</cp:revision>
  <dcterms:created xsi:type="dcterms:W3CDTF">2020-11-21T21:28:22Z</dcterms:created>
  <dcterms:modified xsi:type="dcterms:W3CDTF">2020-11-21T21:28:29Z</dcterms:modified>
</cp:coreProperties>
</file>