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6" r:id="rId4"/>
    <p:sldId id="262" r:id="rId5"/>
    <p:sldId id="264" r:id="rId6"/>
    <p:sldId id="265" r:id="rId7"/>
    <p:sldId id="279" r:id="rId8"/>
    <p:sldId id="267" r:id="rId9"/>
    <p:sldId id="268" r:id="rId10"/>
    <p:sldId id="269" r:id="rId11"/>
    <p:sldId id="278" r:id="rId12"/>
    <p:sldId id="270" r:id="rId13"/>
    <p:sldId id="271" r:id="rId14"/>
    <p:sldId id="272" r:id="rId15"/>
    <p:sldId id="274" r:id="rId16"/>
    <p:sldId id="275" r:id="rId17"/>
    <p:sldId id="276" r:id="rId18"/>
    <p:sldId id="281" r:id="rId19"/>
    <p:sldId id="257" r:id="rId20"/>
    <p:sldId id="263" r:id="rId21"/>
    <p:sldId id="280" r:id="rId22"/>
    <p:sldId id="260"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8EF13F5-9319-4332-86F3-848FBF254692}">
          <p14:sldIdLst>
            <p14:sldId id="256"/>
            <p14:sldId id="261"/>
            <p14:sldId id="266"/>
            <p14:sldId id="262"/>
            <p14:sldId id="264"/>
            <p14:sldId id="265"/>
            <p14:sldId id="279"/>
            <p14:sldId id="267"/>
            <p14:sldId id="268"/>
            <p14:sldId id="269"/>
            <p14:sldId id="278"/>
            <p14:sldId id="270"/>
            <p14:sldId id="271"/>
            <p14:sldId id="272"/>
            <p14:sldId id="274"/>
            <p14:sldId id="275"/>
            <p14:sldId id="276"/>
            <p14:sldId id="281"/>
            <p14:sldId id="257"/>
            <p14:sldId id="263"/>
            <p14:sldId id="280"/>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03" d="100"/>
          <a:sy n="203" d="100"/>
        </p:scale>
        <p:origin x="3132" y="1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22</a:t>
            </a:fld>
            <a:endParaRPr lang="en-US"/>
          </a:p>
        </p:txBody>
      </p:sp>
    </p:spTree>
    <p:extLst>
      <p:ext uri="{BB962C8B-B14F-4D97-AF65-F5344CB8AC3E}">
        <p14:creationId xmlns:p14="http://schemas.microsoft.com/office/powerpoint/2010/main" val="332891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8/31/2020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solidFill>
                  <a:schemeClr val="bg2"/>
                </a:solidFill>
                <a:effectLst/>
              </a:rPr>
              <a:t>A Pilot </a:t>
            </a:r>
            <a:r>
              <a:rPr lang="en-US" b="1" dirty="0">
                <a:solidFill>
                  <a:schemeClr val="bg2"/>
                </a:solidFill>
              </a:rPr>
              <a:t>D</a:t>
            </a:r>
            <a:r>
              <a:rPr lang="en-US" b="1" dirty="0">
                <a:solidFill>
                  <a:schemeClr val="bg2"/>
                </a:solidFill>
                <a:effectLst/>
              </a:rPr>
              <a:t>ata </a:t>
            </a:r>
            <a:r>
              <a:rPr lang="en-US" b="1" dirty="0">
                <a:solidFill>
                  <a:schemeClr val="bg2"/>
                </a:solidFill>
              </a:rPr>
              <a:t>A</a:t>
            </a:r>
            <a:r>
              <a:rPr lang="en-US" b="1" dirty="0">
                <a:solidFill>
                  <a:schemeClr val="bg2"/>
                </a:solidFill>
                <a:effectLst/>
              </a:rPr>
              <a:t>nalysis of Hotness in Online </a:t>
            </a:r>
            <a:r>
              <a:rPr lang="en-US" b="1" dirty="0">
                <a:solidFill>
                  <a:schemeClr val="bg2"/>
                </a:solidFill>
              </a:rPr>
              <a:t>D</a:t>
            </a:r>
            <a:r>
              <a:rPr lang="en-US" b="1" dirty="0">
                <a:solidFill>
                  <a:schemeClr val="bg2"/>
                </a:solidFill>
                <a:effectLst/>
              </a:rPr>
              <a:t>eals </a:t>
            </a:r>
            <a:r>
              <a:rPr lang="en-US" b="1" dirty="0">
                <a:solidFill>
                  <a:schemeClr val="bg2"/>
                </a:solidFill>
              </a:rPr>
              <a:t>D</a:t>
            </a:r>
            <a:r>
              <a:rPr lang="en-US" b="1" dirty="0">
                <a:solidFill>
                  <a:schemeClr val="bg2"/>
                </a:solidFill>
                <a:effectLst/>
              </a:rPr>
              <a:t>ata</a:t>
            </a:r>
            <a:endParaRPr lang="en-US" b="1" dirty="0"/>
          </a:p>
        </p:txBody>
      </p:sp>
      <p:sp>
        <p:nvSpPr>
          <p:cNvPr id="3" name="Subtitle 2"/>
          <p:cNvSpPr>
            <a:spLocks noGrp="1"/>
          </p:cNvSpPr>
          <p:nvPr>
            <p:ph type="subTitle" idx="1"/>
          </p:nvPr>
        </p:nvSpPr>
        <p:spPr/>
        <p:txBody>
          <a:bodyPr/>
          <a:lstStyle/>
          <a:p>
            <a:r>
              <a:rPr lang="en-US" dirty="0"/>
              <a:t>By: Trelan Barron</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83D9-35F7-4D1E-A612-EAB57B7D3D6A}"/>
              </a:ext>
            </a:extLst>
          </p:cNvPr>
          <p:cNvSpPr>
            <a:spLocks noGrp="1"/>
          </p:cNvSpPr>
          <p:nvPr>
            <p:ph type="title"/>
          </p:nvPr>
        </p:nvSpPr>
        <p:spPr/>
        <p:txBody>
          <a:bodyPr>
            <a:normAutofit/>
          </a:bodyPr>
          <a:lstStyle/>
          <a:p>
            <a:r>
              <a:rPr lang="en-US" dirty="0"/>
              <a:t>Exploratory Data Analysis</a:t>
            </a:r>
          </a:p>
        </p:txBody>
      </p:sp>
      <p:sp>
        <p:nvSpPr>
          <p:cNvPr id="4" name="Content Placeholder 3">
            <a:extLst>
              <a:ext uri="{FF2B5EF4-FFF2-40B4-BE49-F238E27FC236}">
                <a16:creationId xmlns:a16="http://schemas.microsoft.com/office/drawing/2014/main" id="{B2F157F9-CDD8-4DD8-A738-EFFA0D308FBB}"/>
              </a:ext>
            </a:extLst>
          </p:cNvPr>
          <p:cNvSpPr>
            <a:spLocks noGrp="1"/>
          </p:cNvSpPr>
          <p:nvPr>
            <p:ph sz="half" idx="1"/>
          </p:nvPr>
        </p:nvSpPr>
        <p:spPr/>
        <p:txBody>
          <a:bodyPr>
            <a:normAutofit fontScale="92500" lnSpcReduction="10000"/>
          </a:bodyPr>
          <a:lstStyle/>
          <a:p>
            <a:r>
              <a:rPr lang="en-US"/>
              <a:t>Categories variable</a:t>
            </a:r>
            <a:endParaRPr lang="en-US" dirty="0"/>
          </a:p>
          <a:p>
            <a:endParaRPr lang="en-US" dirty="0"/>
          </a:p>
          <a:p>
            <a:r>
              <a:rPr lang="en-US" dirty="0"/>
              <a:t>Allows me to get ready to aggregate the sum</a:t>
            </a:r>
          </a:p>
          <a:p>
            <a:endParaRPr lang="en-US" dirty="0"/>
          </a:p>
          <a:p>
            <a:r>
              <a:rPr lang="en-US" dirty="0"/>
              <a:t>Helps with keeping track of the data by organizing it</a:t>
            </a:r>
          </a:p>
        </p:txBody>
      </p:sp>
      <p:pic>
        <p:nvPicPr>
          <p:cNvPr id="11" name="Content Placeholder 10">
            <a:extLst>
              <a:ext uri="{FF2B5EF4-FFF2-40B4-BE49-F238E27FC236}">
                <a16:creationId xmlns:a16="http://schemas.microsoft.com/office/drawing/2014/main" id="{0E6FDAA5-5FCB-4514-90C6-CC05FFE277E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5800" y="1502815"/>
            <a:ext cx="4648200" cy="2748689"/>
          </a:xfrm>
        </p:spPr>
      </p:pic>
    </p:spTree>
    <p:extLst>
      <p:ext uri="{BB962C8B-B14F-4D97-AF65-F5344CB8AC3E}">
        <p14:creationId xmlns:p14="http://schemas.microsoft.com/office/powerpoint/2010/main" val="249633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24881C-9442-47AD-8EFC-89B5D6271523}"/>
              </a:ext>
            </a:extLst>
          </p:cNvPr>
          <p:cNvSpPr>
            <a:spLocks noGrp="1"/>
          </p:cNvSpPr>
          <p:nvPr>
            <p:ph type="title"/>
          </p:nvPr>
        </p:nvSpPr>
        <p:spPr/>
        <p:txBody>
          <a:bodyPr>
            <a:noAutofit/>
          </a:bodyPr>
          <a:lstStyle/>
          <a:p>
            <a:r>
              <a:rPr lang="en-US" sz="3600" dirty="0"/>
              <a:t>		</a:t>
            </a:r>
          </a:p>
        </p:txBody>
      </p:sp>
      <p:pic>
        <p:nvPicPr>
          <p:cNvPr id="10" name="Picture Placeholder 9">
            <a:extLst>
              <a:ext uri="{FF2B5EF4-FFF2-40B4-BE49-F238E27FC236}">
                <a16:creationId xmlns:a16="http://schemas.microsoft.com/office/drawing/2014/main" id="{F665E392-55F6-498D-B4FA-A0D2268BEE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560" b="2560"/>
          <a:stretch>
            <a:fillRect/>
          </a:stretch>
        </p:blipFill>
        <p:spPr>
          <a:xfrm>
            <a:off x="0" y="-48470"/>
            <a:ext cx="9153150" cy="5191970"/>
          </a:xfrm>
        </p:spPr>
      </p:pic>
      <p:sp>
        <p:nvSpPr>
          <p:cNvPr id="8" name="Text Placeholder 7">
            <a:extLst>
              <a:ext uri="{FF2B5EF4-FFF2-40B4-BE49-F238E27FC236}">
                <a16:creationId xmlns:a16="http://schemas.microsoft.com/office/drawing/2014/main" id="{67CB6EBC-B50D-4AA5-87AD-E9D24C37DA33}"/>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11787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5809-5CDD-4872-A3C0-4240A4BE956D}"/>
              </a:ext>
            </a:extLst>
          </p:cNvPr>
          <p:cNvSpPr>
            <a:spLocks noGrp="1"/>
          </p:cNvSpPr>
          <p:nvPr>
            <p:ph type="title"/>
          </p:nvPr>
        </p:nvSpPr>
        <p:spPr/>
        <p:txBody>
          <a:bodyPr>
            <a:normAutofit/>
          </a:bodyPr>
          <a:lstStyle/>
          <a:p>
            <a:r>
              <a:rPr lang="en-US" dirty="0"/>
              <a:t>							</a:t>
            </a:r>
            <a:r>
              <a:rPr lang="en-US" dirty="0">
                <a:solidFill>
                  <a:schemeClr val="bg1"/>
                </a:solidFill>
              </a:rPr>
              <a:t>Results</a:t>
            </a:r>
          </a:p>
        </p:txBody>
      </p:sp>
      <p:sp>
        <p:nvSpPr>
          <p:cNvPr id="4" name="Content Placeholder 3">
            <a:extLst>
              <a:ext uri="{FF2B5EF4-FFF2-40B4-BE49-F238E27FC236}">
                <a16:creationId xmlns:a16="http://schemas.microsoft.com/office/drawing/2014/main" id="{4C633DEF-4CFE-48D5-9079-D34C63C22B91}"/>
              </a:ext>
            </a:extLst>
          </p:cNvPr>
          <p:cNvSpPr>
            <a:spLocks noGrp="1"/>
          </p:cNvSpPr>
          <p:nvPr>
            <p:ph sz="half" idx="1"/>
          </p:nvPr>
        </p:nvSpPr>
        <p:spPr/>
        <p:txBody>
          <a:bodyPr>
            <a:normAutofit fontScale="92500" lnSpcReduction="20000"/>
          </a:bodyPr>
          <a:lstStyle/>
          <a:p>
            <a:r>
              <a:rPr lang="en-US" dirty="0"/>
              <a:t>Aggregate sum of deals in each category</a:t>
            </a:r>
          </a:p>
          <a:p>
            <a:endParaRPr lang="en-US" dirty="0"/>
          </a:p>
          <a:p>
            <a:r>
              <a:rPr lang="en-US" dirty="0"/>
              <a:t>Shows the highest category from ascending to descending</a:t>
            </a:r>
          </a:p>
          <a:p>
            <a:pPr marL="0" indent="0">
              <a:buNone/>
            </a:pPr>
            <a:endParaRPr lang="en-US" dirty="0"/>
          </a:p>
          <a:p>
            <a:r>
              <a:rPr lang="en-US" dirty="0"/>
              <a:t>Shoes has the highest sum of deals</a:t>
            </a:r>
          </a:p>
        </p:txBody>
      </p:sp>
      <p:pic>
        <p:nvPicPr>
          <p:cNvPr id="7" name="Content Placeholder 6">
            <a:extLst>
              <a:ext uri="{FF2B5EF4-FFF2-40B4-BE49-F238E27FC236}">
                <a16:creationId xmlns:a16="http://schemas.microsoft.com/office/drawing/2014/main" id="{B9639A50-84DB-437F-B498-66587B7308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469254"/>
            <a:ext cx="4038600" cy="2855867"/>
          </a:xfrm>
        </p:spPr>
      </p:pic>
    </p:spTree>
    <p:extLst>
      <p:ext uri="{BB962C8B-B14F-4D97-AF65-F5344CB8AC3E}">
        <p14:creationId xmlns:p14="http://schemas.microsoft.com/office/powerpoint/2010/main" val="28415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9E0F-5091-4A73-BFBF-5A31446D047F}"/>
              </a:ext>
            </a:extLst>
          </p:cNvPr>
          <p:cNvSpPr>
            <a:spLocks noGrp="1"/>
          </p:cNvSpPr>
          <p:nvPr>
            <p:ph type="title"/>
          </p:nvPr>
        </p:nvSpPr>
        <p:spPr/>
        <p:txBody>
          <a:bodyPr>
            <a:normAutofit fontScale="90000"/>
          </a:bodyPr>
          <a:lstStyle/>
          <a:p>
            <a:r>
              <a:rPr lang="en-US" dirty="0"/>
              <a:t>Results</a:t>
            </a:r>
          </a:p>
        </p:txBody>
      </p:sp>
      <p:pic>
        <p:nvPicPr>
          <p:cNvPr id="5" name="Content Placeholder 4">
            <a:extLst>
              <a:ext uri="{FF2B5EF4-FFF2-40B4-BE49-F238E27FC236}">
                <a16:creationId xmlns:a16="http://schemas.microsoft.com/office/drawing/2014/main" id="{23C58DFF-1DB9-4C00-B2DB-7CF93836D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44700"/>
            <a:ext cx="9153150" cy="4098799"/>
          </a:xfrm>
        </p:spPr>
      </p:pic>
    </p:spTree>
    <p:extLst>
      <p:ext uri="{BB962C8B-B14F-4D97-AF65-F5344CB8AC3E}">
        <p14:creationId xmlns:p14="http://schemas.microsoft.com/office/powerpoint/2010/main" val="215434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5321-D8C5-406E-B2FA-4A5ED79D1499}"/>
              </a:ext>
            </a:extLst>
          </p:cNvPr>
          <p:cNvSpPr>
            <a:spLocks noGrp="1"/>
          </p:cNvSpPr>
          <p:nvPr>
            <p:ph type="title"/>
          </p:nvPr>
        </p:nvSpPr>
        <p:spPr/>
        <p:txBody>
          <a:bodyPr>
            <a:normAutofit/>
          </a:bodyPr>
          <a:lstStyle/>
          <a:p>
            <a:r>
              <a:rPr lang="en-US" dirty="0">
                <a:solidFill>
                  <a:schemeClr val="bg1"/>
                </a:solidFill>
              </a:rPr>
              <a:t>							Results</a:t>
            </a:r>
          </a:p>
        </p:txBody>
      </p:sp>
      <p:sp>
        <p:nvSpPr>
          <p:cNvPr id="4" name="Content Placeholder 3">
            <a:extLst>
              <a:ext uri="{FF2B5EF4-FFF2-40B4-BE49-F238E27FC236}">
                <a16:creationId xmlns:a16="http://schemas.microsoft.com/office/drawing/2014/main" id="{B4570DDE-5999-4CD4-9F88-E8A0B7718AE9}"/>
              </a:ext>
            </a:extLst>
          </p:cNvPr>
          <p:cNvSpPr>
            <a:spLocks noGrp="1"/>
          </p:cNvSpPr>
          <p:nvPr>
            <p:ph sz="half" idx="1"/>
          </p:nvPr>
        </p:nvSpPr>
        <p:spPr/>
        <p:txBody>
          <a:bodyPr>
            <a:normAutofit fontScale="92500" lnSpcReduction="10000"/>
          </a:bodyPr>
          <a:lstStyle/>
          <a:p>
            <a:r>
              <a:rPr lang="en-US" dirty="0"/>
              <a:t>Broke down hotness into dictionaries</a:t>
            </a:r>
          </a:p>
          <a:p>
            <a:endParaRPr lang="en-US" dirty="0"/>
          </a:p>
          <a:p>
            <a:r>
              <a:rPr lang="en-US" dirty="0"/>
              <a:t>Sorted and collected</a:t>
            </a:r>
          </a:p>
          <a:p>
            <a:endParaRPr lang="en-US" dirty="0"/>
          </a:p>
          <a:p>
            <a:r>
              <a:rPr lang="en-US" dirty="0"/>
              <a:t>Looks like 3 has the highest number of distribution </a:t>
            </a:r>
          </a:p>
        </p:txBody>
      </p:sp>
      <p:pic>
        <p:nvPicPr>
          <p:cNvPr id="7" name="Content Placeholder 6">
            <a:extLst>
              <a:ext uri="{FF2B5EF4-FFF2-40B4-BE49-F238E27FC236}">
                <a16:creationId xmlns:a16="http://schemas.microsoft.com/office/drawing/2014/main" id="{B7545696-2106-480C-9230-9214F61057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08224"/>
            <a:ext cx="4495800" cy="1985165"/>
          </a:xfrm>
        </p:spPr>
      </p:pic>
    </p:spTree>
    <p:extLst>
      <p:ext uri="{BB962C8B-B14F-4D97-AF65-F5344CB8AC3E}">
        <p14:creationId xmlns:p14="http://schemas.microsoft.com/office/powerpoint/2010/main" val="137549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B13B-DD1F-4933-BE4B-D35DE7C82329}"/>
              </a:ext>
            </a:extLst>
          </p:cNvPr>
          <p:cNvSpPr>
            <a:spLocks noGrp="1"/>
          </p:cNvSpPr>
          <p:nvPr>
            <p:ph type="title"/>
          </p:nvPr>
        </p:nvSpPr>
        <p:spPr/>
        <p:txBody>
          <a:bodyPr>
            <a:normAutofit fontScale="90000"/>
          </a:bodyPr>
          <a:lstStyle/>
          <a:p>
            <a:r>
              <a:rPr lang="en-US" dirty="0"/>
              <a:t>Results</a:t>
            </a:r>
          </a:p>
        </p:txBody>
      </p:sp>
      <p:pic>
        <p:nvPicPr>
          <p:cNvPr id="5" name="Content Placeholder 4">
            <a:extLst>
              <a:ext uri="{FF2B5EF4-FFF2-40B4-BE49-F238E27FC236}">
                <a16:creationId xmlns:a16="http://schemas.microsoft.com/office/drawing/2014/main" id="{FF60F7FE-B1EC-493D-957E-DA609EDD7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5" y="1197404"/>
            <a:ext cx="9162300" cy="3946095"/>
          </a:xfrm>
        </p:spPr>
      </p:pic>
    </p:spTree>
    <p:extLst>
      <p:ext uri="{BB962C8B-B14F-4D97-AF65-F5344CB8AC3E}">
        <p14:creationId xmlns:p14="http://schemas.microsoft.com/office/powerpoint/2010/main" val="29759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204E-9593-4C5D-8969-4D3F215A9D21}"/>
              </a:ext>
            </a:extLst>
          </p:cNvPr>
          <p:cNvSpPr>
            <a:spLocks noGrp="1"/>
          </p:cNvSpPr>
          <p:nvPr>
            <p:ph type="title"/>
          </p:nvPr>
        </p:nvSpPr>
        <p:spPr/>
        <p:txBody>
          <a:bodyPr>
            <a:normAutofit/>
          </a:bodyPr>
          <a:lstStyle/>
          <a:p>
            <a:r>
              <a:rPr lang="en-US" dirty="0"/>
              <a:t>							</a:t>
            </a:r>
            <a:r>
              <a:rPr lang="en-US" dirty="0">
                <a:solidFill>
                  <a:schemeClr val="bg1"/>
                </a:solidFill>
              </a:rPr>
              <a:t>Results</a:t>
            </a:r>
          </a:p>
        </p:txBody>
      </p:sp>
      <p:sp>
        <p:nvSpPr>
          <p:cNvPr id="4" name="Content Placeholder 3">
            <a:extLst>
              <a:ext uri="{FF2B5EF4-FFF2-40B4-BE49-F238E27FC236}">
                <a16:creationId xmlns:a16="http://schemas.microsoft.com/office/drawing/2014/main" id="{6EAEA46E-A2A4-4068-8EC5-12A5FBA8288B}"/>
              </a:ext>
            </a:extLst>
          </p:cNvPr>
          <p:cNvSpPr>
            <a:spLocks noGrp="1"/>
          </p:cNvSpPr>
          <p:nvPr>
            <p:ph sz="half" idx="1"/>
          </p:nvPr>
        </p:nvSpPr>
        <p:spPr/>
        <p:txBody>
          <a:bodyPr>
            <a:normAutofit lnSpcReduction="10000"/>
          </a:bodyPr>
          <a:lstStyle/>
          <a:p>
            <a:r>
              <a:rPr lang="en-US" dirty="0" err="1"/>
              <a:t>Hotness_score</a:t>
            </a:r>
            <a:endParaRPr lang="en-US" dirty="0"/>
          </a:p>
          <a:p>
            <a:endParaRPr lang="en-US" dirty="0"/>
          </a:p>
          <a:p>
            <a:r>
              <a:rPr lang="en-US" dirty="0" err="1"/>
              <a:t>Value_index</a:t>
            </a:r>
            <a:endParaRPr lang="en-US" dirty="0"/>
          </a:p>
          <a:p>
            <a:endParaRPr lang="en-US" dirty="0"/>
          </a:p>
          <a:p>
            <a:r>
              <a:rPr lang="en-US" dirty="0" err="1"/>
              <a:t>Exact_price</a:t>
            </a:r>
            <a:endParaRPr lang="en-US" dirty="0"/>
          </a:p>
          <a:p>
            <a:endParaRPr lang="en-US" dirty="0"/>
          </a:p>
          <a:p>
            <a:r>
              <a:rPr lang="en-US" dirty="0" err="1"/>
              <a:t>Section_sort</a:t>
            </a:r>
            <a:r>
              <a:rPr lang="en-US" dirty="0"/>
              <a:t> </a:t>
            </a:r>
          </a:p>
        </p:txBody>
      </p:sp>
      <p:pic>
        <p:nvPicPr>
          <p:cNvPr id="11" name="Content Placeholder 10">
            <a:extLst>
              <a:ext uri="{FF2B5EF4-FFF2-40B4-BE49-F238E27FC236}">
                <a16:creationId xmlns:a16="http://schemas.microsoft.com/office/drawing/2014/main" id="{F20CEB4F-2B18-4609-881D-F5FBCD7A91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200151"/>
            <a:ext cx="4495800" cy="3356764"/>
          </a:xfrm>
        </p:spPr>
      </p:pic>
    </p:spTree>
    <p:extLst>
      <p:ext uri="{BB962C8B-B14F-4D97-AF65-F5344CB8AC3E}">
        <p14:creationId xmlns:p14="http://schemas.microsoft.com/office/powerpoint/2010/main" val="184347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7C03-2332-4EDE-AB1A-137340BD8610}"/>
              </a:ext>
            </a:extLst>
          </p:cNvPr>
          <p:cNvSpPr>
            <a:spLocks noGrp="1"/>
          </p:cNvSpPr>
          <p:nvPr>
            <p:ph type="title"/>
          </p:nvPr>
        </p:nvSpPr>
        <p:spPr/>
        <p:txBody>
          <a:bodyPr>
            <a:normAutofit/>
          </a:bodyPr>
          <a:lstStyle/>
          <a:p>
            <a:r>
              <a:rPr lang="en-US" dirty="0">
                <a:solidFill>
                  <a:schemeClr val="bg1"/>
                </a:solidFill>
              </a:rPr>
              <a:t>							Results</a:t>
            </a:r>
          </a:p>
        </p:txBody>
      </p:sp>
      <p:pic>
        <p:nvPicPr>
          <p:cNvPr id="10" name="Content Placeholder 9">
            <a:extLst>
              <a:ext uri="{FF2B5EF4-FFF2-40B4-BE49-F238E27FC236}">
                <a16:creationId xmlns:a16="http://schemas.microsoft.com/office/drawing/2014/main" id="{06DBDC55-38C1-4015-B0C2-102813B4A2B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281747"/>
            <a:ext cx="4038600" cy="3230880"/>
          </a:xfrm>
        </p:spPr>
      </p:pic>
      <p:sp>
        <p:nvSpPr>
          <p:cNvPr id="8" name="Content Placeholder 7">
            <a:extLst>
              <a:ext uri="{FF2B5EF4-FFF2-40B4-BE49-F238E27FC236}">
                <a16:creationId xmlns:a16="http://schemas.microsoft.com/office/drawing/2014/main" id="{371BD981-7DF1-4FC5-8F9E-2CB264AACCE4}"/>
              </a:ext>
            </a:extLst>
          </p:cNvPr>
          <p:cNvSpPr>
            <a:spLocks noGrp="1"/>
          </p:cNvSpPr>
          <p:nvPr>
            <p:ph sz="half" idx="1"/>
          </p:nvPr>
        </p:nvSpPr>
        <p:spPr/>
        <p:txBody>
          <a:bodyPr>
            <a:normAutofit fontScale="77500" lnSpcReduction="20000"/>
          </a:bodyPr>
          <a:lstStyle/>
          <a:p>
            <a:r>
              <a:rPr lang="en-US" dirty="0"/>
              <a:t>Positive correlation is good due to it predictive power. If two variables are correlated, we can use the value of an item on one variable to predict the value on another</a:t>
            </a:r>
          </a:p>
          <a:p>
            <a:endParaRPr lang="en-US" dirty="0"/>
          </a:p>
          <a:p>
            <a:r>
              <a:rPr lang="en-US" dirty="0"/>
              <a:t>Negative Correlated variables will typically not help with predictions later on</a:t>
            </a:r>
          </a:p>
        </p:txBody>
      </p:sp>
    </p:spTree>
    <p:extLst>
      <p:ext uri="{BB962C8B-B14F-4D97-AF65-F5344CB8AC3E}">
        <p14:creationId xmlns:p14="http://schemas.microsoft.com/office/powerpoint/2010/main" val="3278069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99C27-0EF1-4F3F-B934-71F2916B6898}"/>
              </a:ext>
            </a:extLst>
          </p:cNvPr>
          <p:cNvSpPr>
            <a:spLocks noGrp="1"/>
          </p:cNvSpPr>
          <p:nvPr>
            <p:ph type="title"/>
          </p:nvPr>
        </p:nvSpPr>
        <p:spPr/>
        <p:txBody>
          <a:bodyPr/>
          <a:lstStyle/>
          <a:p>
            <a:endParaRPr lang="en-US"/>
          </a:p>
        </p:txBody>
      </p:sp>
      <p:pic>
        <p:nvPicPr>
          <p:cNvPr id="9" name="Picture Placeholder 8">
            <a:extLst>
              <a:ext uri="{FF2B5EF4-FFF2-40B4-BE49-F238E27FC236}">
                <a16:creationId xmlns:a16="http://schemas.microsoft.com/office/drawing/2014/main" id="{01FC8D19-6AB3-4499-BA27-967312CF670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582" b="7582"/>
          <a:stretch>
            <a:fillRect/>
          </a:stretch>
        </p:blipFill>
        <p:spPr>
          <a:xfrm>
            <a:off x="-45662" y="-176940"/>
            <a:ext cx="9162300" cy="5497380"/>
          </a:xfrm>
        </p:spPr>
      </p:pic>
      <p:sp>
        <p:nvSpPr>
          <p:cNvPr id="7" name="Text Placeholder 6">
            <a:extLst>
              <a:ext uri="{FF2B5EF4-FFF2-40B4-BE49-F238E27FC236}">
                <a16:creationId xmlns:a16="http://schemas.microsoft.com/office/drawing/2014/main" id="{DCC0DB80-5244-4C7F-90DB-3F361599631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37903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Performed Exploratory Data Analysis on deals data</a:t>
            </a:r>
          </a:p>
          <a:p>
            <a:pPr marL="0" indent="0">
              <a:buNone/>
            </a:pPr>
            <a:endParaRPr lang="en-US" dirty="0"/>
          </a:p>
          <a:p>
            <a:r>
              <a:rPr lang="en-US" dirty="0"/>
              <a:t>Shoes had the highest sum of deals</a:t>
            </a:r>
          </a:p>
          <a:p>
            <a:endParaRPr lang="en-US" dirty="0"/>
          </a:p>
          <a:p>
            <a:r>
              <a:rPr lang="en-US" dirty="0"/>
              <a:t>Hotness of 3 had the highest distribution</a:t>
            </a:r>
          </a:p>
          <a:p>
            <a:endParaRPr lang="en-US" dirty="0"/>
          </a:p>
          <a:p>
            <a:r>
              <a:rPr lang="en-US" dirty="0" err="1"/>
              <a:t>Hotness_score</a:t>
            </a:r>
            <a:r>
              <a:rPr lang="en-US" dirty="0"/>
              <a:t> has highest correlation to Hotness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AE9F-EFB6-4F7D-A25E-EA3595462024}"/>
              </a:ext>
            </a:extLst>
          </p:cNvPr>
          <p:cNvSpPr>
            <a:spLocks noGrp="1"/>
          </p:cNvSpPr>
          <p:nvPr>
            <p:ph type="title"/>
          </p:nvPr>
        </p:nvSpPr>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A93BA59E-2D6F-4212-B445-4CF5BB275522}"/>
              </a:ext>
            </a:extLst>
          </p:cNvPr>
          <p:cNvSpPr>
            <a:spLocks noGrp="1"/>
          </p:cNvSpPr>
          <p:nvPr>
            <p:ph idx="1"/>
          </p:nvPr>
        </p:nvSpPr>
        <p:spPr/>
        <p:txBody>
          <a:bodyPr>
            <a:normAutofit fontScale="85000" lnSpcReduction="20000"/>
          </a:bodyPr>
          <a:lstStyle/>
          <a:p>
            <a:r>
              <a:rPr lang="en-US" dirty="0"/>
              <a:t>Introduction</a:t>
            </a:r>
          </a:p>
          <a:p>
            <a:endParaRPr lang="en-US" dirty="0"/>
          </a:p>
          <a:p>
            <a:r>
              <a:rPr lang="en-US" dirty="0"/>
              <a:t>Research</a:t>
            </a:r>
          </a:p>
          <a:p>
            <a:pPr marL="0" indent="0">
              <a:buNone/>
            </a:pPr>
            <a:endParaRPr lang="en-US" dirty="0"/>
          </a:p>
          <a:p>
            <a:r>
              <a:rPr lang="en-US" dirty="0"/>
              <a:t>Results</a:t>
            </a:r>
          </a:p>
          <a:p>
            <a:endParaRPr lang="en-US" dirty="0"/>
          </a:p>
          <a:p>
            <a:r>
              <a:rPr lang="en-US" dirty="0"/>
              <a:t>Summary</a:t>
            </a:r>
          </a:p>
          <a:p>
            <a:endParaRPr lang="en-US" dirty="0"/>
          </a:p>
          <a:p>
            <a:r>
              <a:rPr lang="en-US" dirty="0"/>
              <a:t>Conclusion</a:t>
            </a:r>
          </a:p>
        </p:txBody>
      </p:sp>
    </p:spTree>
    <p:extLst>
      <p:ext uri="{BB962C8B-B14F-4D97-AF65-F5344CB8AC3E}">
        <p14:creationId xmlns:p14="http://schemas.microsoft.com/office/powerpoint/2010/main" val="778171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89D8D9-511E-4C90-B4E5-71C07A17847F}"/>
              </a:ext>
            </a:extLst>
          </p:cNvPr>
          <p:cNvSpPr>
            <a:spLocks noGrp="1"/>
          </p:cNvSpPr>
          <p:nvPr>
            <p:ph type="title"/>
          </p:nvPr>
        </p:nvSpPr>
        <p:spPr/>
        <p:txBody>
          <a:bodyPr/>
          <a:lstStyle/>
          <a:p>
            <a:endParaRPr lang="en-US" dirty="0"/>
          </a:p>
        </p:txBody>
      </p:sp>
      <p:pic>
        <p:nvPicPr>
          <p:cNvPr id="11" name="Picture Placeholder 10">
            <a:extLst>
              <a:ext uri="{FF2B5EF4-FFF2-40B4-BE49-F238E27FC236}">
                <a16:creationId xmlns:a16="http://schemas.microsoft.com/office/drawing/2014/main" id="{49DDFCCB-8FE4-458D-A119-B865030DCFB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a:xfrm>
            <a:off x="0" y="1"/>
            <a:ext cx="9144000" cy="5182072"/>
          </a:xfrm>
        </p:spPr>
      </p:pic>
      <p:sp>
        <p:nvSpPr>
          <p:cNvPr id="9" name="Text Placeholder 8">
            <a:extLst>
              <a:ext uri="{FF2B5EF4-FFF2-40B4-BE49-F238E27FC236}">
                <a16:creationId xmlns:a16="http://schemas.microsoft.com/office/drawing/2014/main" id="{E53FFEF4-66E3-403A-9D8A-B3EE71F2600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4936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E465-1F21-4505-8EAC-1BF681601698}"/>
              </a:ext>
            </a:extLst>
          </p:cNvPr>
          <p:cNvSpPr>
            <a:spLocks noGrp="1"/>
          </p:cNvSpPr>
          <p:nvPr>
            <p:ph type="title"/>
          </p:nvPr>
        </p:nvSpPr>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15EF438E-D695-4940-8C74-B9F619DF8653}"/>
              </a:ext>
            </a:extLst>
          </p:cNvPr>
          <p:cNvSpPr>
            <a:spLocks noGrp="1"/>
          </p:cNvSpPr>
          <p:nvPr>
            <p:ph idx="1"/>
          </p:nvPr>
        </p:nvSpPr>
        <p:spPr/>
        <p:txBody>
          <a:bodyPr>
            <a:normAutofit lnSpcReduction="10000"/>
          </a:bodyPr>
          <a:lstStyle/>
          <a:p>
            <a:r>
              <a:rPr lang="en-US" dirty="0"/>
              <a:t>Machine Learning</a:t>
            </a:r>
          </a:p>
          <a:p>
            <a:endParaRPr lang="en-US" dirty="0"/>
          </a:p>
          <a:p>
            <a:r>
              <a:rPr lang="en-US" dirty="0"/>
              <a:t>Predictive model for Company</a:t>
            </a:r>
          </a:p>
          <a:p>
            <a:endParaRPr lang="en-US" dirty="0"/>
          </a:p>
          <a:p>
            <a:r>
              <a:rPr lang="en-US" dirty="0"/>
              <a:t>Gain useful insights from Data</a:t>
            </a:r>
          </a:p>
          <a:p>
            <a:endParaRPr lang="en-US" dirty="0"/>
          </a:p>
          <a:p>
            <a:r>
              <a:rPr lang="en-US" dirty="0"/>
              <a:t>Help Company make objective Decisions</a:t>
            </a:r>
          </a:p>
        </p:txBody>
      </p:sp>
    </p:spTree>
    <p:extLst>
      <p:ext uri="{BB962C8B-B14F-4D97-AF65-F5344CB8AC3E}">
        <p14:creationId xmlns:p14="http://schemas.microsoft.com/office/powerpoint/2010/main" val="1169953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21B9-3540-4F7B-846F-F66D598E824B}"/>
              </a:ext>
            </a:extLst>
          </p:cNvPr>
          <p:cNvSpPr>
            <a:spLocks noGrp="1"/>
          </p:cNvSpPr>
          <p:nvPr>
            <p:ph type="title"/>
          </p:nvPr>
        </p:nvSpPr>
        <p:spPr/>
        <p:txBody>
          <a:bodyPr>
            <a:normAutofit fontScale="90000"/>
          </a:bodyPr>
          <a:lstStyle/>
          <a:p>
            <a:r>
              <a:rPr lang="en-US" dirty="0"/>
              <a:t>Questions?</a:t>
            </a:r>
          </a:p>
        </p:txBody>
      </p:sp>
      <p:pic>
        <p:nvPicPr>
          <p:cNvPr id="5" name="Content Placeholder 4">
            <a:extLst>
              <a:ext uri="{FF2B5EF4-FFF2-40B4-BE49-F238E27FC236}">
                <a16:creationId xmlns:a16="http://schemas.microsoft.com/office/drawing/2014/main" id="{580EA377-2073-47B4-ADDD-670326B7876A}"/>
              </a:ext>
            </a:extLst>
          </p:cNvPr>
          <p:cNvPicPr>
            <a:picLocks noGrp="1" noChangeAspect="1"/>
          </p:cNvPicPr>
          <p:nvPr>
            <p:ph idx="1"/>
          </p:nvPr>
        </p:nvPicPr>
        <p:blipFill>
          <a:blip r:embed="rId3"/>
          <a:stretch>
            <a:fillRect/>
          </a:stretch>
        </p:blipFill>
        <p:spPr>
          <a:xfrm>
            <a:off x="2229908" y="1196975"/>
            <a:ext cx="4684184" cy="3513138"/>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D9C33-F9A1-4DEB-80C3-9BA211BE44F2}"/>
              </a:ext>
            </a:extLst>
          </p:cNvPr>
          <p:cNvSpPr>
            <a:spLocks noGrp="1"/>
          </p:cNvSpPr>
          <p:nvPr>
            <p:ph idx="1"/>
          </p:nvPr>
        </p:nvSpPr>
        <p:spPr/>
        <p:txBody>
          <a:bodyPr/>
          <a:lstStyle/>
          <a:p>
            <a:r>
              <a:rPr lang="en-US" dirty="0">
                <a:solidFill>
                  <a:srgbClr val="131313"/>
                </a:solidFill>
                <a:latin typeface="Roboto"/>
              </a:rPr>
              <a:t>P</a:t>
            </a:r>
            <a:r>
              <a:rPr lang="en-US" b="0" i="0" dirty="0">
                <a:solidFill>
                  <a:srgbClr val="131313"/>
                </a:solidFill>
                <a:effectLst/>
                <a:latin typeface="Roboto"/>
              </a:rPr>
              <a:t>erform exploratory data analysis on the deals data</a:t>
            </a:r>
            <a:endParaRPr lang="en-US" dirty="0">
              <a:solidFill>
                <a:srgbClr val="131313"/>
              </a:solidFill>
              <a:latin typeface="Roboto"/>
            </a:endParaRPr>
          </a:p>
          <a:p>
            <a:r>
              <a:rPr lang="en-US" b="0" i="0" dirty="0">
                <a:solidFill>
                  <a:srgbClr val="131313"/>
                </a:solidFill>
                <a:effectLst/>
                <a:latin typeface="Roboto"/>
              </a:rPr>
              <a:t>find out the distribution of deals in each category and aggregate the sum of deals in each category</a:t>
            </a:r>
          </a:p>
          <a:p>
            <a:r>
              <a:rPr lang="en-US" dirty="0">
                <a:solidFill>
                  <a:srgbClr val="131313"/>
                </a:solidFill>
                <a:latin typeface="Roboto"/>
              </a:rPr>
              <a:t>F</a:t>
            </a:r>
            <a:r>
              <a:rPr lang="en-US" b="0" i="0" dirty="0">
                <a:solidFill>
                  <a:srgbClr val="131313"/>
                </a:solidFill>
                <a:effectLst/>
                <a:latin typeface="Roboto"/>
              </a:rPr>
              <a:t>ind out the hotness distribution</a:t>
            </a:r>
          </a:p>
          <a:p>
            <a:r>
              <a:rPr lang="en-US" dirty="0">
                <a:solidFill>
                  <a:srgbClr val="131313"/>
                </a:solidFill>
                <a:latin typeface="Roboto"/>
              </a:rPr>
              <a:t>L</a:t>
            </a:r>
            <a:r>
              <a:rPr lang="en-US" b="0" i="0" dirty="0">
                <a:solidFill>
                  <a:srgbClr val="131313"/>
                </a:solidFill>
                <a:effectLst/>
                <a:latin typeface="Roboto"/>
              </a:rPr>
              <a:t>ook for factors may affect the hotness of deals</a:t>
            </a:r>
            <a:endParaRPr lang="en-US" dirty="0"/>
          </a:p>
        </p:txBody>
      </p:sp>
      <p:sp>
        <p:nvSpPr>
          <p:cNvPr id="5" name="Title 4">
            <a:extLst>
              <a:ext uri="{FF2B5EF4-FFF2-40B4-BE49-F238E27FC236}">
                <a16:creationId xmlns:a16="http://schemas.microsoft.com/office/drawing/2014/main" id="{CA09DA9B-B238-4EE5-93A4-2A51821ED4B6}"/>
              </a:ext>
            </a:extLst>
          </p:cNvPr>
          <p:cNvSpPr>
            <a:spLocks noGrp="1"/>
          </p:cNvSpPr>
          <p:nvPr>
            <p:ph type="title"/>
          </p:nvPr>
        </p:nvSpPr>
        <p:spPr/>
        <p:txBody>
          <a:bodyPr>
            <a:normAutofit fontScale="90000"/>
          </a:bodyPr>
          <a:lstStyle/>
          <a:p>
            <a:r>
              <a:rPr lang="en-US" dirty="0" err="1"/>
              <a:t>Overvirew</a:t>
            </a:r>
            <a:endParaRPr lang="en-US" dirty="0"/>
          </a:p>
        </p:txBody>
      </p:sp>
    </p:spTree>
    <p:extLst>
      <p:ext uri="{BB962C8B-B14F-4D97-AF65-F5344CB8AC3E}">
        <p14:creationId xmlns:p14="http://schemas.microsoft.com/office/powerpoint/2010/main" val="4020637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344E-E776-43E0-BD06-CC76655C904D}"/>
              </a:ext>
            </a:extLst>
          </p:cNvPr>
          <p:cNvSpPr>
            <a:spLocks noGrp="1"/>
          </p:cNvSpPr>
          <p:nvPr>
            <p:ph type="title"/>
          </p:nvPr>
        </p:nvSpPr>
        <p:spPr/>
        <p:txBody>
          <a:bodyPr>
            <a:normAutofit/>
          </a:bodyPr>
          <a:lstStyle/>
          <a:p>
            <a:r>
              <a:rPr lang="en-US" dirty="0"/>
              <a:t>Introduction</a:t>
            </a:r>
          </a:p>
        </p:txBody>
      </p:sp>
      <p:sp>
        <p:nvSpPr>
          <p:cNvPr id="5" name="Text Placeholder 4">
            <a:extLst>
              <a:ext uri="{FF2B5EF4-FFF2-40B4-BE49-F238E27FC236}">
                <a16:creationId xmlns:a16="http://schemas.microsoft.com/office/drawing/2014/main" id="{5B51F6AB-46F0-4D18-B1CF-3EB9C5C1BBFC}"/>
              </a:ext>
            </a:extLst>
          </p:cNvPr>
          <p:cNvSpPr>
            <a:spLocks noGrp="1"/>
          </p:cNvSpPr>
          <p:nvPr>
            <p:ph type="body" sz="half" idx="2"/>
          </p:nvPr>
        </p:nvSpPr>
        <p:spPr/>
        <p:txBody>
          <a:bodyPr/>
          <a:lstStyle/>
          <a:p>
            <a:endParaRPr lang="en-US"/>
          </a:p>
        </p:txBody>
      </p:sp>
      <p:pic>
        <p:nvPicPr>
          <p:cNvPr id="8" name="Picture Placeholder 7">
            <a:extLst>
              <a:ext uri="{FF2B5EF4-FFF2-40B4-BE49-F238E27FC236}">
                <a16:creationId xmlns:a16="http://schemas.microsoft.com/office/drawing/2014/main" id="{FB4AE222-CABF-4C19-A3D9-2D790932F0E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781" b="7781"/>
          <a:stretch>
            <a:fillRect/>
          </a:stretch>
        </p:blipFill>
        <p:spPr>
          <a:xfrm>
            <a:off x="-9150" y="-24236"/>
            <a:ext cx="9162300" cy="5167735"/>
          </a:xfrm>
        </p:spPr>
      </p:pic>
    </p:spTree>
    <p:extLst>
      <p:ext uri="{BB962C8B-B14F-4D97-AF65-F5344CB8AC3E}">
        <p14:creationId xmlns:p14="http://schemas.microsoft.com/office/powerpoint/2010/main" val="16212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A5C7E-6581-4E4F-B6F5-04E8A6A02EEF}"/>
              </a:ext>
            </a:extLst>
          </p:cNvPr>
          <p:cNvSpPr>
            <a:spLocks noGrp="1"/>
          </p:cNvSpPr>
          <p:nvPr>
            <p:ph type="title"/>
          </p:nvPr>
        </p:nvSpPr>
        <p:spPr/>
        <p:txBody>
          <a:bodyPr>
            <a:normAutofit fontScale="90000"/>
          </a:bodyPr>
          <a:lstStyle/>
          <a:p>
            <a:r>
              <a:rPr lang="en-US" dirty="0"/>
              <a:t>Deals</a:t>
            </a:r>
          </a:p>
        </p:txBody>
      </p:sp>
      <p:sp>
        <p:nvSpPr>
          <p:cNvPr id="3" name="Content Placeholder 2">
            <a:extLst>
              <a:ext uri="{FF2B5EF4-FFF2-40B4-BE49-F238E27FC236}">
                <a16:creationId xmlns:a16="http://schemas.microsoft.com/office/drawing/2014/main" id="{98DC756B-517A-4630-BBC6-E898FF28BC0D}"/>
              </a:ext>
            </a:extLst>
          </p:cNvPr>
          <p:cNvSpPr>
            <a:spLocks noGrp="1"/>
          </p:cNvSpPr>
          <p:nvPr>
            <p:ph idx="1"/>
          </p:nvPr>
        </p:nvSpPr>
        <p:spPr/>
        <p:txBody>
          <a:bodyPr>
            <a:normAutofit lnSpcReduction="10000"/>
          </a:bodyPr>
          <a:lstStyle/>
          <a:p>
            <a:r>
              <a:rPr lang="en-US" dirty="0">
                <a:solidFill>
                  <a:srgbClr val="222222"/>
                </a:solidFill>
                <a:latin typeface="Calibri" panose="020F0502020204030204" pitchFamily="34" charset="0"/>
                <a:cs typeface="Calibri" panose="020F0502020204030204" pitchFamily="34" charset="0"/>
              </a:rPr>
              <a:t>A</a:t>
            </a:r>
            <a:r>
              <a:rPr lang="en-US" b="0" i="0" dirty="0">
                <a:solidFill>
                  <a:srgbClr val="222222"/>
                </a:solidFill>
                <a:effectLst/>
                <a:latin typeface="Calibri" panose="020F0502020204030204" pitchFamily="34" charset="0"/>
                <a:cs typeface="Calibri" panose="020F0502020204030204" pitchFamily="34" charset="0"/>
              </a:rPr>
              <a:t> period during which a retailer sells goods at reduced prices</a:t>
            </a:r>
          </a:p>
          <a:p>
            <a:endParaRPr lang="en-US" b="0" i="0" dirty="0">
              <a:solidFill>
                <a:srgbClr val="222222"/>
              </a:solidFill>
              <a:effectLst/>
              <a:latin typeface="Calibri" panose="020F0502020204030204" pitchFamily="34" charset="0"/>
              <a:cs typeface="Calibri" panose="020F0502020204030204" pitchFamily="34" charset="0"/>
            </a:endParaRPr>
          </a:p>
          <a:p>
            <a:r>
              <a:rPr lang="en-US" dirty="0">
                <a:solidFill>
                  <a:srgbClr val="222222"/>
                </a:solidFill>
                <a:latin typeface="Roboto"/>
              </a:rPr>
              <a:t>A target customer</a:t>
            </a:r>
          </a:p>
          <a:p>
            <a:endParaRPr lang="en-US" dirty="0">
              <a:solidFill>
                <a:srgbClr val="222222"/>
              </a:solidFill>
              <a:latin typeface="Roboto"/>
            </a:endParaRPr>
          </a:p>
          <a:p>
            <a:r>
              <a:rPr lang="en-US" dirty="0">
                <a:solidFill>
                  <a:srgbClr val="222222"/>
                </a:solidFill>
                <a:latin typeface="Roboto"/>
              </a:rPr>
              <a:t>The goal is to reach out to leads who have shown interest or fit the description of their target customer</a:t>
            </a:r>
            <a:endParaRPr lang="en-US" dirty="0"/>
          </a:p>
          <a:p>
            <a:pPr marL="0" indent="0">
              <a:buNone/>
            </a:pPr>
            <a:endParaRPr lang="en-US" dirty="0"/>
          </a:p>
        </p:txBody>
      </p:sp>
    </p:spTree>
    <p:extLst>
      <p:ext uri="{BB962C8B-B14F-4D97-AF65-F5344CB8AC3E}">
        <p14:creationId xmlns:p14="http://schemas.microsoft.com/office/powerpoint/2010/main" val="229442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ED08-FE6C-4A8F-B344-6AAA8F6DE8EA}"/>
              </a:ext>
            </a:extLst>
          </p:cNvPr>
          <p:cNvSpPr>
            <a:spLocks noGrp="1"/>
          </p:cNvSpPr>
          <p:nvPr>
            <p:ph type="title"/>
          </p:nvPr>
        </p:nvSpPr>
        <p:spPr/>
        <p:txBody>
          <a:bodyPr>
            <a:normAutofit fontScale="90000"/>
          </a:bodyPr>
          <a:lstStyle/>
          <a:p>
            <a:r>
              <a:rPr lang="en-US" dirty="0"/>
              <a:t>Companies and Data</a:t>
            </a:r>
          </a:p>
        </p:txBody>
      </p:sp>
      <p:sp>
        <p:nvSpPr>
          <p:cNvPr id="3" name="Content Placeholder 2">
            <a:extLst>
              <a:ext uri="{FF2B5EF4-FFF2-40B4-BE49-F238E27FC236}">
                <a16:creationId xmlns:a16="http://schemas.microsoft.com/office/drawing/2014/main" id="{4D4B92C6-5620-4981-B7E0-228F021288C1}"/>
              </a:ext>
            </a:extLst>
          </p:cNvPr>
          <p:cNvSpPr>
            <a:spLocks noGrp="1"/>
          </p:cNvSpPr>
          <p:nvPr>
            <p:ph idx="1"/>
          </p:nvPr>
        </p:nvSpPr>
        <p:spPr/>
        <p:txBody>
          <a:bodyPr/>
          <a:lstStyle/>
          <a:p>
            <a:r>
              <a:rPr lang="en-US" dirty="0"/>
              <a:t>What affects if a deal trends or not?</a:t>
            </a:r>
          </a:p>
          <a:p>
            <a:endParaRPr lang="en-US" dirty="0"/>
          </a:p>
          <a:p>
            <a:r>
              <a:rPr lang="en-US" dirty="0"/>
              <a:t>How do companies use data to their advantage when it comes to deals data?</a:t>
            </a:r>
          </a:p>
          <a:p>
            <a:endParaRPr lang="en-US" dirty="0"/>
          </a:p>
          <a:p>
            <a:r>
              <a:rPr lang="en-US" dirty="0"/>
              <a:t>How does this data help the company as a whole?</a:t>
            </a:r>
          </a:p>
        </p:txBody>
      </p:sp>
    </p:spTree>
    <p:extLst>
      <p:ext uri="{BB962C8B-B14F-4D97-AF65-F5344CB8AC3E}">
        <p14:creationId xmlns:p14="http://schemas.microsoft.com/office/powerpoint/2010/main" val="10695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0C1D-AAED-4A50-A1F3-E60F0229D94F}"/>
              </a:ext>
            </a:extLst>
          </p:cNvPr>
          <p:cNvSpPr>
            <a:spLocks noGrp="1"/>
          </p:cNvSpPr>
          <p:nvPr>
            <p:ph type="title"/>
          </p:nvPr>
        </p:nvSpPr>
        <p:spPr/>
        <p:txBody>
          <a:bodyPr/>
          <a:lstStyle/>
          <a:p>
            <a:endParaRPr lang="en-US"/>
          </a:p>
        </p:txBody>
      </p:sp>
      <p:pic>
        <p:nvPicPr>
          <p:cNvPr id="6" name="Picture Placeholder 5">
            <a:extLst>
              <a:ext uri="{FF2B5EF4-FFF2-40B4-BE49-F238E27FC236}">
                <a16:creationId xmlns:a16="http://schemas.microsoft.com/office/drawing/2014/main" id="{0D73011D-053E-4644-A5F2-EBA628E146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767" b="10767"/>
          <a:stretch>
            <a:fillRect/>
          </a:stretch>
        </p:blipFill>
        <p:spPr>
          <a:xfrm>
            <a:off x="0" y="0"/>
            <a:ext cx="9144000" cy="5143500"/>
          </a:xfrm>
        </p:spPr>
      </p:pic>
      <p:sp>
        <p:nvSpPr>
          <p:cNvPr id="4" name="Text Placeholder 3">
            <a:extLst>
              <a:ext uri="{FF2B5EF4-FFF2-40B4-BE49-F238E27FC236}">
                <a16:creationId xmlns:a16="http://schemas.microsoft.com/office/drawing/2014/main" id="{4411CCCF-8082-426A-8F51-D4527F7A43E3}"/>
              </a:ext>
            </a:extLst>
          </p:cNvPr>
          <p:cNvSpPr>
            <a:spLocks noGrp="1"/>
          </p:cNvSpPr>
          <p:nvPr>
            <p:ph type="body" sz="half" idx="2"/>
          </p:nvPr>
        </p:nvSpPr>
        <p:spPr>
          <a:xfrm>
            <a:off x="1792288" y="4025504"/>
            <a:ext cx="5486400" cy="684116"/>
          </a:xfrm>
        </p:spPr>
        <p:txBody>
          <a:bodyPr>
            <a:normAutofit fontScale="92500" lnSpcReduction="20000"/>
          </a:bodyPr>
          <a:lstStyle/>
          <a:p>
            <a:r>
              <a:rPr lang="en-US" sz="2000" dirty="0"/>
              <a:t>		</a:t>
            </a:r>
            <a:r>
              <a:rPr lang="en-US" sz="4800" dirty="0"/>
              <a:t> Research</a:t>
            </a:r>
          </a:p>
        </p:txBody>
      </p:sp>
    </p:spTree>
    <p:extLst>
      <p:ext uri="{BB962C8B-B14F-4D97-AF65-F5344CB8AC3E}">
        <p14:creationId xmlns:p14="http://schemas.microsoft.com/office/powerpoint/2010/main" val="378362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00AD-BB8D-4996-BBA2-8F5901C3A659}"/>
              </a:ext>
            </a:extLst>
          </p:cNvPr>
          <p:cNvSpPr>
            <a:spLocks noGrp="1"/>
          </p:cNvSpPr>
          <p:nvPr>
            <p:ph type="title"/>
          </p:nvPr>
        </p:nvSpPr>
        <p:spPr/>
        <p:txBody>
          <a:bodyPr>
            <a:normAutofit/>
          </a:bodyPr>
          <a:lstStyle/>
          <a:p>
            <a:r>
              <a:rPr lang="en-US" dirty="0"/>
              <a:t>Exploratory Data Analysis</a:t>
            </a:r>
          </a:p>
        </p:txBody>
      </p:sp>
      <p:pic>
        <p:nvPicPr>
          <p:cNvPr id="19" name="Content Placeholder 18">
            <a:extLst>
              <a:ext uri="{FF2B5EF4-FFF2-40B4-BE49-F238E27FC236}">
                <a16:creationId xmlns:a16="http://schemas.microsoft.com/office/drawing/2014/main" id="{542A23AF-76A7-4C24-8862-159092FB2A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05401" y="1044700"/>
            <a:ext cx="4038600" cy="4098799"/>
          </a:xfrm>
        </p:spPr>
      </p:pic>
      <p:sp>
        <p:nvSpPr>
          <p:cNvPr id="17" name="Content Placeholder 16">
            <a:extLst>
              <a:ext uri="{FF2B5EF4-FFF2-40B4-BE49-F238E27FC236}">
                <a16:creationId xmlns:a16="http://schemas.microsoft.com/office/drawing/2014/main" id="{331F33BB-E4BB-476C-9E10-64D46C3779A4}"/>
              </a:ext>
            </a:extLst>
          </p:cNvPr>
          <p:cNvSpPr>
            <a:spLocks noGrp="1"/>
          </p:cNvSpPr>
          <p:nvPr>
            <p:ph sz="half" idx="1"/>
          </p:nvPr>
        </p:nvSpPr>
        <p:spPr/>
        <p:txBody>
          <a:bodyPr>
            <a:normAutofit lnSpcReduction="10000"/>
          </a:bodyPr>
          <a:lstStyle/>
          <a:p>
            <a:r>
              <a:rPr lang="en-US" dirty="0"/>
              <a:t>Data Types</a:t>
            </a:r>
          </a:p>
          <a:p>
            <a:endParaRPr lang="en-US" dirty="0"/>
          </a:p>
          <a:p>
            <a:r>
              <a:rPr lang="en-US" dirty="0"/>
              <a:t>Understand and manipulate the data</a:t>
            </a:r>
          </a:p>
          <a:p>
            <a:endParaRPr lang="en-US" dirty="0"/>
          </a:p>
          <a:p>
            <a:r>
              <a:rPr lang="en-US" dirty="0"/>
              <a:t>Good for further analysis</a:t>
            </a:r>
          </a:p>
          <a:p>
            <a:endParaRPr lang="en-US" dirty="0"/>
          </a:p>
          <a:p>
            <a:endParaRPr lang="en-US" dirty="0"/>
          </a:p>
          <a:p>
            <a:endParaRPr lang="en-US" dirty="0"/>
          </a:p>
        </p:txBody>
      </p:sp>
    </p:spTree>
    <p:extLst>
      <p:ext uri="{BB962C8B-B14F-4D97-AF65-F5344CB8AC3E}">
        <p14:creationId xmlns:p14="http://schemas.microsoft.com/office/powerpoint/2010/main" val="261004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1BC2-8279-4B46-8CB8-C765C5862CE2}"/>
              </a:ext>
            </a:extLst>
          </p:cNvPr>
          <p:cNvSpPr>
            <a:spLocks noGrp="1"/>
          </p:cNvSpPr>
          <p:nvPr>
            <p:ph type="title"/>
          </p:nvPr>
        </p:nvSpPr>
        <p:spPr/>
        <p:txBody>
          <a:bodyPr>
            <a:normAutofit/>
          </a:bodyPr>
          <a:lstStyle/>
          <a:p>
            <a:r>
              <a:rPr lang="en-US" dirty="0"/>
              <a:t>Exploratory Data Analysis</a:t>
            </a:r>
          </a:p>
        </p:txBody>
      </p:sp>
      <p:sp>
        <p:nvSpPr>
          <p:cNvPr id="4" name="Content Placeholder 3">
            <a:extLst>
              <a:ext uri="{FF2B5EF4-FFF2-40B4-BE49-F238E27FC236}">
                <a16:creationId xmlns:a16="http://schemas.microsoft.com/office/drawing/2014/main" id="{E2ED52E9-6566-4905-B398-4FA15C727D32}"/>
              </a:ext>
            </a:extLst>
          </p:cNvPr>
          <p:cNvSpPr>
            <a:spLocks noGrp="1"/>
          </p:cNvSpPr>
          <p:nvPr>
            <p:ph sz="half" idx="1"/>
          </p:nvPr>
        </p:nvSpPr>
        <p:spPr/>
        <p:txBody>
          <a:bodyPr>
            <a:normAutofit lnSpcReduction="10000"/>
          </a:bodyPr>
          <a:lstStyle/>
          <a:p>
            <a:r>
              <a:rPr lang="en-US" dirty="0"/>
              <a:t>Missing Data for each variable</a:t>
            </a:r>
          </a:p>
          <a:p>
            <a:endParaRPr lang="en-US" dirty="0"/>
          </a:p>
          <a:p>
            <a:r>
              <a:rPr lang="en-US" dirty="0"/>
              <a:t>See which variables need to be dropped</a:t>
            </a:r>
          </a:p>
          <a:p>
            <a:endParaRPr lang="en-US" dirty="0"/>
          </a:p>
          <a:p>
            <a:r>
              <a:rPr lang="en-US" dirty="0"/>
              <a:t>Fill in missing values</a:t>
            </a:r>
          </a:p>
        </p:txBody>
      </p:sp>
      <p:pic>
        <p:nvPicPr>
          <p:cNvPr id="7" name="Content Placeholder 6">
            <a:extLst>
              <a:ext uri="{FF2B5EF4-FFF2-40B4-BE49-F238E27FC236}">
                <a16:creationId xmlns:a16="http://schemas.microsoft.com/office/drawing/2014/main" id="{3CFD1CA2-C35F-4E83-BF8B-66CD35729F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88230" y="1120410"/>
            <a:ext cx="3655770" cy="4023090"/>
          </a:xfrm>
        </p:spPr>
      </p:pic>
    </p:spTree>
    <p:extLst>
      <p:ext uri="{BB962C8B-B14F-4D97-AF65-F5344CB8AC3E}">
        <p14:creationId xmlns:p14="http://schemas.microsoft.com/office/powerpoint/2010/main" val="371553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2681</TotalTime>
  <Words>377</Words>
  <Application>Microsoft Office PowerPoint</Application>
  <PresentationFormat>On-screen Show (16:9)</PresentationFormat>
  <Paragraphs>95</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Roboto</vt:lpstr>
      <vt:lpstr>Office Theme</vt:lpstr>
      <vt:lpstr>A Pilot Data Analysis of Hotness in Online Deals Data</vt:lpstr>
      <vt:lpstr>Overview</vt:lpstr>
      <vt:lpstr>Overvirew</vt:lpstr>
      <vt:lpstr>Introduction</vt:lpstr>
      <vt:lpstr>Deals</vt:lpstr>
      <vt:lpstr>Companies and Data</vt:lpstr>
      <vt:lpstr>PowerPoint Presentation</vt:lpstr>
      <vt:lpstr>Exploratory Data Analysis</vt:lpstr>
      <vt:lpstr>Exploratory Data Analysis</vt:lpstr>
      <vt:lpstr>Exploratory Data Analysis</vt:lpstr>
      <vt:lpstr>  </vt:lpstr>
      <vt:lpstr>       Results</vt:lpstr>
      <vt:lpstr>Results</vt:lpstr>
      <vt:lpstr>       Results</vt:lpstr>
      <vt:lpstr>Results</vt:lpstr>
      <vt:lpstr>       Results</vt:lpstr>
      <vt:lpstr>       Results</vt:lpstr>
      <vt:lpstr>PowerPoint Presentation</vt:lpstr>
      <vt:lpstr>Summary</vt:lpstr>
      <vt:lpstr>PowerPoint Presentation</vt:lpstr>
      <vt:lpstr>Conclusion</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trelan barron</cp:lastModifiedBy>
  <cp:revision>161</cp:revision>
  <dcterms:created xsi:type="dcterms:W3CDTF">2013-08-21T19:17:07Z</dcterms:created>
  <dcterms:modified xsi:type="dcterms:W3CDTF">2020-08-31T15:16:06Z</dcterms:modified>
</cp:coreProperties>
</file>