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66"/>
  </p:normalViewPr>
  <p:slideViewPr>
    <p:cSldViewPr snapToGrid="0">
      <p:cViewPr varScale="1">
        <p:scale>
          <a:sx n="102" d="100"/>
          <a:sy n="10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3E60-7987-2B4A-AB1A-4CD289584E4E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9F665-A27E-DA4A-9BBA-CAD1D2202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9F665-A27E-DA4A-9BBA-CAD1D22027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1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7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6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3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9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team.net/media/catalog/product/cache/960x720/l/e/lead_time_vs_process_time_structure_slide01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ridev.com/metrics/lead-time-in-devops-a-key-to-efficient-software-delive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0C0D-8083-E57B-CE9C-468FB025A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1FFC-DB1B-B355-0CD5-D1EA664F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Emmanuel Diaz</a:t>
            </a:r>
          </a:p>
          <a:p>
            <a:pPr algn="l"/>
            <a:r>
              <a:rPr lang="en-US" sz="2600" dirty="0"/>
              <a:t>CSD380 Prof. Adam Bailey</a:t>
            </a:r>
          </a:p>
          <a:p>
            <a:pPr algn="l"/>
            <a:endParaRPr lang="en-US" dirty="0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0E4531E-9549-0F0D-1CF1-0960DE7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69" r="20834" b="-1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FD7E0-1892-6E48-41BE-D794FA7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5" name="Picture 4" descr="Colourful adhesive taps and pen on open notebook">
            <a:extLst>
              <a:ext uri="{FF2B5EF4-FFF2-40B4-BE49-F238E27FC236}">
                <a16:creationId xmlns:a16="http://schemas.microsoft.com/office/drawing/2014/main" id="{2A8C6F76-6597-66A8-0502-80BEDA8A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54263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A49C-B010-B10E-D67F-15BEE17D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buFont typeface="Aptos" panose="020B0004020202020204" pitchFamily="34" charset="0"/>
              <a:buChar char="•"/>
              <a:tabLst>
                <a:tab pos="63500" algn="r"/>
                <a:tab pos="165100" algn="l"/>
              </a:tabLst>
            </a:pP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Kim, Gene, et al.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DevOps Handbook: How to Create World-Class Agility, Reliability, &amp; Security in Technology Organizations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Revolution Press.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u="sng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https://www.slideteam.net/media/catalog/product/cache/960x720/l/e/lead_time_vs_process_time_structure_slide01.jpg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u="sng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https://www.metridev.com/metrics/lead-time-in-devops-a-key-to-efficient-software-delivery/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8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4D1F-FABB-6BFD-78FB-32862DC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3600"/>
              <a:t>Intro to The technology value stream</a:t>
            </a:r>
          </a:p>
        </p:txBody>
      </p:sp>
      <p:pic>
        <p:nvPicPr>
          <p:cNvPr id="5" name="Picture 4" descr="3D polygons with dots and lines in a white background">
            <a:extLst>
              <a:ext uri="{FF2B5EF4-FFF2-40B4-BE49-F238E27FC236}">
                <a16:creationId xmlns:a16="http://schemas.microsoft.com/office/drawing/2014/main" id="{046FAA8D-9770-F044-5D9D-5323B930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" r="55019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C24C-35A3-8104-F5D4-718304EE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technology value stream encompasses all the steps and processes required to deliver a product or service from conception to delivery.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Helps organizations visualize and optimize the flow of work, enabling faster and more reliable delivery.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Relevance in DevOps:</a:t>
            </a: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DevOps, the technology value stream is central to achieving continuous delivery and integrating development, testing, and operations.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16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improving the value stream, teams can better align with business goals and enhance customer satisfaction.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86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8E594-E9FC-7BCA-4366-5505EDE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Defining lead Time vs processing time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81CD4E-7BD1-9728-3C06-01C9CA22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sz="14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Lead Time: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Starts when a request is made and ends when it’s fulfilled.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Reflects the customer’s experience and total wait time.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4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 Time (Touch Time):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The actual time spent working on the request, excluding delays and wait times.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Indicates the team’s productivity and efficiency.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It Matters:</a:t>
            </a:r>
            <a:r>
              <a:rPr lang="en-US" sz="14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Focusing on reducing lead time (especially wait time) can enhance customer satisfaction and streamline operations.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400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3ECBD4F3-15C4-9E4F-9938-DD83C8DCC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B2B-B5BF-17FA-DA2C-4548880C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Cont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70D79-32D5-2AE8-94E6-B28DF827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70" y="2587625"/>
            <a:ext cx="747468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AC78E-981F-47CD-842B-0EACBA9B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4600" dirty="0"/>
              <a:t>The common scenario: Deployment lead times requiring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B7A96-1567-BCF4-1C6F-1A92C451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1" r="35460" b="-2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A333-FB59-A18B-2D63-4309E30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Overview: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In traditional setups, deployment lead times often extend for months, especially in large, complex organizations.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Challenges: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Monolithic Architecture:</a:t>
            </a: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Tightly coupled systems hinder flexible deployments and changes.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Scarcity of Testing Environments:</a:t>
            </a: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Limited integration testing capabilities slow down the process.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Manual Testing &amp; Approvals:</a:t>
            </a: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reliance on manual testing and multiple approval stages increase delays.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on Workflow: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High potential for rework due to unexpected issues during integration.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“Heroic” troubleshooting efforts are often required, leading to team burnout.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Customer dissatisfaction due to delays and lower-quality releases.</a:t>
            </a:r>
            <a:endParaRPr lang="en-US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034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8E4E8-CA98-7F21-8ED9-FD20D1C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err="1"/>
              <a:t>Devops</a:t>
            </a:r>
            <a:r>
              <a:rPr lang="en-US" sz="5600"/>
              <a:t> ideal: </a:t>
            </a:r>
            <a:r>
              <a:rPr lang="en-US" sz="5600" err="1"/>
              <a:t>Deployement</a:t>
            </a:r>
            <a:r>
              <a:rPr lang="en-US" sz="5600"/>
              <a:t> lead times of minutes</a:t>
            </a:r>
          </a:p>
        </p:txBody>
      </p:sp>
      <p:pic>
        <p:nvPicPr>
          <p:cNvPr id="16" name="Graphic 15" descr="Decision chart">
            <a:extLst>
              <a:ext uri="{FF2B5EF4-FFF2-40B4-BE49-F238E27FC236}">
                <a16:creationId xmlns:a16="http://schemas.microsoft.com/office/drawing/2014/main" id="{5353C635-991C-5B31-1799-ABB36757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6E68-ED84-3E31-6AC3-53AA27F5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Scenario:</a:t>
            </a: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Deployment lead times are reduced to minutes, allowing for rapid and continuous integration and deployment.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 Practices for Achieving This Ideal: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 Integration/Continuous Deployment (CI/CD):</a:t>
            </a: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Automated pipelines that enable quick testing and deployment.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Modular Architecture:</a:t>
            </a: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Decoupled, encapsulated systems that allow independent deployments.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 Testing:</a:t>
            </a: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reliability and reduces the need for manual testing, speeding up releases.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0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Short Lead Times: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Faster time-to-market for features and fixes.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Higher team morale due to reduced rework and less pressure.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0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Fewer customer-impacting issues and greater agility in responding to feedback.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DD469-0F54-34A3-0C6E-0C9B7AAB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3600"/>
              <a:t>Measuring rework with %c/a (percent complete and accurate)</a:t>
            </a:r>
          </a:p>
        </p:txBody>
      </p:sp>
      <p:pic>
        <p:nvPicPr>
          <p:cNvPr id="5" name="Picture 4" descr="Close-up photo of wooden rulers">
            <a:extLst>
              <a:ext uri="{FF2B5EF4-FFF2-40B4-BE49-F238E27FC236}">
                <a16:creationId xmlns:a16="http://schemas.microsoft.com/office/drawing/2014/main" id="{E8C69124-D816-30D1-2E8A-09E7D321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90" r="18577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DD67-2986-2559-5214-DBCA4863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</a:t>
            </a: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%C/A measures how often each step in the value stream produces output that doesn’t require rework.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%C/A is Calculated: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By asking downstream teams how often they receive work that’s complete, accurate, and usable as is.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High %C/A: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Less rework leads to smoother processes and faster delivery.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Higher %C/A signifies stronger alignment and communication between teams.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high %C/A means a developer receives requirements that are clear and accurate, reducing the need for follow-up clarification.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83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732-839F-B71C-19CA-CECEF356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Flow metrics in the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9CA2-4FB8-5D7C-F625-ADFB8942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Flow Velocity:</a:t>
            </a: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Measures the number of work items completed in a set period. Indicates if value delivery is accelerating.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Flow Efficiency:</a:t>
            </a: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Ratio of active work time to total elapsed time. Low efficiency indicates significant waiting or bottlenecks.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Flow Time:</a:t>
            </a: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Measures the time for a unit of business value (e.g., features, fixes) to move through the value stream.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65100" marR="0" indent="-165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63500" algn="r"/>
                <a:tab pos="165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 of Flow Metrics: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Identify inefficiencies in the process.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Directly correlate improvements with business outcomes such as revenue or customer satisfaction.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19100" marR="0" indent="-4191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2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•	Make software development processes as transparent as production line operations.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200" dirty="0"/>
          </a:p>
        </p:txBody>
      </p:sp>
      <p:pic>
        <p:nvPicPr>
          <p:cNvPr id="5" name="Picture 4" descr="Stopwatch with time motion blur">
            <a:extLst>
              <a:ext uri="{FF2B5EF4-FFF2-40B4-BE49-F238E27FC236}">
                <a16:creationId xmlns:a16="http://schemas.microsoft.com/office/drawing/2014/main" id="{1FC3CFAA-8977-9D4E-E296-090049C8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5020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A0DD-D5F3-E4D4-A836-ABC22C45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9E17D73F-3380-464B-632D-7FBE49AE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39" r="4726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8CC3-20D8-A686-00A3-7AFE1712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Effective management of the technology value stream leads to reduced lead times and less rework, enabling faster delivery of high-quality software.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DevOps Ideal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Achieving short deployment lead times and high flow efficiency relies on CI/CD practices, modular architecture, and effective flow metrics.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Optimized Value Streams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Optimized value streams result in faster delivery, enhanced quality, better alignment with business goals, and improved customer satisfaction.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400" b="1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Focus for Teams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tabLst>
                <a:tab pos="317500" algn="r"/>
                <a:tab pos="419100" algn="l"/>
              </a:tabLst>
            </a:pPr>
            <a:r>
              <a:rPr lang="en-US" sz="1400" ker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Teams should focus on streamlining processes, automating tasks, and refining flow metrics to drive ongoing improvements and adaptability.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685746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964</Words>
  <Application>Microsoft Macintosh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Franklin Gothic Demi Cond</vt:lpstr>
      <vt:lpstr>Franklin Gothic Medium</vt:lpstr>
      <vt:lpstr>Symbol</vt:lpstr>
      <vt:lpstr>Times New Roman</vt:lpstr>
      <vt:lpstr>Wingdings</vt:lpstr>
      <vt:lpstr>JuxtaposeVTI</vt:lpstr>
      <vt:lpstr>The technology value stream</vt:lpstr>
      <vt:lpstr>Intro to The technology value stream</vt:lpstr>
      <vt:lpstr>Defining lead Time vs processing time</vt:lpstr>
      <vt:lpstr>Cont.</vt:lpstr>
      <vt:lpstr>The common scenario: Deployment lead times requiring months</vt:lpstr>
      <vt:lpstr>Devops ideal: Deployement lead times of minutes</vt:lpstr>
      <vt:lpstr>Measuring rework with %c/a (percent complete and accurate)</vt:lpstr>
      <vt:lpstr>Flow metrics in the value stream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Emmanuel Diaz</dc:creator>
  <cp:lastModifiedBy>Emmanuel Diaz</cp:lastModifiedBy>
  <cp:revision>1</cp:revision>
  <dcterms:created xsi:type="dcterms:W3CDTF">2024-10-27T17:58:50Z</dcterms:created>
  <dcterms:modified xsi:type="dcterms:W3CDTF">2024-10-27T18:28:59Z</dcterms:modified>
</cp:coreProperties>
</file>