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75F00-F10F-7EF5-1177-25DA463FD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AED23-72BB-D444-4358-0B851C747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03D5B-3117-EBEA-75B3-7FE5DAAD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F507-6769-43AA-B777-D7C69A9CC1D6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5CBDB-8B0A-DB38-2473-7E05CF12E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46624-0C35-AAF8-AE32-8157CA61A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3399-E6DF-46B3-98B1-38A2F32F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8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6818D-5895-D1AD-BE99-0842E949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4E5DA-7031-2CD9-6749-2063052F2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A1D0D-80C6-F750-6250-20234B6E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F507-6769-43AA-B777-D7C69A9CC1D6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A86BE-A0ED-796D-D86F-6D915F98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3520C-B80E-2B5E-FEE7-83270B63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3399-E6DF-46B3-98B1-38A2F32F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86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C0CF8-D4C4-8D20-027C-58CFADE77C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2B7BB-CCBB-7F0E-D84B-BD9F03A59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6F349-34DA-10FF-1797-7BE2EC2DC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F507-6769-43AA-B777-D7C69A9CC1D6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DFF81-D01F-53F3-A524-3D890528A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0F4A5-C1C1-F8DF-47D0-A6ED275D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3399-E6DF-46B3-98B1-38A2F32F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0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82725-E8CB-D384-3DD7-DC66906A4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C361A-D71E-6636-F74E-82D616FFB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E30CD-8580-4E3A-4EA5-4030F66E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F507-6769-43AA-B777-D7C69A9CC1D6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6A810-663F-4924-C218-91350C74C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5E59B-C12F-4929-4521-3B929749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3399-E6DF-46B3-98B1-38A2F32F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3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2DC3-1715-BCD6-E76F-A5AF5C240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B68B6-2317-545E-E625-4A6185293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15A22-CDA9-347C-7C22-F78EC2919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F507-6769-43AA-B777-D7C69A9CC1D6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6C6CA-D8BC-BE20-AEBE-35C085C5E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5A427-1AAC-77CE-A308-5442A8C2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3399-E6DF-46B3-98B1-38A2F32F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4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552D-4ED5-E433-8AD6-AA18FE4E7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7E91C-A906-F8F6-9592-AAC224A1CA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3E6DB-3FA8-9D73-07D5-0A3D1C8D9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F1477-A22D-F86F-9A6A-639B9062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F507-6769-43AA-B777-D7C69A9CC1D6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CF099-1AB5-1BA1-1909-C0A33B9C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3304A-801E-0FD5-A468-EB3ABB9F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3399-E6DF-46B3-98B1-38A2F32F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4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B92E-BC15-AF3B-9395-FD2D74362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2687D-580E-B362-6A3A-E532B5F9F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037F0-0A07-0BC6-0871-F75E0508C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67F01A-82BC-64A8-48F1-A283B5F79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CCF5B4-9C4B-A027-F39D-F795B1A61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4A85CD-4BA8-603D-23FE-238F5D9B9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F507-6769-43AA-B777-D7C69A9CC1D6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39EEA2-B670-7BFE-C66B-617A22B45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3FBD2E-4F81-128E-FFBB-4AB53B25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3399-E6DF-46B3-98B1-38A2F32F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31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6F75F-00F5-5640-9DBD-FC47004E1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214EA9-CF3E-5671-6CA5-997D80C9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F507-6769-43AA-B777-D7C69A9CC1D6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C09D85-7B95-A8CF-EB11-283A6D1E5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A20C0F-65E9-FA04-C8B7-1A4FA1A47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3399-E6DF-46B3-98B1-38A2F32F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2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FEA52B-7EE7-B3F9-DDC9-189B98FBC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F507-6769-43AA-B777-D7C69A9CC1D6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C928BD-CB7C-5366-7DD8-F1F32419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256AF-886F-60E5-763C-F2FF8A3B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3399-E6DF-46B3-98B1-38A2F32F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1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6E0CD-C55D-F2EA-C038-30E051A79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8FDE0-C7C5-E5FB-AF9B-5871B832E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BA2DD-7DD8-F953-2412-D9B9DD894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35E98-931A-E0B6-B247-77A47F19F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F507-6769-43AA-B777-D7C69A9CC1D6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00A82-19B6-61D5-4D74-2CD4F745E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4F8A2-ABF4-870C-A546-3D8DBA4AE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3399-E6DF-46B3-98B1-38A2F32F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1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B3162-25C8-8FB9-77FE-53CCFB1A7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3A1D17-CAD7-F349-F419-0F4927CD9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2B7C0-D383-7604-AC9E-E7A14CCCE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4E098-6DB8-ECDC-10EC-B4D5DB36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F507-6769-43AA-B777-D7C69A9CC1D6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E7CE8-CDAC-0A6C-F151-EAB5F86B1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E16E8-D8B8-F42A-C78F-8C3C97379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3399-E6DF-46B3-98B1-38A2F32F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12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F69B70-7098-D2C9-13FC-7AE193E12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0FDD0-287C-F373-2B9D-5D57FAF06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530B0-C303-CF80-23FC-E0D58A236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09F507-6769-43AA-B777-D7C69A9CC1D6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C46E6-F04D-9A27-F48F-4B488BC12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77C08-5116-6187-A443-9B9322692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223399-E6DF-46B3-98B1-38A2F32F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4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2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A16C-513A-B7A5-FC4F-CA14555DB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1240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SISTEM INTEGRAT DE MONITORIZARE ȘI GESTIONARE A UNEI PARCĂRI AUTO CU PLATFORMĂ WEB INTERACTIVĂ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41656-2DB0-04AE-02FB-F5F5240EF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2124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Doloiu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Mihai-Alexandru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70434F-FA6B-53CE-93CA-32273657F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42" y="254846"/>
            <a:ext cx="2861015" cy="11167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237B73-5B9B-B9CE-123A-018344986686}"/>
              </a:ext>
            </a:extLst>
          </p:cNvPr>
          <p:cNvSpPr txBox="1"/>
          <p:nvPr/>
        </p:nvSpPr>
        <p:spPr>
          <a:xfrm>
            <a:off x="3070698" y="4844374"/>
            <a:ext cx="6050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		         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Îndrumător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	             Lect. Univ. Dr. Vlad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Monescu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05F395-D194-A12C-FA0E-0FCE37E5F789}"/>
              </a:ext>
            </a:extLst>
          </p:cNvPr>
          <p:cNvSpPr txBox="1"/>
          <p:nvPr/>
        </p:nvSpPr>
        <p:spPr>
          <a:xfrm>
            <a:off x="5244829" y="6186792"/>
            <a:ext cx="170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          2024</a:t>
            </a:r>
          </a:p>
        </p:txBody>
      </p:sp>
    </p:spTree>
    <p:extLst>
      <p:ext uri="{BB962C8B-B14F-4D97-AF65-F5344CB8AC3E}">
        <p14:creationId xmlns:p14="http://schemas.microsoft.com/office/powerpoint/2010/main" val="3454160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07BD7252-E50E-754F-7448-3A8E92AEB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2" y="181028"/>
            <a:ext cx="2416558" cy="94326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A70A64A-BEB5-8666-EEC2-075831939D7F}"/>
              </a:ext>
            </a:extLst>
          </p:cNvPr>
          <p:cNvGrpSpPr/>
          <p:nvPr/>
        </p:nvGrpSpPr>
        <p:grpSpPr>
          <a:xfrm>
            <a:off x="11694698" y="6473245"/>
            <a:ext cx="216000" cy="216000"/>
            <a:chOff x="2772000" y="1932221"/>
            <a:chExt cx="2340000" cy="234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B2CEDE8-5FF2-F824-DE89-8A7A9BDDE286}"/>
                </a:ext>
              </a:extLst>
            </p:cNvPr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913F907-0224-B96B-8B74-8965779D79DE}"/>
                </a:ext>
              </a:extLst>
            </p:cNvPr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8873882-96AE-7D5B-18CB-75EC7FB5A316}"/>
              </a:ext>
            </a:extLst>
          </p:cNvPr>
          <p:cNvSpPr txBox="1"/>
          <p:nvPr/>
        </p:nvSpPr>
        <p:spPr>
          <a:xfrm>
            <a:off x="580642" y="1652772"/>
            <a:ext cx="11330056" cy="3851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Concluzii generale:</a:t>
            </a:r>
          </a:p>
          <a:p>
            <a:pPr>
              <a:lnSpc>
                <a:spcPct val="150000"/>
              </a:lnSpc>
            </a:pPr>
            <a:endParaRPr lang="ro-RO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UT Sans" panose="00000500000000000000" pitchFamily="2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Este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detectată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plăcuța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înmatriculare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textul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din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interiorul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acesteia</a:t>
            </a:r>
            <a:endParaRPr lang="ro-RO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UT Sans" panose="00000500000000000000" pitchFamily="2" charset="0"/>
              <a:buChar char="•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Accesul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auto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gestionat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eficient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UT Sans" panose="00000500000000000000" pitchFamily="2" charset="0"/>
              <a:buChar char="•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Platforma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web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cuprinde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nevoile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șoferilor</a:t>
            </a:r>
            <a:r>
              <a:rPr lang="en-US" sz="24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4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autovehicule</a:t>
            </a:r>
            <a:r>
              <a:rPr lang="en-US" sz="24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atunci</a:t>
            </a:r>
            <a:r>
              <a:rPr lang="en-US" sz="24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b="0" i="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ând</a:t>
            </a:r>
            <a:r>
              <a:rPr lang="en-US" sz="2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sta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ționează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într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-o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parcare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precum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vizualizarea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timpului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petrecut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locurile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pe care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ace</a:t>
            </a:r>
            <a:r>
              <a:rPr lang="en-US" sz="24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știa</a:t>
            </a:r>
            <a:r>
              <a:rPr lang="en-US" sz="24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au </a:t>
            </a:r>
            <a:r>
              <a:rPr lang="en-US" sz="24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parcat</a:t>
            </a:r>
            <a:r>
              <a:rPr lang="en-US" sz="2400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ș</a:t>
            </a:r>
            <a:r>
              <a:rPr lang="en-US" sz="2400" dirty="0" err="1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ș</a:t>
            </a:r>
            <a:r>
              <a:rPr lang="en-US" sz="2400" dirty="0" err="1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US" sz="2400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departe</a:t>
            </a:r>
            <a:r>
              <a:rPr lang="en-US" sz="2400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019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56A68FA-59CB-0C11-7080-5E694AB6B2B3}"/>
              </a:ext>
            </a:extLst>
          </p:cNvPr>
          <p:cNvGrpSpPr/>
          <p:nvPr/>
        </p:nvGrpSpPr>
        <p:grpSpPr>
          <a:xfrm>
            <a:off x="11694698" y="6473245"/>
            <a:ext cx="216000" cy="216000"/>
            <a:chOff x="2772000" y="1932221"/>
            <a:chExt cx="2340000" cy="2340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F812D0F-9374-9883-723F-F0D8BEA9D376}"/>
                </a:ext>
              </a:extLst>
            </p:cNvPr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F384247-D6B5-A694-7F73-ED7BD7AB6692}"/>
                </a:ext>
              </a:extLst>
            </p:cNvPr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1D9AB3-A3B7-F8C8-7E08-ED0E9C411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2" y="181028"/>
            <a:ext cx="2416558" cy="9432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D61231-6FF6-3919-6A13-F316BBCD7363}"/>
              </a:ext>
            </a:extLst>
          </p:cNvPr>
          <p:cNvSpPr txBox="1"/>
          <p:nvPr/>
        </p:nvSpPr>
        <p:spPr>
          <a:xfrm>
            <a:off x="3503579" y="292364"/>
            <a:ext cx="5184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Arhitectura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sistemului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monitorizare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gestionare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830D7C-4934-C3E2-08A4-F5F47CC5954B}"/>
              </a:ext>
            </a:extLst>
          </p:cNvPr>
          <p:cNvSpPr/>
          <p:nvPr/>
        </p:nvSpPr>
        <p:spPr>
          <a:xfrm>
            <a:off x="4528225" y="1321924"/>
            <a:ext cx="3132307" cy="1167319"/>
          </a:xfrm>
          <a:prstGeom prst="ellipse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DD5BFA-0C56-2C34-5290-CA863FCFFD81}"/>
              </a:ext>
            </a:extLst>
          </p:cNvPr>
          <p:cNvSpPr txBox="1"/>
          <p:nvPr/>
        </p:nvSpPr>
        <p:spPr>
          <a:xfrm>
            <a:off x="4756826" y="1643974"/>
            <a:ext cx="2675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integrat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monitorizate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gestionare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unei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parcări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auto</a:t>
            </a:r>
            <a:endParaRPr lang="en-US" sz="1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57EE658-BE77-ADB4-AF15-F313F9FDDF71}"/>
              </a:ext>
            </a:extLst>
          </p:cNvPr>
          <p:cNvSpPr/>
          <p:nvPr/>
        </p:nvSpPr>
        <p:spPr>
          <a:xfrm>
            <a:off x="3184838" y="3267683"/>
            <a:ext cx="1343385" cy="62743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BD058EF-2B80-DEA5-D605-7D171AFA1C5D}"/>
              </a:ext>
            </a:extLst>
          </p:cNvPr>
          <p:cNvSpPr/>
          <p:nvPr/>
        </p:nvSpPr>
        <p:spPr>
          <a:xfrm>
            <a:off x="5422685" y="3267683"/>
            <a:ext cx="1343385" cy="62743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88D0CB8-A16D-8BF8-D3B9-80E355977A24}"/>
              </a:ext>
            </a:extLst>
          </p:cNvPr>
          <p:cNvSpPr/>
          <p:nvPr/>
        </p:nvSpPr>
        <p:spPr>
          <a:xfrm>
            <a:off x="7660532" y="3267683"/>
            <a:ext cx="1343385" cy="62743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D95ACE3-7280-67B0-6D6F-3A1BABD4FC7F}"/>
              </a:ext>
            </a:extLst>
          </p:cNvPr>
          <p:cNvSpPr/>
          <p:nvPr/>
        </p:nvSpPr>
        <p:spPr>
          <a:xfrm>
            <a:off x="1513304" y="4680626"/>
            <a:ext cx="1343385" cy="62743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71C49F-CBF8-F3D1-B9D6-030AC92ACE39}"/>
              </a:ext>
            </a:extLst>
          </p:cNvPr>
          <p:cNvSpPr txBox="1"/>
          <p:nvPr/>
        </p:nvSpPr>
        <p:spPr>
          <a:xfrm>
            <a:off x="3255848" y="3396734"/>
            <a:ext cx="1201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F61870-84F3-46FD-CE30-DDF5AC694642}"/>
              </a:ext>
            </a:extLst>
          </p:cNvPr>
          <p:cNvSpPr txBox="1"/>
          <p:nvPr/>
        </p:nvSpPr>
        <p:spPr>
          <a:xfrm>
            <a:off x="7731542" y="3401598"/>
            <a:ext cx="1201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View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E5026F-86B2-5E80-92EE-4002066CC50C}"/>
              </a:ext>
            </a:extLst>
          </p:cNvPr>
          <p:cNvSpPr txBox="1"/>
          <p:nvPr/>
        </p:nvSpPr>
        <p:spPr>
          <a:xfrm>
            <a:off x="5493695" y="3367547"/>
            <a:ext cx="1201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Controller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4AAF8FD-D3A1-E2C4-F022-B1F216CD8580}"/>
              </a:ext>
            </a:extLst>
          </p:cNvPr>
          <p:cNvSpPr/>
          <p:nvPr/>
        </p:nvSpPr>
        <p:spPr>
          <a:xfrm>
            <a:off x="3184838" y="4680626"/>
            <a:ext cx="1343385" cy="62743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1A506A8-6887-FA29-DCE2-A44F8E77AEB0}"/>
              </a:ext>
            </a:extLst>
          </p:cNvPr>
          <p:cNvSpPr/>
          <p:nvPr/>
        </p:nvSpPr>
        <p:spPr>
          <a:xfrm>
            <a:off x="4856372" y="4680626"/>
            <a:ext cx="1343385" cy="62743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6C154BA-8D97-0616-3975-7CE06440F999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3856531" y="2489243"/>
            <a:ext cx="2237848" cy="778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FBCC56-E23A-FA05-DF41-02C15F03321D}"/>
              </a:ext>
            </a:extLst>
          </p:cNvPr>
          <p:cNvCxnSpPr>
            <a:stCxn id="8" idx="4"/>
            <a:endCxn id="11" idx="0"/>
          </p:cNvCxnSpPr>
          <p:nvPr/>
        </p:nvCxnSpPr>
        <p:spPr>
          <a:xfrm flipH="1">
            <a:off x="6094378" y="2489243"/>
            <a:ext cx="1" cy="778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DACD34-859E-3927-93DD-9ADF7DC5489C}"/>
              </a:ext>
            </a:extLst>
          </p:cNvPr>
          <p:cNvCxnSpPr>
            <a:stCxn id="8" idx="4"/>
            <a:endCxn id="12" idx="0"/>
          </p:cNvCxnSpPr>
          <p:nvPr/>
        </p:nvCxnSpPr>
        <p:spPr>
          <a:xfrm>
            <a:off x="6094379" y="2489243"/>
            <a:ext cx="2237846" cy="778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DF104F1-B1BE-7FCD-9E6E-A4889F63606E}"/>
              </a:ext>
            </a:extLst>
          </p:cNvPr>
          <p:cNvSpPr txBox="1"/>
          <p:nvPr/>
        </p:nvSpPr>
        <p:spPr>
          <a:xfrm>
            <a:off x="1584314" y="4809677"/>
            <a:ext cx="1201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Entity Layer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2E2194-6043-CB9E-474F-C7FB55A7A102}"/>
              </a:ext>
            </a:extLst>
          </p:cNvPr>
          <p:cNvSpPr txBox="1"/>
          <p:nvPr/>
        </p:nvSpPr>
        <p:spPr>
          <a:xfrm>
            <a:off x="3255848" y="4809677"/>
            <a:ext cx="1201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Access Layer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D5E48A-5C38-A587-BFED-763A199BEB85}"/>
              </a:ext>
            </a:extLst>
          </p:cNvPr>
          <p:cNvSpPr txBox="1"/>
          <p:nvPr/>
        </p:nvSpPr>
        <p:spPr>
          <a:xfrm>
            <a:off x="4927382" y="4811294"/>
            <a:ext cx="1201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Business Logic Layer</a:t>
            </a:r>
          </a:p>
        </p:txBody>
      </p:sp>
    </p:spTree>
    <p:extLst>
      <p:ext uri="{BB962C8B-B14F-4D97-AF65-F5344CB8AC3E}">
        <p14:creationId xmlns:p14="http://schemas.microsoft.com/office/powerpoint/2010/main" val="75536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C10DE23-BF39-192E-1B3F-991EB2654ADB}"/>
              </a:ext>
            </a:extLst>
          </p:cNvPr>
          <p:cNvGrpSpPr/>
          <p:nvPr/>
        </p:nvGrpSpPr>
        <p:grpSpPr>
          <a:xfrm>
            <a:off x="11694698" y="6473245"/>
            <a:ext cx="216000" cy="216000"/>
            <a:chOff x="2772000" y="1932221"/>
            <a:chExt cx="2340000" cy="2340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1631673-7F9A-90AD-ED18-30FAB6348240}"/>
                </a:ext>
              </a:extLst>
            </p:cNvPr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829F8F-0852-3752-30B3-55FF56FC3443}"/>
                </a:ext>
              </a:extLst>
            </p:cNvPr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C9896B-CB2D-1D1D-73C4-93D8DC103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2" y="181028"/>
            <a:ext cx="2416558" cy="9432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0C1861-BF23-9B86-5932-4F8806C67DB4}"/>
              </a:ext>
            </a:extLst>
          </p:cNvPr>
          <p:cNvSpPr txBox="1"/>
          <p:nvPr/>
        </p:nvSpPr>
        <p:spPr>
          <a:xfrm>
            <a:off x="580642" y="1763199"/>
            <a:ext cx="11258610" cy="3851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b="1" dirty="0">
                <a:latin typeface="Calibri" panose="020F0502020204030204" pitchFamily="34" charset="0"/>
                <a:cs typeface="Calibri" panose="020F0502020204030204" pitchFamily="34" charset="0"/>
              </a:rPr>
              <a:t>Obiectivele proiectului:</a:t>
            </a:r>
          </a:p>
          <a:p>
            <a:pPr algn="just">
              <a:lnSpc>
                <a:spcPct val="150000"/>
              </a:lnSpc>
            </a:pPr>
            <a:endParaRPr lang="ro-RO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Font typeface="UT Sans" panose="00000500000000000000" pitchFamily="2" charset="0"/>
              <a:buChar char="•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Detectarea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plăcuțelor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înmatriculare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recunoașterea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textului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din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interiorul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acestora</a:t>
            </a:r>
            <a:endParaRPr lang="ro-RO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Font typeface="UT Sans" panose="00000500000000000000" pitchFamily="2" charset="0"/>
              <a:buChar char="•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Automatizarea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gestionării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accesului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autovehiculelor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într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-o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parcare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auto </a:t>
            </a: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Font typeface="UT Sans" panose="00000500000000000000" pitchFamily="2" charset="0"/>
              <a:buChar char="•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Monitorizarea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locurilor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parcare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Font typeface="UT Sans" panose="00000500000000000000" pitchFamily="2" charset="0"/>
              <a:buChar char="•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Realizarea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unei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pagini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web cu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funcționalități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ât</a:t>
            </a:r>
            <a:r>
              <a:rPr lang="en-US" sz="24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US" sz="24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simple, </a:t>
            </a:r>
            <a:r>
              <a:rPr lang="en-US" sz="24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unde</a:t>
            </a:r>
            <a:r>
              <a:rPr lang="en-US" sz="24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șoferii</a:t>
            </a:r>
            <a:r>
              <a:rPr lang="en-US" sz="24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pot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vizualiza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toate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detaliile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necesare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legate de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staționarea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acestora</a:t>
            </a:r>
            <a:endParaRPr lang="ro-RO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274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2808AD00-0B97-1095-E45D-A66E64285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2" y="181028"/>
            <a:ext cx="2416558" cy="94326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05BBA5C-5324-7C90-AA67-CFB1CA3906FA}"/>
              </a:ext>
            </a:extLst>
          </p:cNvPr>
          <p:cNvGrpSpPr/>
          <p:nvPr/>
        </p:nvGrpSpPr>
        <p:grpSpPr>
          <a:xfrm>
            <a:off x="11694698" y="6473245"/>
            <a:ext cx="216000" cy="216000"/>
            <a:chOff x="2772000" y="1932221"/>
            <a:chExt cx="2340000" cy="234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74B9F86-AF89-1096-6B1A-4493DDFA7CBC}"/>
                </a:ext>
              </a:extLst>
            </p:cNvPr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C673EF9-DB6C-75D2-5AC4-A67FC62B18E7}"/>
                </a:ext>
              </a:extLst>
            </p:cNvPr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1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E1CB18D-D4CE-7E92-B701-8123BCCE01A7}"/>
              </a:ext>
            </a:extLst>
          </p:cNvPr>
          <p:cNvSpPr txBox="1"/>
          <p:nvPr/>
        </p:nvSpPr>
        <p:spPr>
          <a:xfrm>
            <a:off x="3574568" y="292364"/>
            <a:ext cx="518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Medii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concepte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programare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C7497D-A465-FACA-0709-B8E8EFEB14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38" y="1464319"/>
            <a:ext cx="954183" cy="9836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928821-428F-6DD6-2CC3-05F79E52F3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42" y="4947112"/>
            <a:ext cx="954183" cy="9432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1B3161-A8AD-2332-86C4-F522B5659B6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028" y="1464319"/>
            <a:ext cx="1095740" cy="9366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64C216-88EF-412F-CC15-E4F5CAB7FB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853" y="4901938"/>
            <a:ext cx="2230559" cy="1033613"/>
          </a:xfrm>
          <a:prstGeom prst="rect">
            <a:avLst/>
          </a:prstGeom>
        </p:spPr>
      </p:pic>
      <p:pic>
        <p:nvPicPr>
          <p:cNvPr id="17" name="Picture 16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157BF2B6-E716-4DBC-AE60-B2EF19FB55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542" y="1395399"/>
            <a:ext cx="1349581" cy="9344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5574001-F81C-1F7A-A0B4-1646B1FD7A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53638" y="2711299"/>
            <a:ext cx="1284723" cy="986256"/>
          </a:xfrm>
          <a:prstGeom prst="rect">
            <a:avLst/>
          </a:prstGeom>
        </p:spPr>
      </p:pic>
      <p:pic>
        <p:nvPicPr>
          <p:cNvPr id="23" name="Picture 22" descr="A green text on a black background&#10;&#10;Description automatically generated">
            <a:extLst>
              <a:ext uri="{FF2B5EF4-FFF2-40B4-BE49-F238E27FC236}">
                <a16:creationId xmlns:a16="http://schemas.microsoft.com/office/drawing/2014/main" id="{45A5FD69-2E83-777F-EBE1-08DDA4C7F2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937" y="5018897"/>
            <a:ext cx="2528793" cy="871482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9BED6CDE-1C38-AACE-FDF8-3903C7452F96}"/>
              </a:ext>
            </a:extLst>
          </p:cNvPr>
          <p:cNvSpPr/>
          <p:nvPr/>
        </p:nvSpPr>
        <p:spPr>
          <a:xfrm>
            <a:off x="960594" y="2909616"/>
            <a:ext cx="3638144" cy="157588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A4F7DE-CB44-1E79-1496-A50ED02BFCED}"/>
              </a:ext>
            </a:extLst>
          </p:cNvPr>
          <p:cNvSpPr txBox="1"/>
          <p:nvPr/>
        </p:nvSpPr>
        <p:spPr>
          <a:xfrm>
            <a:off x="1078718" y="3429000"/>
            <a:ext cx="3401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integrat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monitorizare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gestionare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unei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parcări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auto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94D0B5F-9FDC-740C-E5AB-6601DF41BEE4}"/>
              </a:ext>
            </a:extLst>
          </p:cNvPr>
          <p:cNvSpPr/>
          <p:nvPr/>
        </p:nvSpPr>
        <p:spPr>
          <a:xfrm>
            <a:off x="7593262" y="2909615"/>
            <a:ext cx="3638144" cy="157588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265F64-10A6-072F-5175-A90E1973A902}"/>
              </a:ext>
            </a:extLst>
          </p:cNvPr>
          <p:cNvSpPr txBox="1"/>
          <p:nvPr/>
        </p:nvSpPr>
        <p:spPr>
          <a:xfrm>
            <a:off x="8090170" y="3567498"/>
            <a:ext cx="270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Platforma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web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00F01B7-EEB3-802B-C17C-A42E7C5C5AA6}"/>
              </a:ext>
            </a:extLst>
          </p:cNvPr>
          <p:cNvCxnSpPr>
            <a:cxnSpLocks/>
            <a:stCxn id="28" idx="1"/>
            <a:endCxn id="10" idx="2"/>
          </p:cNvCxnSpPr>
          <p:nvPr/>
        </p:nvCxnSpPr>
        <p:spPr>
          <a:xfrm flipH="1" flipV="1">
            <a:off x="1311830" y="2448001"/>
            <a:ext cx="181558" cy="6923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3F159A4-78E7-ABB0-116C-F916B63718A1}"/>
              </a:ext>
            </a:extLst>
          </p:cNvPr>
          <p:cNvCxnSpPr>
            <a:cxnSpLocks/>
            <a:stCxn id="28" idx="7"/>
            <a:endCxn id="12" idx="2"/>
          </p:cNvCxnSpPr>
          <p:nvPr/>
        </p:nvCxnSpPr>
        <p:spPr>
          <a:xfrm flipV="1">
            <a:off x="4065944" y="2400962"/>
            <a:ext cx="289954" cy="7394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A0108FC-E634-4817-339C-A04FA427A400}"/>
              </a:ext>
            </a:extLst>
          </p:cNvPr>
          <p:cNvCxnSpPr>
            <a:stCxn id="30" idx="2"/>
            <a:endCxn id="28" idx="6"/>
          </p:cNvCxnSpPr>
          <p:nvPr/>
        </p:nvCxnSpPr>
        <p:spPr>
          <a:xfrm flipH="1">
            <a:off x="4598738" y="3697556"/>
            <a:ext cx="29945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C0D9A4C-4521-446A-6DEA-AF35618BB31C}"/>
              </a:ext>
            </a:extLst>
          </p:cNvPr>
          <p:cNvCxnSpPr>
            <a:stCxn id="28" idx="3"/>
            <a:endCxn id="11" idx="0"/>
          </p:cNvCxnSpPr>
          <p:nvPr/>
        </p:nvCxnSpPr>
        <p:spPr>
          <a:xfrm flipH="1">
            <a:off x="1203634" y="4254715"/>
            <a:ext cx="289754" cy="6923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2B03052-94D8-F54D-252E-B18B441A91EB}"/>
              </a:ext>
            </a:extLst>
          </p:cNvPr>
          <p:cNvCxnSpPr>
            <a:cxnSpLocks/>
            <a:stCxn id="28" idx="5"/>
            <a:endCxn id="13" idx="0"/>
          </p:cNvCxnSpPr>
          <p:nvPr/>
        </p:nvCxnSpPr>
        <p:spPr>
          <a:xfrm>
            <a:off x="4065944" y="4254715"/>
            <a:ext cx="216189" cy="647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BA3E20-CDFA-EF2B-9735-83DBA1B6F413}"/>
              </a:ext>
            </a:extLst>
          </p:cNvPr>
          <p:cNvCxnSpPr>
            <a:cxnSpLocks/>
            <a:stCxn id="30" idx="0"/>
            <a:endCxn id="17" idx="2"/>
          </p:cNvCxnSpPr>
          <p:nvPr/>
        </p:nvCxnSpPr>
        <p:spPr>
          <a:xfrm flipH="1" flipV="1">
            <a:off x="9412333" y="2329799"/>
            <a:ext cx="1" cy="5798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48116A4-3160-8F98-F847-039054528F25}"/>
              </a:ext>
            </a:extLst>
          </p:cNvPr>
          <p:cNvCxnSpPr>
            <a:stCxn id="30" idx="4"/>
            <a:endCxn id="23" idx="0"/>
          </p:cNvCxnSpPr>
          <p:nvPr/>
        </p:nvCxnSpPr>
        <p:spPr>
          <a:xfrm>
            <a:off x="9412334" y="4485496"/>
            <a:ext cx="0" cy="533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729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09E8E48C-96DD-8D11-1686-41B07659E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2" y="181028"/>
            <a:ext cx="2416558" cy="94326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F0FD4B9-0F06-CD60-8307-D094B201A7C9}"/>
              </a:ext>
            </a:extLst>
          </p:cNvPr>
          <p:cNvGrpSpPr/>
          <p:nvPr/>
        </p:nvGrpSpPr>
        <p:grpSpPr>
          <a:xfrm>
            <a:off x="11694698" y="6473245"/>
            <a:ext cx="216000" cy="216000"/>
            <a:chOff x="2772000" y="1932221"/>
            <a:chExt cx="2340000" cy="234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FEDBB53-8739-FE6D-3CB7-E178221158F1}"/>
                </a:ext>
              </a:extLst>
            </p:cNvPr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E8579A9-FC67-446F-D87F-FD42984AF5BA}"/>
                </a:ext>
              </a:extLst>
            </p:cNvPr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73BDA5E-B446-254A-DB5F-CBFA64BFC34B}"/>
              </a:ext>
            </a:extLst>
          </p:cNvPr>
          <p:cNvSpPr txBox="1"/>
          <p:nvPr/>
        </p:nvSpPr>
        <p:spPr>
          <a:xfrm>
            <a:off x="3574568" y="292364"/>
            <a:ext cx="5297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Prezentarea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dezvoltării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sistemului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monitorizate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gestionare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027EA2-920A-76D1-6738-AE9AED6B5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25" y="1544581"/>
            <a:ext cx="1767191" cy="1580745"/>
          </a:xfrm>
          <a:prstGeom prst="rect">
            <a:avLst/>
          </a:prstGeom>
        </p:spPr>
      </p:pic>
      <p:pic>
        <p:nvPicPr>
          <p:cNvPr id="12" name="Picture 1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915ACA04-F041-D2C2-5124-D2BFDFDE10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909" y="3705164"/>
            <a:ext cx="1900386" cy="9525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D312CC1B-F009-EB9A-480E-A21528779D24}"/>
              </a:ext>
            </a:extLst>
          </p:cNvPr>
          <p:cNvSpPr/>
          <p:nvPr/>
        </p:nvSpPr>
        <p:spPr>
          <a:xfrm>
            <a:off x="2689498" y="1997052"/>
            <a:ext cx="1498060" cy="700392"/>
          </a:xfrm>
          <a:prstGeom prst="ellipse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C92CA3B-E199-0E65-84DB-7F7147EC8FBC}"/>
              </a:ext>
            </a:extLst>
          </p:cNvPr>
          <p:cNvSpPr/>
          <p:nvPr/>
        </p:nvSpPr>
        <p:spPr>
          <a:xfrm>
            <a:off x="4829299" y="2082452"/>
            <a:ext cx="1291594" cy="52322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A9865E3-55A2-7677-602F-25A1FF660953}"/>
              </a:ext>
            </a:extLst>
          </p:cNvPr>
          <p:cNvSpPr/>
          <p:nvPr/>
        </p:nvSpPr>
        <p:spPr>
          <a:xfrm>
            <a:off x="6553909" y="2082452"/>
            <a:ext cx="1763240" cy="52322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1C7410-4C18-9FDF-15C1-8CE243C689D5}"/>
              </a:ext>
            </a:extLst>
          </p:cNvPr>
          <p:cNvSpPr/>
          <p:nvPr/>
        </p:nvSpPr>
        <p:spPr>
          <a:xfrm>
            <a:off x="9422205" y="2656620"/>
            <a:ext cx="1498060" cy="700392"/>
          </a:xfrm>
          <a:prstGeom prst="ellipse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9232F7-9C65-0703-225A-6186DDE39A9C}"/>
              </a:ext>
            </a:extLst>
          </p:cNvPr>
          <p:cNvSpPr/>
          <p:nvPr/>
        </p:nvSpPr>
        <p:spPr>
          <a:xfrm>
            <a:off x="6742777" y="3181620"/>
            <a:ext cx="1498060" cy="700392"/>
          </a:xfrm>
          <a:prstGeom prst="ellipse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3013C48-7823-C096-9F3D-B9C54F3379C7}"/>
              </a:ext>
            </a:extLst>
          </p:cNvPr>
          <p:cNvSpPr/>
          <p:nvPr/>
        </p:nvSpPr>
        <p:spPr>
          <a:xfrm>
            <a:off x="1305088" y="3822485"/>
            <a:ext cx="1498060" cy="700392"/>
          </a:xfrm>
          <a:prstGeom prst="ellipse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805336D-DA17-1EF3-13A0-D24DD15BB794}"/>
              </a:ext>
            </a:extLst>
          </p:cNvPr>
          <p:cNvSpPr/>
          <p:nvPr/>
        </p:nvSpPr>
        <p:spPr>
          <a:xfrm>
            <a:off x="2583912" y="5395634"/>
            <a:ext cx="1709231" cy="65418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5698D79-8F79-5604-BB90-03723132F456}"/>
              </a:ext>
            </a:extLst>
          </p:cNvPr>
          <p:cNvSpPr/>
          <p:nvPr/>
        </p:nvSpPr>
        <p:spPr>
          <a:xfrm>
            <a:off x="5121689" y="4582108"/>
            <a:ext cx="1498060" cy="700392"/>
          </a:xfrm>
          <a:prstGeom prst="ellipse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F9FA09-C22B-66EA-1BD1-64FD7931BCAE}"/>
              </a:ext>
            </a:extLst>
          </p:cNvPr>
          <p:cNvSpPr txBox="1"/>
          <p:nvPr/>
        </p:nvSpPr>
        <p:spPr>
          <a:xfrm>
            <a:off x="2645403" y="2073343"/>
            <a:ext cx="16166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alibri" panose="020F0502020204030204" pitchFamily="34" charset="0"/>
                <a:cs typeface="Calibri" panose="020F0502020204030204" pitchFamily="34" charset="0"/>
              </a:rPr>
              <a:t>Imagine de </a:t>
            </a:r>
            <a:r>
              <a:rPr lang="en-US" sz="13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intrare</a:t>
            </a:r>
            <a:r>
              <a:rPr lang="en-US" sz="1300" b="1" dirty="0">
                <a:latin typeface="Calibri" panose="020F0502020204030204" pitchFamily="34" charset="0"/>
                <a:cs typeface="Calibri" panose="020F0502020204030204" pitchFamily="34" charset="0"/>
              </a:rPr>
              <a:t> de la camera video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AF1914-0464-C40F-7F8D-59416A343CD7}"/>
              </a:ext>
            </a:extLst>
          </p:cNvPr>
          <p:cNvSpPr txBox="1"/>
          <p:nvPr/>
        </p:nvSpPr>
        <p:spPr>
          <a:xfrm>
            <a:off x="4909711" y="2163273"/>
            <a:ext cx="1417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Preprocesare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A8EB1B1-4EF0-593B-065F-2BBBAE2004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354" y="2029658"/>
            <a:ext cx="1909762" cy="61059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D88EF40-1505-835C-C406-82E5078C9558}"/>
              </a:ext>
            </a:extLst>
          </p:cNvPr>
          <p:cNvSpPr txBox="1"/>
          <p:nvPr/>
        </p:nvSpPr>
        <p:spPr>
          <a:xfrm>
            <a:off x="6388539" y="2087188"/>
            <a:ext cx="2093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Extragerea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plăcuței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înmatriculare</a:t>
            </a:r>
            <a:endParaRPr lang="en-US" sz="1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F44F68-6BD7-7D53-68BA-19493FF7F3F1}"/>
              </a:ext>
            </a:extLst>
          </p:cNvPr>
          <p:cNvSpPr txBox="1"/>
          <p:nvPr/>
        </p:nvSpPr>
        <p:spPr>
          <a:xfrm>
            <a:off x="9422205" y="2718802"/>
            <a:ext cx="1498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Plăcuța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înmatriculare</a:t>
            </a:r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2E82C3-4059-1A20-252D-ACFF2ACFC7F3}"/>
              </a:ext>
            </a:extLst>
          </p:cNvPr>
          <p:cNvSpPr txBox="1"/>
          <p:nvPr/>
        </p:nvSpPr>
        <p:spPr>
          <a:xfrm>
            <a:off x="9583832" y="4027525"/>
            <a:ext cx="1542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Preprocesare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DD92773-58FF-F356-620C-ADC2D9BD3F29}"/>
              </a:ext>
            </a:extLst>
          </p:cNvPr>
          <p:cNvSpPr/>
          <p:nvPr/>
        </p:nvSpPr>
        <p:spPr>
          <a:xfrm>
            <a:off x="9525438" y="3919804"/>
            <a:ext cx="1291594" cy="52322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AC022FF-7A2D-D183-5F38-42281AD3407A}"/>
              </a:ext>
            </a:extLst>
          </p:cNvPr>
          <p:cNvSpPr/>
          <p:nvPr/>
        </p:nvSpPr>
        <p:spPr>
          <a:xfrm>
            <a:off x="4817542" y="3919804"/>
            <a:ext cx="1291594" cy="52322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7F0259A-A2BB-B92B-8943-E4BA1D7DF3F0}"/>
              </a:ext>
            </a:extLst>
          </p:cNvPr>
          <p:cNvCxnSpPr>
            <a:cxnSpLocks/>
            <a:stCxn id="34" idx="1"/>
            <a:endCxn id="12" idx="3"/>
          </p:cNvCxnSpPr>
          <p:nvPr/>
        </p:nvCxnSpPr>
        <p:spPr>
          <a:xfrm flipH="1">
            <a:off x="8454295" y="4181414"/>
            <a:ext cx="10711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CB224B9-4FC3-B9D1-4A69-C833EE1A943E}"/>
              </a:ext>
            </a:extLst>
          </p:cNvPr>
          <p:cNvCxnSpPr>
            <a:cxnSpLocks/>
            <a:stCxn id="13" idx="6"/>
            <a:endCxn id="16" idx="1"/>
          </p:cNvCxnSpPr>
          <p:nvPr/>
        </p:nvCxnSpPr>
        <p:spPr>
          <a:xfrm flipV="1">
            <a:off x="4187558" y="2344062"/>
            <a:ext cx="641741" cy="3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6C1CA78-60F6-C7CB-9275-6D16BAFAAB81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6120893" y="2344062"/>
            <a:ext cx="4330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6A97C53-CD90-E870-5B91-546125635991}"/>
              </a:ext>
            </a:extLst>
          </p:cNvPr>
          <p:cNvCxnSpPr>
            <a:stCxn id="17" idx="3"/>
            <a:endCxn id="30" idx="1"/>
          </p:cNvCxnSpPr>
          <p:nvPr/>
        </p:nvCxnSpPr>
        <p:spPr>
          <a:xfrm flipV="1">
            <a:off x="8317149" y="2334953"/>
            <a:ext cx="899205" cy="9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DAF1BB0-A2C3-BD52-9FC5-BECEFB0582FC}"/>
              </a:ext>
            </a:extLst>
          </p:cNvPr>
          <p:cNvCxnSpPr>
            <a:stCxn id="18" idx="4"/>
            <a:endCxn id="34" idx="0"/>
          </p:cNvCxnSpPr>
          <p:nvPr/>
        </p:nvCxnSpPr>
        <p:spPr>
          <a:xfrm>
            <a:off x="10171235" y="3357012"/>
            <a:ext cx="0" cy="562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8762F3F-F09A-76FD-9E26-AC2BD1921CC8}"/>
              </a:ext>
            </a:extLst>
          </p:cNvPr>
          <p:cNvCxnSpPr>
            <a:stCxn id="12" idx="1"/>
            <a:endCxn id="35" idx="3"/>
          </p:cNvCxnSpPr>
          <p:nvPr/>
        </p:nvCxnSpPr>
        <p:spPr>
          <a:xfrm flipH="1">
            <a:off x="6109136" y="4181414"/>
            <a:ext cx="4447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4259B9A-13EE-B1F5-8C1F-C86088660C3E}"/>
              </a:ext>
            </a:extLst>
          </p:cNvPr>
          <p:cNvCxnSpPr>
            <a:cxnSpLocks/>
            <a:stCxn id="35" idx="1"/>
            <a:endCxn id="7" idx="3"/>
          </p:cNvCxnSpPr>
          <p:nvPr/>
        </p:nvCxnSpPr>
        <p:spPr>
          <a:xfrm flipH="1" flipV="1">
            <a:off x="4097732" y="4178228"/>
            <a:ext cx="719810" cy="3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1404C0B-A4D5-BD15-44F8-93B4DF3ED477}"/>
              </a:ext>
            </a:extLst>
          </p:cNvPr>
          <p:cNvSpPr txBox="1"/>
          <p:nvPr/>
        </p:nvSpPr>
        <p:spPr>
          <a:xfrm>
            <a:off x="6828031" y="3344205"/>
            <a:ext cx="1352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Textul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plăcuței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46DF95A-36BF-928C-87EF-002109CF7F9D}"/>
              </a:ext>
            </a:extLst>
          </p:cNvPr>
          <p:cNvSpPr txBox="1"/>
          <p:nvPr/>
        </p:nvSpPr>
        <p:spPr>
          <a:xfrm>
            <a:off x="4566233" y="3916618"/>
            <a:ext cx="1833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Detectarea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caracterelor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CFB40E-C5BA-1B17-1D9A-D19D0E8863D7}"/>
              </a:ext>
            </a:extLst>
          </p:cNvPr>
          <p:cNvSpPr txBox="1"/>
          <p:nvPr/>
        </p:nvSpPr>
        <p:spPr>
          <a:xfrm>
            <a:off x="1521128" y="4025932"/>
            <a:ext cx="1157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Output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F9D500-18B1-973A-8D51-15DDAB0EC0C9}"/>
              </a:ext>
            </a:extLst>
          </p:cNvPr>
          <p:cNvSpPr txBox="1"/>
          <p:nvPr/>
        </p:nvSpPr>
        <p:spPr>
          <a:xfrm>
            <a:off x="2812722" y="3978173"/>
            <a:ext cx="1285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BV20WXP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C9C8BF-CA4C-E018-96ED-09AD4149A5D3}"/>
              </a:ext>
            </a:extLst>
          </p:cNvPr>
          <p:cNvCxnSpPr>
            <a:stCxn id="7" idx="2"/>
            <a:endCxn id="23" idx="0"/>
          </p:cNvCxnSpPr>
          <p:nvPr/>
        </p:nvCxnSpPr>
        <p:spPr>
          <a:xfrm flipH="1">
            <a:off x="3438528" y="4378283"/>
            <a:ext cx="16699" cy="10173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87FCC27-1494-C778-E7AF-09FA64E91FCB}"/>
              </a:ext>
            </a:extLst>
          </p:cNvPr>
          <p:cNvSpPr txBox="1"/>
          <p:nvPr/>
        </p:nvSpPr>
        <p:spPr>
          <a:xfrm>
            <a:off x="2540437" y="5437250"/>
            <a:ext cx="1835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Validare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text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salvare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baza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de date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26D5DC6-BE6E-609B-0C86-EDA7A47363D8}"/>
              </a:ext>
            </a:extLst>
          </p:cNvPr>
          <p:cNvSpPr/>
          <p:nvPr/>
        </p:nvSpPr>
        <p:spPr>
          <a:xfrm>
            <a:off x="7151447" y="5375730"/>
            <a:ext cx="1498060" cy="700392"/>
          </a:xfrm>
          <a:prstGeom prst="ellipse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2BE8CFF-BF3A-F227-F218-3D95FCD0C25A}"/>
              </a:ext>
            </a:extLst>
          </p:cNvPr>
          <p:cNvSpPr/>
          <p:nvPr/>
        </p:nvSpPr>
        <p:spPr>
          <a:xfrm>
            <a:off x="7160655" y="6123049"/>
            <a:ext cx="1498060" cy="700392"/>
          </a:xfrm>
          <a:prstGeom prst="ellipse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C4C668A-D35B-5373-71C2-0CEC9ED4FD88}"/>
              </a:ext>
            </a:extLst>
          </p:cNvPr>
          <p:cNvCxnSpPr>
            <a:stCxn id="23" idx="3"/>
            <a:endCxn id="25" idx="2"/>
          </p:cNvCxnSpPr>
          <p:nvPr/>
        </p:nvCxnSpPr>
        <p:spPr>
          <a:xfrm flipV="1">
            <a:off x="4293143" y="4932304"/>
            <a:ext cx="828546" cy="790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D4D1945-1026-F155-F508-E38017006972}"/>
              </a:ext>
            </a:extLst>
          </p:cNvPr>
          <p:cNvSpPr txBox="1"/>
          <p:nvPr/>
        </p:nvSpPr>
        <p:spPr>
          <a:xfrm rot="18937125">
            <a:off x="4317903" y="5041988"/>
            <a:ext cx="811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Intrare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8A6C57F-4F25-F3A1-AD0E-1A41640ADE34}"/>
              </a:ext>
            </a:extLst>
          </p:cNvPr>
          <p:cNvCxnSpPr>
            <a:cxnSpLocks/>
            <a:stCxn id="23" idx="3"/>
            <a:endCxn id="52" idx="1"/>
          </p:cNvCxnSpPr>
          <p:nvPr/>
        </p:nvCxnSpPr>
        <p:spPr>
          <a:xfrm>
            <a:off x="4293143" y="5722727"/>
            <a:ext cx="876388" cy="3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69C6C56-906B-EBE9-AC22-870FBB0A3F68}"/>
              </a:ext>
            </a:extLst>
          </p:cNvPr>
          <p:cNvSpPr txBox="1"/>
          <p:nvPr/>
        </p:nvSpPr>
        <p:spPr>
          <a:xfrm>
            <a:off x="6432786" y="5485995"/>
            <a:ext cx="77421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Parcare</a:t>
            </a:r>
            <a:endParaRPr lang="en-US" sz="13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7771F6-1A1F-5B09-FC02-5FBDEF5BA601}"/>
              </a:ext>
            </a:extLst>
          </p:cNvPr>
          <p:cNvSpPr txBox="1"/>
          <p:nvPr/>
        </p:nvSpPr>
        <p:spPr>
          <a:xfrm rot="2718537">
            <a:off x="6566955" y="5952265"/>
            <a:ext cx="774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Ieșire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BC75C9-4B1A-88D7-8062-B856A3AFFBAD}"/>
              </a:ext>
            </a:extLst>
          </p:cNvPr>
          <p:cNvSpPr txBox="1"/>
          <p:nvPr/>
        </p:nvSpPr>
        <p:spPr>
          <a:xfrm>
            <a:off x="5247736" y="4607189"/>
            <a:ext cx="1180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Creare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sesiune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nouă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86C26CB-63FC-0069-2D93-5E9F265BB170}"/>
              </a:ext>
            </a:extLst>
          </p:cNvPr>
          <p:cNvSpPr txBox="1"/>
          <p:nvPr/>
        </p:nvSpPr>
        <p:spPr>
          <a:xfrm>
            <a:off x="7160655" y="6255864"/>
            <a:ext cx="1479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Încheiere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sesiune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curentă</a:t>
            </a:r>
            <a:endParaRPr lang="en-US" sz="14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7B564A-3B37-AC7E-05BA-C5B207E3052C}"/>
              </a:ext>
            </a:extLst>
          </p:cNvPr>
          <p:cNvSpPr txBox="1"/>
          <p:nvPr/>
        </p:nvSpPr>
        <p:spPr>
          <a:xfrm>
            <a:off x="7169864" y="5453018"/>
            <a:ext cx="1479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Actualizare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sesiune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curentă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593DCEA-2B24-7C1B-BB2A-A137CDC70FFD}"/>
              </a:ext>
            </a:extLst>
          </p:cNvPr>
          <p:cNvSpPr/>
          <p:nvPr/>
        </p:nvSpPr>
        <p:spPr>
          <a:xfrm>
            <a:off x="5169531" y="5464773"/>
            <a:ext cx="1291594" cy="52322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337C504-54EC-D11C-1E08-F3A32DB00157}"/>
              </a:ext>
            </a:extLst>
          </p:cNvPr>
          <p:cNvCxnSpPr>
            <a:stCxn id="52" idx="3"/>
            <a:endCxn id="24" idx="2"/>
          </p:cNvCxnSpPr>
          <p:nvPr/>
        </p:nvCxnSpPr>
        <p:spPr>
          <a:xfrm flipV="1">
            <a:off x="6461125" y="5725926"/>
            <a:ext cx="690322" cy="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AE50239-6FFC-4888-DF40-C6AC1494A9F3}"/>
              </a:ext>
            </a:extLst>
          </p:cNvPr>
          <p:cNvCxnSpPr>
            <a:cxnSpLocks/>
            <a:stCxn id="75" idx="3"/>
            <a:endCxn id="28" idx="2"/>
          </p:cNvCxnSpPr>
          <p:nvPr/>
        </p:nvCxnSpPr>
        <p:spPr>
          <a:xfrm>
            <a:off x="6442708" y="5718800"/>
            <a:ext cx="717947" cy="754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96A79D9-A136-383F-7FE7-2FC7D22EFB75}"/>
              </a:ext>
            </a:extLst>
          </p:cNvPr>
          <p:cNvSpPr txBox="1"/>
          <p:nvPr/>
        </p:nvSpPr>
        <p:spPr>
          <a:xfrm>
            <a:off x="5151114" y="5395634"/>
            <a:ext cx="1291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Căutare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sesiune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curentă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după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textul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recunoscut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63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F00F8938-337E-C23D-09CB-BCB208210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2" y="181028"/>
            <a:ext cx="2416558" cy="94326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5191EEA-D10A-2EDE-8228-2026A6E84AAB}"/>
              </a:ext>
            </a:extLst>
          </p:cNvPr>
          <p:cNvGrpSpPr/>
          <p:nvPr/>
        </p:nvGrpSpPr>
        <p:grpSpPr>
          <a:xfrm>
            <a:off x="11694698" y="6473245"/>
            <a:ext cx="216000" cy="216000"/>
            <a:chOff x="2772000" y="1932221"/>
            <a:chExt cx="2340000" cy="234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F40A3A5-FAF2-A52B-EA47-677D3312AE7C}"/>
                </a:ext>
              </a:extLst>
            </p:cNvPr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0504F61-3330-EAB5-B360-3BA0A6242173}"/>
                </a:ext>
              </a:extLst>
            </p:cNvPr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6C0600E-BFB6-EAE0-12F9-E401AB9ADDFD}"/>
              </a:ext>
            </a:extLst>
          </p:cNvPr>
          <p:cNvSpPr txBox="1"/>
          <p:nvPr/>
        </p:nvSpPr>
        <p:spPr>
          <a:xfrm>
            <a:off x="3447471" y="391051"/>
            <a:ext cx="5297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Preprocesarea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imaginii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intrare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AD737D-5DF3-4EDF-D68F-0D8D9F428C4B}"/>
              </a:ext>
            </a:extLst>
          </p:cNvPr>
          <p:cNvSpPr/>
          <p:nvPr/>
        </p:nvSpPr>
        <p:spPr>
          <a:xfrm>
            <a:off x="891431" y="1595336"/>
            <a:ext cx="1809345" cy="9432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F0DDA20-FA81-7DF9-44CA-670C98CE5742}"/>
              </a:ext>
            </a:extLst>
          </p:cNvPr>
          <p:cNvSpPr/>
          <p:nvPr/>
        </p:nvSpPr>
        <p:spPr>
          <a:xfrm>
            <a:off x="3621153" y="1597409"/>
            <a:ext cx="1809345" cy="9432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55E260-2987-AEEF-8A5C-DACE144B6ED6}"/>
              </a:ext>
            </a:extLst>
          </p:cNvPr>
          <p:cNvSpPr/>
          <p:nvPr/>
        </p:nvSpPr>
        <p:spPr>
          <a:xfrm>
            <a:off x="6430965" y="1597410"/>
            <a:ext cx="1809345" cy="94119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417A9DF-01DA-A5F9-6391-CCD04BBC5ACB}"/>
              </a:ext>
            </a:extLst>
          </p:cNvPr>
          <p:cNvSpPr/>
          <p:nvPr/>
        </p:nvSpPr>
        <p:spPr>
          <a:xfrm>
            <a:off x="9017541" y="1607137"/>
            <a:ext cx="1809345" cy="94119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6741E8-AB80-90FB-704E-3F452001BC18}"/>
              </a:ext>
            </a:extLst>
          </p:cNvPr>
          <p:cNvSpPr txBox="1"/>
          <p:nvPr/>
        </p:nvSpPr>
        <p:spPr>
          <a:xfrm>
            <a:off x="786232" y="1805359"/>
            <a:ext cx="208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Redimensionare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conversie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grayscale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430813-D992-EDC8-BB03-135CDD7FBDB3}"/>
              </a:ext>
            </a:extLst>
          </p:cNvPr>
          <p:cNvSpPr txBox="1"/>
          <p:nvPr/>
        </p:nvSpPr>
        <p:spPr>
          <a:xfrm>
            <a:off x="3539548" y="1872708"/>
            <a:ext cx="1972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Reducerea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zgomotului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5AAF2-570D-8198-9B4A-5AF6419CD5D9}"/>
              </a:ext>
            </a:extLst>
          </p:cNvPr>
          <p:cNvSpPr txBox="1"/>
          <p:nvPr/>
        </p:nvSpPr>
        <p:spPr>
          <a:xfrm>
            <a:off x="6370135" y="1814788"/>
            <a:ext cx="1931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Operația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deschidere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scădere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66BEF6-D9E2-5938-57C3-E84D75DF54C5}"/>
              </a:ext>
            </a:extLst>
          </p:cNvPr>
          <p:cNvSpPr txBox="1"/>
          <p:nvPr/>
        </p:nvSpPr>
        <p:spPr>
          <a:xfrm>
            <a:off x="8810827" y="1872708"/>
            <a:ext cx="2222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Binarizare</a:t>
            </a:r>
            <a:endParaRPr lang="en-US" sz="14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806F03-40A4-3084-C3EA-7F70C3407FBE}"/>
              </a:ext>
            </a:extLst>
          </p:cNvPr>
          <p:cNvCxnSpPr/>
          <p:nvPr/>
        </p:nvCxnSpPr>
        <p:spPr>
          <a:xfrm>
            <a:off x="766116" y="1352145"/>
            <a:ext cx="10187229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BE8E6C-1771-E7DE-4E87-41CB652D1207}"/>
              </a:ext>
            </a:extLst>
          </p:cNvPr>
          <p:cNvCxnSpPr/>
          <p:nvPr/>
        </p:nvCxnSpPr>
        <p:spPr>
          <a:xfrm>
            <a:off x="766115" y="2701047"/>
            <a:ext cx="10187229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A56367-E22C-0AFA-85CB-6D111E1275F9}"/>
              </a:ext>
            </a:extLst>
          </p:cNvPr>
          <p:cNvCxnSpPr/>
          <p:nvPr/>
        </p:nvCxnSpPr>
        <p:spPr>
          <a:xfrm>
            <a:off x="766116" y="1352145"/>
            <a:ext cx="0" cy="135214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06317F2-EC19-2FAD-E615-4AB94960451A}"/>
              </a:ext>
            </a:extLst>
          </p:cNvPr>
          <p:cNvCxnSpPr>
            <a:cxnSpLocks/>
          </p:cNvCxnSpPr>
          <p:nvPr/>
        </p:nvCxnSpPr>
        <p:spPr>
          <a:xfrm flipH="1">
            <a:off x="10952200" y="1352145"/>
            <a:ext cx="1144" cy="1348902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6" name="Picture 25" descr="A car parked in a parking lot&#10;&#10;Description automatically generated">
            <a:extLst>
              <a:ext uri="{FF2B5EF4-FFF2-40B4-BE49-F238E27FC236}">
                <a16:creationId xmlns:a16="http://schemas.microsoft.com/office/drawing/2014/main" id="{EFDD2955-62E9-5276-EBD0-E942784173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85" y="3442946"/>
            <a:ext cx="2498431" cy="2169268"/>
          </a:xfrm>
          <a:prstGeom prst="rect">
            <a:avLst/>
          </a:prstGeom>
        </p:spPr>
      </p:pic>
      <p:pic>
        <p:nvPicPr>
          <p:cNvPr id="28" name="Picture 27" descr="A car parked in a parking lot&#10;&#10;Description automatically generated">
            <a:extLst>
              <a:ext uri="{FF2B5EF4-FFF2-40B4-BE49-F238E27FC236}">
                <a16:creationId xmlns:a16="http://schemas.microsoft.com/office/drawing/2014/main" id="{616EEE68-8722-9A18-3C58-D4C9EEEB2B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12" y="3445826"/>
            <a:ext cx="2498431" cy="2169268"/>
          </a:xfrm>
          <a:prstGeom prst="rect">
            <a:avLst/>
          </a:prstGeom>
        </p:spPr>
      </p:pic>
      <p:pic>
        <p:nvPicPr>
          <p:cNvPr id="32" name="Picture 31" descr="A black car parked in a driveway&#10;&#10;Description automatically generated">
            <a:extLst>
              <a:ext uri="{FF2B5EF4-FFF2-40B4-BE49-F238E27FC236}">
                <a16:creationId xmlns:a16="http://schemas.microsoft.com/office/drawing/2014/main" id="{7ABD9360-2663-A707-D302-291796C5AD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640" y="3457320"/>
            <a:ext cx="2498431" cy="2169269"/>
          </a:xfrm>
          <a:prstGeom prst="rect">
            <a:avLst/>
          </a:prstGeom>
        </p:spPr>
      </p:pic>
      <p:pic>
        <p:nvPicPr>
          <p:cNvPr id="34" name="Picture 33" descr="A car parked in a driveway&#10;&#10;Description automatically generated">
            <a:extLst>
              <a:ext uri="{FF2B5EF4-FFF2-40B4-BE49-F238E27FC236}">
                <a16:creationId xmlns:a16="http://schemas.microsoft.com/office/drawing/2014/main" id="{18D1B18F-8CDD-990F-E051-FB9A6864D3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699" y="3495222"/>
            <a:ext cx="2494999" cy="214628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FE856ED-4E19-EACD-6126-099F52A3C736}"/>
              </a:ext>
            </a:extLst>
          </p:cNvPr>
          <p:cNvSpPr txBox="1"/>
          <p:nvPr/>
        </p:nvSpPr>
        <p:spPr>
          <a:xfrm>
            <a:off x="276342" y="5729591"/>
            <a:ext cx="2646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Imaginea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după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conversia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din RGB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gri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217F05-FC71-0E6A-C98B-6E9B8F631955}"/>
              </a:ext>
            </a:extLst>
          </p:cNvPr>
          <p:cNvSpPr txBox="1"/>
          <p:nvPr/>
        </p:nvSpPr>
        <p:spPr>
          <a:xfrm>
            <a:off x="3064313" y="5729591"/>
            <a:ext cx="29230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Imaginea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după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aplicarea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filtrului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bilateral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reducerea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zgomotului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27EA73-FBC9-B50B-EA57-586B27862BF9}"/>
              </a:ext>
            </a:extLst>
          </p:cNvPr>
          <p:cNvSpPr txBox="1"/>
          <p:nvPr/>
        </p:nvSpPr>
        <p:spPr>
          <a:xfrm>
            <a:off x="5987341" y="5729591"/>
            <a:ext cx="29230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Imaginea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după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scăderea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imaginii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obținute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anterior cu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cea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rezultată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urma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aplicării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operației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morfologice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deschidere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87D795-868E-4DF4-ACD3-35940CF61026}"/>
              </a:ext>
            </a:extLst>
          </p:cNvPr>
          <p:cNvSpPr txBox="1"/>
          <p:nvPr/>
        </p:nvSpPr>
        <p:spPr>
          <a:xfrm>
            <a:off x="8910369" y="5724138"/>
            <a:ext cx="3095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Imaginea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după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binarizare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folosind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algoritmul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Otsu</a:t>
            </a:r>
            <a:endParaRPr lang="en-US" sz="14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48478E1-02A1-7F9A-C4D2-CC1A3242C88D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2700776" y="2066970"/>
            <a:ext cx="920377" cy="2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713EF19-29B0-3FF4-0AEB-1DD59BDA98BF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5430498" y="2068007"/>
            <a:ext cx="1000467" cy="1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7145D5B-46EC-2E46-4745-A9FF109F3FEE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240310" y="2068007"/>
            <a:ext cx="777231" cy="9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205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FCBCE73B-84CF-1125-E943-5B8778A29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2" y="181028"/>
            <a:ext cx="2416558" cy="94326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8005319-424E-6C04-483C-BDC6A4245EA1}"/>
              </a:ext>
            </a:extLst>
          </p:cNvPr>
          <p:cNvGrpSpPr/>
          <p:nvPr/>
        </p:nvGrpSpPr>
        <p:grpSpPr>
          <a:xfrm>
            <a:off x="11694698" y="6473245"/>
            <a:ext cx="216000" cy="216000"/>
            <a:chOff x="2772000" y="1932221"/>
            <a:chExt cx="2340000" cy="234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A75FD7E-2552-964F-665A-F5976861F5C8}"/>
                </a:ext>
              </a:extLst>
            </p:cNvPr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03A01F6-7CAA-D32D-088B-D8A704D0F390}"/>
                </a:ext>
              </a:extLst>
            </p:cNvPr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7A57F76-FE97-1E9C-7976-0F64E62FA336}"/>
              </a:ext>
            </a:extLst>
          </p:cNvPr>
          <p:cNvSpPr txBox="1"/>
          <p:nvPr/>
        </p:nvSpPr>
        <p:spPr>
          <a:xfrm>
            <a:off x="3203959" y="1169109"/>
            <a:ext cx="5784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Extragerea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plăcuței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înmatriculare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 descr="A car in a dark room&#10;&#10;Description automatically generated">
            <a:extLst>
              <a:ext uri="{FF2B5EF4-FFF2-40B4-BE49-F238E27FC236}">
                <a16:creationId xmlns:a16="http://schemas.microsoft.com/office/drawing/2014/main" id="{B3C0BE24-4111-2513-1B12-C648A794A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086" y="2355860"/>
            <a:ext cx="2494999" cy="2146280"/>
          </a:xfrm>
          <a:prstGeom prst="rect">
            <a:avLst/>
          </a:prstGeom>
        </p:spPr>
      </p:pic>
      <p:pic>
        <p:nvPicPr>
          <p:cNvPr id="11" name="Picture 10" descr="A car with a green license plate&#10;&#10;Description automatically generated">
            <a:extLst>
              <a:ext uri="{FF2B5EF4-FFF2-40B4-BE49-F238E27FC236}">
                <a16:creationId xmlns:a16="http://schemas.microsoft.com/office/drawing/2014/main" id="{AFF3AE17-DD11-183A-E4DA-A10FF35E19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500" y="2355860"/>
            <a:ext cx="2494999" cy="21462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4FCE981-18DF-C333-ABBE-8E85C6EE75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753" y="2924471"/>
            <a:ext cx="2412047" cy="100905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BF1F49-6B86-C402-6299-BCC9A978DEA1}"/>
              </a:ext>
            </a:extLst>
          </p:cNvPr>
          <p:cNvSpPr txBox="1"/>
          <p:nvPr/>
        </p:nvSpPr>
        <p:spPr>
          <a:xfrm>
            <a:off x="869143" y="4737370"/>
            <a:ext cx="2800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Contururile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extrase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din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imaginea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binarizată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colorate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cu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verde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11A9D0-BA9C-B1AD-A2E5-21482475F5F0}"/>
              </a:ext>
            </a:extLst>
          </p:cNvPr>
          <p:cNvSpPr txBox="1"/>
          <p:nvPr/>
        </p:nvSpPr>
        <p:spPr>
          <a:xfrm>
            <a:off x="4848499" y="4747098"/>
            <a:ext cx="2494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Contururile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rămase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după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filtrarea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acestora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64A67C-D76E-0BCE-014F-E14BD67E68EF}"/>
              </a:ext>
            </a:extLst>
          </p:cNvPr>
          <p:cNvSpPr txBox="1"/>
          <p:nvPr/>
        </p:nvSpPr>
        <p:spPr>
          <a:xfrm>
            <a:off x="8843753" y="4737370"/>
            <a:ext cx="2412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Plăcuța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înmatriculare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detectată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00248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97C779A-97E5-E58B-481B-A27219FA26B1}"/>
              </a:ext>
            </a:extLst>
          </p:cNvPr>
          <p:cNvGrpSpPr/>
          <p:nvPr/>
        </p:nvGrpSpPr>
        <p:grpSpPr>
          <a:xfrm>
            <a:off x="11694698" y="6473245"/>
            <a:ext cx="216000" cy="216000"/>
            <a:chOff x="2772000" y="1932221"/>
            <a:chExt cx="2340000" cy="2340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D4544BB-6FB5-8207-2B5E-5092A0BF84DD}"/>
                </a:ext>
              </a:extLst>
            </p:cNvPr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457F4CD-56C0-5CE9-64FF-E8B5821654B0}"/>
                </a:ext>
              </a:extLst>
            </p:cNvPr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AAB692-1940-388D-31A1-FE68BFF8B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2" y="181028"/>
            <a:ext cx="2416558" cy="9432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55D5C6-1743-680A-1E68-8548CB17BFD6}"/>
              </a:ext>
            </a:extLst>
          </p:cNvPr>
          <p:cNvSpPr txBox="1"/>
          <p:nvPr/>
        </p:nvSpPr>
        <p:spPr>
          <a:xfrm>
            <a:off x="3048318" y="361868"/>
            <a:ext cx="60953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Recunoașterea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plăcuței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înmatriculare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3F5D58-3326-ADAE-9F3A-07F6FBD9EDCC}"/>
              </a:ext>
            </a:extLst>
          </p:cNvPr>
          <p:cNvCxnSpPr/>
          <p:nvPr/>
        </p:nvCxnSpPr>
        <p:spPr>
          <a:xfrm>
            <a:off x="766116" y="1352145"/>
            <a:ext cx="10187229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A2FF25-7A97-7C84-D252-2038638A79FF}"/>
              </a:ext>
            </a:extLst>
          </p:cNvPr>
          <p:cNvCxnSpPr/>
          <p:nvPr/>
        </p:nvCxnSpPr>
        <p:spPr>
          <a:xfrm>
            <a:off x="766115" y="2701047"/>
            <a:ext cx="10187229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3A344A-F47C-370A-365A-1E8FFE4833C6}"/>
              </a:ext>
            </a:extLst>
          </p:cNvPr>
          <p:cNvCxnSpPr/>
          <p:nvPr/>
        </p:nvCxnSpPr>
        <p:spPr>
          <a:xfrm>
            <a:off x="766116" y="1352145"/>
            <a:ext cx="0" cy="135214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8D9A99-A9AB-C740-F5B4-6261DEA46104}"/>
              </a:ext>
            </a:extLst>
          </p:cNvPr>
          <p:cNvCxnSpPr>
            <a:cxnSpLocks/>
          </p:cNvCxnSpPr>
          <p:nvPr/>
        </p:nvCxnSpPr>
        <p:spPr>
          <a:xfrm flipH="1">
            <a:off x="10952200" y="1352145"/>
            <a:ext cx="1144" cy="1348902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36979D2-37C4-FA6E-7FC1-B9E4B6CB3353}"/>
              </a:ext>
            </a:extLst>
          </p:cNvPr>
          <p:cNvSpPr/>
          <p:nvPr/>
        </p:nvSpPr>
        <p:spPr>
          <a:xfrm>
            <a:off x="891431" y="1595336"/>
            <a:ext cx="1809345" cy="9432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B17C36C-83A1-A8AD-2D4B-6CE42677E273}"/>
              </a:ext>
            </a:extLst>
          </p:cNvPr>
          <p:cNvSpPr/>
          <p:nvPr/>
        </p:nvSpPr>
        <p:spPr>
          <a:xfrm>
            <a:off x="3625791" y="1597409"/>
            <a:ext cx="1809345" cy="9432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90B9D7B-247F-585B-66E2-AE12F04DECE6}"/>
              </a:ext>
            </a:extLst>
          </p:cNvPr>
          <p:cNvSpPr/>
          <p:nvPr/>
        </p:nvSpPr>
        <p:spPr>
          <a:xfrm>
            <a:off x="6430965" y="1597410"/>
            <a:ext cx="1809345" cy="94119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7C94648-7C10-CA21-22E2-2FEBB6E7B89C}"/>
              </a:ext>
            </a:extLst>
          </p:cNvPr>
          <p:cNvSpPr/>
          <p:nvPr/>
        </p:nvSpPr>
        <p:spPr>
          <a:xfrm>
            <a:off x="9017541" y="1607137"/>
            <a:ext cx="1809345" cy="94119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126DE7-94B4-D122-8FF1-2154F2A6E673}"/>
              </a:ext>
            </a:extLst>
          </p:cNvPr>
          <p:cNvSpPr txBox="1"/>
          <p:nvPr/>
        </p:nvSpPr>
        <p:spPr>
          <a:xfrm>
            <a:off x="3835823" y="1872708"/>
            <a:ext cx="1429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Undistortion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5665D3-7B9D-800F-8289-CCE491AE92C6}"/>
              </a:ext>
            </a:extLst>
          </p:cNvPr>
          <p:cNvSpPr txBox="1"/>
          <p:nvPr/>
        </p:nvSpPr>
        <p:spPr>
          <a:xfrm>
            <a:off x="6229744" y="1866471"/>
            <a:ext cx="2211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Detectarea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caracterelor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554BD6-0999-D26D-A4C8-1A2CEF012F0B}"/>
              </a:ext>
            </a:extLst>
          </p:cNvPr>
          <p:cNvSpPr txBox="1"/>
          <p:nvPr/>
        </p:nvSpPr>
        <p:spPr>
          <a:xfrm>
            <a:off x="9080610" y="1872708"/>
            <a:ext cx="1683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Template matching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405808-D4C4-0B15-92B0-5521C9A51D78}"/>
              </a:ext>
            </a:extLst>
          </p:cNvPr>
          <p:cNvSpPr txBox="1"/>
          <p:nvPr/>
        </p:nvSpPr>
        <p:spPr>
          <a:xfrm>
            <a:off x="1040085" y="1872708"/>
            <a:ext cx="148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Preprocesare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Picture 19" descr="A black and white rectangle with numbers&#10;&#10;Description automatically generated">
            <a:extLst>
              <a:ext uri="{FF2B5EF4-FFF2-40B4-BE49-F238E27FC236}">
                <a16:creationId xmlns:a16="http://schemas.microsoft.com/office/drawing/2014/main" id="{F6FDF53B-92DE-479D-A556-0D26F8EFB3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15" y="3979384"/>
            <a:ext cx="2416551" cy="755172"/>
          </a:xfrm>
          <a:prstGeom prst="rect">
            <a:avLst/>
          </a:prstGeom>
        </p:spPr>
      </p:pic>
      <p:pic>
        <p:nvPicPr>
          <p:cNvPr id="24" name="Picture 23" descr="A black and white rectangle with a white background&#10;&#10;Description automatically generated">
            <a:extLst>
              <a:ext uri="{FF2B5EF4-FFF2-40B4-BE49-F238E27FC236}">
                <a16:creationId xmlns:a16="http://schemas.microsoft.com/office/drawing/2014/main" id="{E7B6A6AF-C92B-390E-5F25-ADFCEF6C8D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15" y="5075685"/>
            <a:ext cx="2416551" cy="752305"/>
          </a:xfrm>
          <a:prstGeom prst="rect">
            <a:avLst/>
          </a:prstGeom>
        </p:spPr>
      </p:pic>
      <p:pic>
        <p:nvPicPr>
          <p:cNvPr id="28" name="Picture 2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B957313C-68F8-2574-2E04-C868837AF8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6" y="5068708"/>
            <a:ext cx="3048000" cy="76896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BA6FE5F-E902-4F1B-C256-67E3C864B1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15" y="2915166"/>
            <a:ext cx="2416551" cy="78095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D2A1902-4926-0365-0753-56128C97AD46}"/>
              </a:ext>
            </a:extLst>
          </p:cNvPr>
          <p:cNvSpPr txBox="1"/>
          <p:nvPr/>
        </p:nvSpPr>
        <p:spPr>
          <a:xfrm>
            <a:off x="3048318" y="3139068"/>
            <a:ext cx="3665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Imaginea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plăcuței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înmatriculare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23AED2-F861-6FAB-A0E7-CDEAD9C34192}"/>
              </a:ext>
            </a:extLst>
          </p:cNvPr>
          <p:cNvSpPr txBox="1"/>
          <p:nvPr/>
        </p:nvSpPr>
        <p:spPr>
          <a:xfrm>
            <a:off x="3304295" y="4076997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Imaginea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după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parcurgerea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etapelor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din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faza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preprocesare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AF1025-4A38-9E64-8FAD-DBFEC5336D46}"/>
              </a:ext>
            </a:extLst>
          </p:cNvPr>
          <p:cNvSpPr txBox="1"/>
          <p:nvPr/>
        </p:nvSpPr>
        <p:spPr>
          <a:xfrm>
            <a:off x="725504" y="5958728"/>
            <a:ext cx="2497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Găsirea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colțurilor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plăcuței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corectarea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distorsiunii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E41EDEC-7C74-C319-27CD-FCF29EDC5B58}"/>
              </a:ext>
            </a:extLst>
          </p:cNvPr>
          <p:cNvSpPr txBox="1"/>
          <p:nvPr/>
        </p:nvSpPr>
        <p:spPr>
          <a:xfrm>
            <a:off x="4109279" y="5942393"/>
            <a:ext cx="3047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Imaginea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plăcuței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după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corectarea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distorsiunii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eliminarea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fundalului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47F253D-96D2-D27E-12B6-C55326574AFB}"/>
              </a:ext>
            </a:extLst>
          </p:cNvPr>
          <p:cNvCxnSpPr>
            <a:cxnSpLocks/>
            <a:stCxn id="29" idx="2"/>
            <a:endCxn id="20" idx="0"/>
          </p:cNvCxnSpPr>
          <p:nvPr/>
        </p:nvCxnSpPr>
        <p:spPr>
          <a:xfrm>
            <a:off x="1974391" y="3696122"/>
            <a:ext cx="0" cy="283262"/>
          </a:xfrm>
          <a:prstGeom prst="straightConnector1">
            <a:avLst/>
          </a:prstGeom>
          <a:ln cap="flat">
            <a:miter lim="800000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BC638B8-075E-1C4C-238C-82339D9C7AAD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>
            <a:off x="1974391" y="4734556"/>
            <a:ext cx="0" cy="3411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ECC797E-16AF-CAE9-E812-4B7BF12C8518}"/>
              </a:ext>
            </a:extLst>
          </p:cNvPr>
          <p:cNvCxnSpPr>
            <a:stCxn id="24" idx="3"/>
            <a:endCxn id="28" idx="1"/>
          </p:cNvCxnSpPr>
          <p:nvPr/>
        </p:nvCxnSpPr>
        <p:spPr>
          <a:xfrm>
            <a:off x="3182666" y="5451838"/>
            <a:ext cx="984520" cy="13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8A23AB0-694C-CD06-8E31-3B554691A493}"/>
              </a:ext>
            </a:extLst>
          </p:cNvPr>
          <p:cNvSpPr/>
          <p:nvPr/>
        </p:nvSpPr>
        <p:spPr>
          <a:xfrm>
            <a:off x="9080610" y="5159948"/>
            <a:ext cx="1586299" cy="583777"/>
          </a:xfrm>
          <a:prstGeom prst="ellipse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6AE80A-E27D-C06A-6878-750F73CB7460}"/>
              </a:ext>
            </a:extLst>
          </p:cNvPr>
          <p:cNvSpPr txBox="1"/>
          <p:nvPr/>
        </p:nvSpPr>
        <p:spPr>
          <a:xfrm>
            <a:off x="9216797" y="5190226"/>
            <a:ext cx="1313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Output text: BV20WXP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3CD75CA-AA5A-9ECC-2372-43DA4A394789}"/>
              </a:ext>
            </a:extLst>
          </p:cNvPr>
          <p:cNvSpPr txBox="1"/>
          <p:nvPr/>
        </p:nvSpPr>
        <p:spPr>
          <a:xfrm>
            <a:off x="8309351" y="5928206"/>
            <a:ext cx="3225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Textul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recunoscut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urma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aplicării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algoritmului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de template matching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DC9AD0-1853-3868-1385-99658FEE962F}"/>
              </a:ext>
            </a:extLst>
          </p:cNvPr>
          <p:cNvCxnSpPr>
            <a:stCxn id="28" idx="3"/>
            <a:endCxn id="48" idx="2"/>
          </p:cNvCxnSpPr>
          <p:nvPr/>
        </p:nvCxnSpPr>
        <p:spPr>
          <a:xfrm flipV="1">
            <a:off x="7215186" y="5451837"/>
            <a:ext cx="1865424" cy="1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33F60AA-43CE-B175-1BE1-A1CDBE7C27E7}"/>
              </a:ext>
            </a:extLst>
          </p:cNvPr>
          <p:cNvSpPr/>
          <p:nvPr/>
        </p:nvSpPr>
        <p:spPr>
          <a:xfrm>
            <a:off x="3459264" y="2907233"/>
            <a:ext cx="2738062" cy="77640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0E0DED9B-4F0C-7E12-9006-2978032308AB}"/>
              </a:ext>
            </a:extLst>
          </p:cNvPr>
          <p:cNvSpPr/>
          <p:nvPr/>
        </p:nvSpPr>
        <p:spPr>
          <a:xfrm>
            <a:off x="3459264" y="3979384"/>
            <a:ext cx="2738062" cy="75382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7670388-97BD-DA76-C1B7-948FE8FC5263}"/>
              </a:ext>
            </a:extLst>
          </p:cNvPr>
          <p:cNvSpPr/>
          <p:nvPr/>
        </p:nvSpPr>
        <p:spPr>
          <a:xfrm>
            <a:off x="766115" y="5931431"/>
            <a:ext cx="2416551" cy="56470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741FDEF-2DA4-99FB-F088-43C984710CE7}"/>
              </a:ext>
            </a:extLst>
          </p:cNvPr>
          <p:cNvSpPr/>
          <p:nvPr/>
        </p:nvSpPr>
        <p:spPr>
          <a:xfrm>
            <a:off x="4236560" y="5958485"/>
            <a:ext cx="2772524" cy="53541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18123C0-D868-4E3E-E0EA-7F5B7A7D14FB}"/>
              </a:ext>
            </a:extLst>
          </p:cNvPr>
          <p:cNvSpPr/>
          <p:nvPr/>
        </p:nvSpPr>
        <p:spPr>
          <a:xfrm>
            <a:off x="8584200" y="5949838"/>
            <a:ext cx="2676024" cy="52788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F65B142-2002-1933-1551-40628F185F6A}"/>
              </a:ext>
            </a:extLst>
          </p:cNvPr>
          <p:cNvSpPr txBox="1"/>
          <p:nvPr/>
        </p:nvSpPr>
        <p:spPr>
          <a:xfrm>
            <a:off x="7307598" y="5160619"/>
            <a:ext cx="1865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Detectarea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caracterelor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E0FAB25-9327-CE17-F2CF-A6ABBE59B8F7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2700776" y="2066970"/>
            <a:ext cx="925015" cy="2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21BFBF4-A107-F9D5-20B1-A496188EFB71}"/>
              </a:ext>
            </a:extLst>
          </p:cNvPr>
          <p:cNvCxnSpPr>
            <a:stCxn id="12" idx="3"/>
          </p:cNvCxnSpPr>
          <p:nvPr/>
        </p:nvCxnSpPr>
        <p:spPr>
          <a:xfrm>
            <a:off x="5435136" y="2069043"/>
            <a:ext cx="995829" cy="2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5A8D252-8C68-E05A-BDEC-C161C8319708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8240310" y="2068007"/>
            <a:ext cx="777231" cy="9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276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6E4A9E6-34E6-1403-99B3-93EBFB3754AD}"/>
              </a:ext>
            </a:extLst>
          </p:cNvPr>
          <p:cNvGrpSpPr/>
          <p:nvPr/>
        </p:nvGrpSpPr>
        <p:grpSpPr>
          <a:xfrm>
            <a:off x="11694698" y="6473245"/>
            <a:ext cx="216000" cy="216000"/>
            <a:chOff x="2772000" y="1932221"/>
            <a:chExt cx="2340000" cy="2340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8F98516-A4E4-C97C-B6E1-9E37C1320608}"/>
                </a:ext>
              </a:extLst>
            </p:cNvPr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A16E8D5-9A15-FBD9-3937-4A03D20BB894}"/>
                </a:ext>
              </a:extLst>
            </p:cNvPr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5A7DB0-1628-C485-BE65-D00DE5EA9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2" y="181028"/>
            <a:ext cx="2416558" cy="9432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2C7CC5-FB9F-DC44-01D0-3E10C4111D26}"/>
              </a:ext>
            </a:extLst>
          </p:cNvPr>
          <p:cNvSpPr txBox="1"/>
          <p:nvPr/>
        </p:nvSpPr>
        <p:spPr>
          <a:xfrm>
            <a:off x="3048318" y="361868"/>
            <a:ext cx="6095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Platforma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WEB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613BF0-B006-FB02-63A2-0C82337D6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11" y="1652219"/>
            <a:ext cx="11702375" cy="10243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4302B9-7CB0-228D-339E-0419506A99A7}"/>
              </a:ext>
            </a:extLst>
          </p:cNvPr>
          <p:cNvSpPr txBox="1"/>
          <p:nvPr/>
        </p:nvSpPr>
        <p:spPr>
          <a:xfrm>
            <a:off x="580642" y="3389178"/>
            <a:ext cx="11462201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Permite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utilizatorilor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să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vizualizeze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istoricul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parcărilor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inclusiv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datele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orele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la care au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parcat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7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D0D0D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Oferă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utilizatorilor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informații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despre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locurile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pe care le-au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ocupat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într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-o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anumită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sesiune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parcare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7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Utilizatorii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pot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raporta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probleme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direct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prin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platformă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facilitând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rezolvarea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rapidă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oricăror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inconveniente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întâmpinate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7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Sistemul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permite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ieșirea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automată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din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parcare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prin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intermediul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“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SecretID-ului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”,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eliminând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necesitatea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intervenției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manuale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simplificând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procesul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utilizatori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7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Utilizatorii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au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acces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la un mini-chat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integrat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unde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pot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adresa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întrebări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pot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primi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răspunsuri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atât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de la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administratorul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parcării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cât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de la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alți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utilizatori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667267-997D-5E1F-63BF-7665EC1DFB39}"/>
              </a:ext>
            </a:extLst>
          </p:cNvPr>
          <p:cNvSpPr txBox="1"/>
          <p:nvPr/>
        </p:nvSpPr>
        <p:spPr>
          <a:xfrm>
            <a:off x="580642" y="3019846"/>
            <a:ext cx="480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Principalele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funcționalități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332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7314EB-437A-EC4C-4097-BBF695DB9FA6}"/>
              </a:ext>
            </a:extLst>
          </p:cNvPr>
          <p:cNvSpPr txBox="1"/>
          <p:nvPr/>
        </p:nvSpPr>
        <p:spPr>
          <a:xfrm>
            <a:off x="580642" y="1545768"/>
            <a:ext cx="10883388" cy="3851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Dezvolt</a:t>
            </a:r>
            <a:r>
              <a:rPr lang="ro-RO" sz="3200" b="1" dirty="0">
                <a:latin typeface="Calibri" panose="020F0502020204030204" pitchFamily="34" charset="0"/>
                <a:cs typeface="Calibri" panose="020F0502020204030204" pitchFamily="34" charset="0"/>
              </a:rPr>
              <a:t>ări ulterioare:</a:t>
            </a:r>
          </a:p>
          <a:p>
            <a:pPr>
              <a:lnSpc>
                <a:spcPct val="150000"/>
              </a:lnSpc>
            </a:pPr>
            <a:endParaRPr lang="ro-RO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UT Sans" panose="00000500000000000000" pitchFamily="2" charset="0"/>
              <a:buChar char="•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Crearea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unui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de pl</a:t>
            </a:r>
            <a:r>
              <a:rPr lang="ro-RO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ăț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endParaRPr lang="ro-RO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UT Sans" panose="00000500000000000000" pitchFamily="2" charset="0"/>
              <a:buChar char="•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Antrenarea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240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olosirea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unei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re</a:t>
            </a:r>
            <a:r>
              <a:rPr lang="ro-RO" sz="2400" dirty="0">
                <a:latin typeface="Calibri" panose="020F0502020204030204" pitchFamily="34" charset="0"/>
                <a:cs typeface="Calibri" panose="020F0502020204030204" pitchFamily="34" charset="0"/>
              </a:rPr>
              <a:t>ț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neurale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recunoa</a:t>
            </a:r>
            <a:r>
              <a:rPr lang="en-US" sz="240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ș</a:t>
            </a:r>
            <a:r>
              <a:rPr lang="en-US" sz="2400" dirty="0" err="1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terea</a:t>
            </a:r>
            <a:r>
              <a:rPr lang="en-US" sz="2400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caracterelor</a:t>
            </a:r>
            <a:endParaRPr lang="ro-RO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UT Sans" panose="00000500000000000000" pitchFamily="2" charset="0"/>
              <a:buChar char="•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Dezvoltarea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unei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aplica</a:t>
            </a:r>
            <a:r>
              <a:rPr lang="ro-RO" sz="2400" dirty="0">
                <a:latin typeface="Calibri" panose="020F0502020204030204" pitchFamily="34" charset="0"/>
                <a:cs typeface="Calibri" panose="020F0502020204030204" pitchFamily="34" charset="0"/>
              </a:rPr>
              <a:t>ț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ii mobile, pe </a:t>
            </a:r>
            <a:r>
              <a:rPr lang="en-US" sz="240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lângă</a:t>
            </a:r>
            <a:r>
              <a:rPr lang="en-US" sz="240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aplicația</a:t>
            </a:r>
            <a:r>
              <a:rPr lang="en-US" sz="240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web,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cu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acelea</a:t>
            </a:r>
            <a:r>
              <a:rPr lang="en-US" sz="240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240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funcționalități</a:t>
            </a:r>
            <a:r>
              <a:rPr lang="en-US" sz="240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ca </a:t>
            </a:r>
            <a:r>
              <a:rPr lang="en-US" sz="240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240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prezent</a:t>
            </a:r>
            <a:r>
              <a:rPr lang="en-US" sz="240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 plus </a:t>
            </a:r>
            <a:r>
              <a:rPr lang="en-US" sz="240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trimiterea</a:t>
            </a:r>
            <a:r>
              <a:rPr lang="en-US" sz="240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40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notificări</a:t>
            </a:r>
            <a:r>
              <a:rPr lang="en-US" sz="240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privind</a:t>
            </a:r>
            <a:r>
              <a:rPr lang="en-US" sz="240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timpul</a:t>
            </a:r>
            <a:r>
              <a:rPr lang="en-US" sz="240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petrecut</a:t>
            </a:r>
            <a:r>
              <a:rPr lang="en-US" sz="240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40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rămas</a:t>
            </a:r>
            <a:r>
              <a:rPr lang="en-US" sz="240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240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parcare</a:t>
            </a:r>
            <a:r>
              <a:rPr lang="en-US" sz="2400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sz="240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eventuale</a:t>
            </a:r>
            <a:r>
              <a:rPr lang="en-US" sz="240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anunțuri</a:t>
            </a:r>
            <a:r>
              <a:rPr lang="en-US" sz="240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240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realizarea</a:t>
            </a:r>
            <a:r>
              <a:rPr lang="en-US" sz="2400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plăților</a:t>
            </a:r>
            <a:r>
              <a:rPr lang="en-US" sz="240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prin</a:t>
            </a:r>
            <a:r>
              <a:rPr lang="en-US" sz="240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intermediul</a:t>
            </a:r>
            <a:r>
              <a:rPr lang="en-US" sz="240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acesteia</a:t>
            </a:r>
            <a:r>
              <a:rPr lang="en-US" sz="240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E3A27FBD-17F0-7DB4-E8A8-137C08906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2" y="181028"/>
            <a:ext cx="2416558" cy="94326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C90981C-019D-C46C-548B-6D1F972D501E}"/>
              </a:ext>
            </a:extLst>
          </p:cNvPr>
          <p:cNvGrpSpPr/>
          <p:nvPr/>
        </p:nvGrpSpPr>
        <p:grpSpPr>
          <a:xfrm>
            <a:off x="11694698" y="6473245"/>
            <a:ext cx="216000" cy="216000"/>
            <a:chOff x="2772000" y="1932221"/>
            <a:chExt cx="2340000" cy="23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44165F3-2A48-693A-1F89-510D7D8D18D0}"/>
                </a:ext>
              </a:extLst>
            </p:cNvPr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FE02FB-C596-379F-7306-F779F974523F}"/>
                </a:ext>
              </a:extLst>
            </p:cNvPr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5915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523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Times New Roman</vt:lpstr>
      <vt:lpstr>UT Sans</vt:lpstr>
      <vt:lpstr>Office Theme</vt:lpstr>
      <vt:lpstr>SISTEM INTEGRAT DE MONITORIZARE ȘI GESTIONARE A UNEI PARCĂRI AUTO CU PLATFORMĂ WEB INTERACTIVĂ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INTEGRAT DE MONITORIZARE ȘI GESTIONARE A UNEI PARCĂRI AUTO CU PLATFORMĂ WEB INTERACTIVĂ</dc:title>
  <dc:creator>Mihai Alexandru</dc:creator>
  <cp:lastModifiedBy>Mihai Alexandru</cp:lastModifiedBy>
  <cp:revision>9</cp:revision>
  <dcterms:created xsi:type="dcterms:W3CDTF">2024-06-02T20:20:56Z</dcterms:created>
  <dcterms:modified xsi:type="dcterms:W3CDTF">2024-06-03T22:31:47Z</dcterms:modified>
</cp:coreProperties>
</file>