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5F00-F10F-7EF5-1177-25DA463FD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ED23-72BB-D444-4358-0B851C74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3D5B-3117-EBEA-75B3-7FE5DAAD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CBDB-8B0A-DB38-2473-7E05CF12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6624-0C35-AAF8-AE32-8157CA61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818D-5895-D1AD-BE99-0842E949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E5DA-7031-2CD9-6749-2063052F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1D0D-80C6-F750-6250-20234B6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86BE-A0ED-796D-D86F-6D915F98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520C-B80E-2B5E-FEE7-83270B63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C0CF8-D4C4-8D20-027C-58CFADE7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2B7BB-CCBB-7F0E-D84B-BD9F03A5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F349-34DA-10FF-1797-7BE2EC2D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FF81-D01F-53F3-A524-3D890528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F4A5-C1C1-F8DF-47D0-A6ED275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2725-E8CB-D384-3DD7-DC66906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361A-D71E-6636-F74E-82D616FF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30CD-8580-4E3A-4EA5-4030F66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A810-663F-4924-C218-91350C74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E59B-C12F-4929-4521-3B92974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2DC3-1715-BCD6-E76F-A5AF5C2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68B6-2317-545E-E625-4A618529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5A22-CDA9-347C-7C22-F78EC291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C6CA-D8BC-BE20-AEBE-35C085C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A427-1AAC-77CE-A308-5442A8C2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552D-4ED5-E433-8AD6-AA18FE4E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E91C-A906-F8F6-9592-AAC224A1C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E6DB-3FA8-9D73-07D5-0A3D1C8D9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1477-A22D-F86F-9A6A-639B906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F099-1AB5-1BA1-1909-C0A33B9C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304A-801E-0FD5-A468-EB3ABB9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B92E-BC15-AF3B-9395-FD2D7436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687D-580E-B362-6A3A-E532B5F9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037F0-0A07-0BC6-0871-F75E0508C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7F01A-82BC-64A8-48F1-A283B5F79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F5B4-9C4B-A027-F39D-F795B1A61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A85CD-4BA8-603D-23FE-238F5D9B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9EEA2-B670-7BFE-C66B-617A22B4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FBD2E-4F81-128E-FFBB-4AB53B25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75F-00F5-5640-9DBD-FC47004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4EA9-CF3E-5671-6CA5-997D80C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09D85-7B95-A8CF-EB11-283A6D1E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20C0F-65E9-FA04-C8B7-1A4FA1A4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A52B-7EE7-B3F9-DDC9-189B98F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928BD-CB7C-5366-7DD8-F1F32419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256AF-886F-60E5-763C-F2FF8A3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E0CD-C55D-F2EA-C038-30E051A7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FDE0-C7C5-E5FB-AF9B-5871B832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BA2DD-7DD8-F953-2412-D9B9DD89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5E98-931A-E0B6-B247-77A47F1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00A82-19B6-61D5-4D74-2CD4F74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4F8A2-ABF4-870C-A546-3D8DBA4A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3162-25C8-8FB9-77FE-53CCFB1A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A1D17-CAD7-F349-F419-0F4927CD9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B7C0-D383-7604-AC9E-E7A14CCC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4E098-6DB8-ECDC-10EC-B4D5DB36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7CE8-CDAC-0A6C-F151-EAB5F86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16E8-D8B8-F42A-C78F-8C3C9737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69B70-7098-D2C9-13FC-7AE193E1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0FDD0-287C-F373-2B9D-5D57FAF0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30B0-C303-CF80-23FC-E0D58A23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9F507-6769-43AA-B777-D7C69A9CC1D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46E6-F04D-9A27-F48F-4B488BC12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7C08-5116-6187-A443-9B932269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A16C-513A-B7A5-FC4F-CA14555D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124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SISTEM INTEGRAT DE MONITORIZARE ȘI GESTIONARE A UNEI PARCĂRI AUTO CU PLATFORMĂ WEB INTERACTIVĂ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41656-2DB0-04AE-02FB-F5F5240E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24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Doloiu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Mihai-Alexandru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434F-FA6B-53CE-93CA-32273657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2" y="254846"/>
            <a:ext cx="2861015" cy="1116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37B73-5B9B-B9CE-123A-018344986686}"/>
              </a:ext>
            </a:extLst>
          </p:cNvPr>
          <p:cNvSpPr txBox="1"/>
          <p:nvPr/>
        </p:nvSpPr>
        <p:spPr>
          <a:xfrm>
            <a:off x="3070697" y="4970834"/>
            <a:ext cx="60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Îndrumător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Lect. Dr. Vlad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Monescu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5F395-D194-A12C-FA0E-0FCE37E5F789}"/>
              </a:ext>
            </a:extLst>
          </p:cNvPr>
          <p:cNvSpPr txBox="1"/>
          <p:nvPr/>
        </p:nvSpPr>
        <p:spPr>
          <a:xfrm>
            <a:off x="5244829" y="6186792"/>
            <a:ext cx="170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2024</a:t>
            </a:r>
          </a:p>
        </p:txBody>
      </p:sp>
    </p:spTree>
    <p:extLst>
      <p:ext uri="{BB962C8B-B14F-4D97-AF65-F5344CB8AC3E}">
        <p14:creationId xmlns:p14="http://schemas.microsoft.com/office/powerpoint/2010/main" val="345416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10DE23-BF39-192E-1B3F-991EB2654ADB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631673-7F9A-90AD-ED18-30FAB634824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829F8F-0852-3752-30B3-55FF56FC344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9896B-CB2D-1D1D-73C4-93D8DC10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C1861-BF23-9B86-5932-4F8806C67DB4}"/>
              </a:ext>
            </a:extLst>
          </p:cNvPr>
          <p:cNvSpPr txBox="1"/>
          <p:nvPr/>
        </p:nvSpPr>
        <p:spPr>
          <a:xfrm>
            <a:off x="580642" y="1763199"/>
            <a:ext cx="11258610" cy="38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Obiectivele proiectului:</a:t>
            </a:r>
          </a:p>
          <a:p>
            <a:pPr algn="just">
              <a:lnSpc>
                <a:spcPct val="150000"/>
              </a:lnSpc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plăcuțelor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recunoașterea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textului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interiorul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Automatizarea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gestionării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accesului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autovehiculelor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locurilor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pagini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web cu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ât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simple,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șoferii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detaliile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necesare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legate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staționarea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808AD00-0B97-1095-E45D-A66E6428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5BBA5C-5324-7C90-AA67-CFB1CA3906FA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4B9F86-AF89-1096-6B1A-4493DDFA7CB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673EF9-DB6C-75D2-5AC4-A67FC62B18E7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1CB18D-D4CE-7E92-B701-8123BCCE01A7}"/>
              </a:ext>
            </a:extLst>
          </p:cNvPr>
          <p:cNvSpPr txBox="1"/>
          <p:nvPr/>
        </p:nvSpPr>
        <p:spPr>
          <a:xfrm>
            <a:off x="3574568" y="292364"/>
            <a:ext cx="518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Medii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concepte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programare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7497D-A465-FACA-0709-B8E8EFEB1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8" y="1464319"/>
            <a:ext cx="954183" cy="983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28821-428F-6DD6-2CC3-05F79E52F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" y="4947112"/>
            <a:ext cx="954183" cy="943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B3161-A8AD-2332-86C4-F522B5659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28" y="1464319"/>
            <a:ext cx="1095740" cy="93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4C216-88EF-412F-CC15-E4F5CAB7F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53" y="4901938"/>
            <a:ext cx="2230559" cy="1033613"/>
          </a:xfrm>
          <a:prstGeom prst="rect">
            <a:avLst/>
          </a:prstGeom>
        </p:spPr>
      </p:pic>
      <p:pic>
        <p:nvPicPr>
          <p:cNvPr id="17" name="Picture 1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57BF2B6-E716-4DBC-AE60-B2EF19FB5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42" y="1395399"/>
            <a:ext cx="1349581" cy="93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5574001-F81C-1F7A-A0B4-1646B1FD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3638" y="2711299"/>
            <a:ext cx="1284723" cy="986256"/>
          </a:xfrm>
          <a:prstGeom prst="rect">
            <a:avLst/>
          </a:prstGeom>
        </p:spPr>
      </p:pic>
      <p:pic>
        <p:nvPicPr>
          <p:cNvPr id="23" name="Picture 2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5A5FD69-2E83-777F-EBE1-08DDA4C7F2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37" y="5018897"/>
            <a:ext cx="2528793" cy="87148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BED6CDE-1C38-AACE-FDF8-3903C7452F96}"/>
              </a:ext>
            </a:extLst>
          </p:cNvPr>
          <p:cNvSpPr/>
          <p:nvPr/>
        </p:nvSpPr>
        <p:spPr>
          <a:xfrm>
            <a:off x="960594" y="2909616"/>
            <a:ext cx="3638144" cy="15758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4F7DE-CB44-1E79-1496-A50ED02BFCED}"/>
              </a:ext>
            </a:extLst>
          </p:cNvPr>
          <p:cNvSpPr txBox="1"/>
          <p:nvPr/>
        </p:nvSpPr>
        <p:spPr>
          <a:xfrm>
            <a:off x="1078718" y="3429000"/>
            <a:ext cx="340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parcări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auto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4D0B5F-9FDC-740C-E5AB-6601DF41BEE4}"/>
              </a:ext>
            </a:extLst>
          </p:cNvPr>
          <p:cNvSpPr/>
          <p:nvPr/>
        </p:nvSpPr>
        <p:spPr>
          <a:xfrm>
            <a:off x="7593262" y="2909615"/>
            <a:ext cx="3638144" cy="15758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65F64-10A6-072F-5175-A90E1973A902}"/>
              </a:ext>
            </a:extLst>
          </p:cNvPr>
          <p:cNvSpPr txBox="1"/>
          <p:nvPr/>
        </p:nvSpPr>
        <p:spPr>
          <a:xfrm>
            <a:off x="8090170" y="3567498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0F01B7-EEB3-802B-C17C-A42E7C5C5AA6}"/>
              </a:ext>
            </a:extLst>
          </p:cNvPr>
          <p:cNvCxnSpPr>
            <a:cxnSpLocks/>
            <a:stCxn id="28" idx="1"/>
            <a:endCxn id="10" idx="2"/>
          </p:cNvCxnSpPr>
          <p:nvPr/>
        </p:nvCxnSpPr>
        <p:spPr>
          <a:xfrm flipH="1" flipV="1">
            <a:off x="1311830" y="2448001"/>
            <a:ext cx="181558" cy="69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F159A4-78E7-ABB0-116C-F916B63718A1}"/>
              </a:ext>
            </a:extLst>
          </p:cNvPr>
          <p:cNvCxnSpPr>
            <a:cxnSpLocks/>
            <a:stCxn id="28" idx="7"/>
            <a:endCxn id="12" idx="2"/>
          </p:cNvCxnSpPr>
          <p:nvPr/>
        </p:nvCxnSpPr>
        <p:spPr>
          <a:xfrm flipV="1">
            <a:off x="4065944" y="2400962"/>
            <a:ext cx="289954" cy="739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108FC-E634-4817-339C-A04FA427A400}"/>
              </a:ext>
            </a:extLst>
          </p:cNvPr>
          <p:cNvCxnSpPr>
            <a:stCxn id="30" idx="2"/>
            <a:endCxn id="28" idx="6"/>
          </p:cNvCxnSpPr>
          <p:nvPr/>
        </p:nvCxnSpPr>
        <p:spPr>
          <a:xfrm flipH="1">
            <a:off x="4598738" y="3697556"/>
            <a:ext cx="29945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0D9A4C-4521-446A-6DEA-AF35618BB31C}"/>
              </a:ext>
            </a:extLst>
          </p:cNvPr>
          <p:cNvCxnSpPr>
            <a:stCxn id="28" idx="3"/>
            <a:endCxn id="11" idx="0"/>
          </p:cNvCxnSpPr>
          <p:nvPr/>
        </p:nvCxnSpPr>
        <p:spPr>
          <a:xfrm flipH="1">
            <a:off x="1203634" y="4254715"/>
            <a:ext cx="289754" cy="69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B03052-94D8-F54D-252E-B18B441A91EB}"/>
              </a:ext>
            </a:extLst>
          </p:cNvPr>
          <p:cNvCxnSpPr>
            <a:cxnSpLocks/>
            <a:stCxn id="28" idx="5"/>
            <a:endCxn id="13" idx="0"/>
          </p:cNvCxnSpPr>
          <p:nvPr/>
        </p:nvCxnSpPr>
        <p:spPr>
          <a:xfrm>
            <a:off x="4065944" y="4254715"/>
            <a:ext cx="216189" cy="64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BA3E20-CDFA-EF2B-9735-83DBA1B6F413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9412333" y="2329799"/>
            <a:ext cx="1" cy="57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8116A4-3160-8F98-F847-039054528F25}"/>
              </a:ext>
            </a:extLst>
          </p:cNvPr>
          <p:cNvCxnSpPr>
            <a:stCxn id="30" idx="4"/>
            <a:endCxn id="23" idx="0"/>
          </p:cNvCxnSpPr>
          <p:nvPr/>
        </p:nvCxnSpPr>
        <p:spPr>
          <a:xfrm>
            <a:off x="9412334" y="4485496"/>
            <a:ext cx="0" cy="53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00F8938-337E-C23D-09CB-BCB208210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191EEA-D10A-2EDE-8228-2026A6E84AAB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40A3A5-FAF2-A52B-EA47-677D3312AE7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04F61-3330-EAB5-B360-3BA0A624217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C0600E-BFB6-EAE0-12F9-E401AB9ADDFD}"/>
              </a:ext>
            </a:extLst>
          </p:cNvPr>
          <p:cNvSpPr txBox="1"/>
          <p:nvPr/>
        </p:nvSpPr>
        <p:spPr>
          <a:xfrm>
            <a:off x="3447471" y="391051"/>
            <a:ext cx="529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la 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cameră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video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AD737D-5DF3-4EDF-D68F-0D8D9F428C4B}"/>
              </a:ext>
            </a:extLst>
          </p:cNvPr>
          <p:cNvSpPr/>
          <p:nvPr/>
        </p:nvSpPr>
        <p:spPr>
          <a:xfrm>
            <a:off x="891431" y="1595336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0DDA20-FA81-7DF9-44CA-670C98CE5742}"/>
              </a:ext>
            </a:extLst>
          </p:cNvPr>
          <p:cNvSpPr/>
          <p:nvPr/>
        </p:nvSpPr>
        <p:spPr>
          <a:xfrm>
            <a:off x="3621153" y="1597409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55E260-2987-AEEF-8A5C-DACE144B6ED6}"/>
              </a:ext>
            </a:extLst>
          </p:cNvPr>
          <p:cNvSpPr/>
          <p:nvPr/>
        </p:nvSpPr>
        <p:spPr>
          <a:xfrm>
            <a:off x="6430965" y="1597410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17A9DF-01DA-A5F9-6391-CCD04BBC5ACB}"/>
              </a:ext>
            </a:extLst>
          </p:cNvPr>
          <p:cNvSpPr/>
          <p:nvPr/>
        </p:nvSpPr>
        <p:spPr>
          <a:xfrm>
            <a:off x="9017541" y="1607137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741E8-AB80-90FB-704E-3F452001BC18}"/>
              </a:ext>
            </a:extLst>
          </p:cNvPr>
          <p:cNvSpPr txBox="1"/>
          <p:nvPr/>
        </p:nvSpPr>
        <p:spPr>
          <a:xfrm>
            <a:off x="786232" y="180535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Redimensionare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conversie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grayscale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30813-D992-EDC8-BB03-135CDD7FBDB3}"/>
              </a:ext>
            </a:extLst>
          </p:cNvPr>
          <p:cNvSpPr txBox="1"/>
          <p:nvPr/>
        </p:nvSpPr>
        <p:spPr>
          <a:xfrm>
            <a:off x="3539548" y="1872708"/>
            <a:ext cx="197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zgomotului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5AAF2-570D-8198-9B4A-5AF6419CD5D9}"/>
              </a:ext>
            </a:extLst>
          </p:cNvPr>
          <p:cNvSpPr txBox="1"/>
          <p:nvPr/>
        </p:nvSpPr>
        <p:spPr>
          <a:xfrm>
            <a:off x="6370135" y="1814788"/>
            <a:ext cx="193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Operația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deschidere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scădere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6BEF6-D9E2-5938-57C3-E84D75DF54C5}"/>
              </a:ext>
            </a:extLst>
          </p:cNvPr>
          <p:cNvSpPr txBox="1"/>
          <p:nvPr/>
        </p:nvSpPr>
        <p:spPr>
          <a:xfrm>
            <a:off x="8810827" y="1872708"/>
            <a:ext cx="222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Binarizare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06F03-40A4-3084-C3EA-7F70C3407FBE}"/>
              </a:ext>
            </a:extLst>
          </p:cNvPr>
          <p:cNvCxnSpPr/>
          <p:nvPr/>
        </p:nvCxnSpPr>
        <p:spPr>
          <a:xfrm>
            <a:off x="766116" y="1352145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E8E6C-1771-E7DE-4E87-41CB652D1207}"/>
              </a:ext>
            </a:extLst>
          </p:cNvPr>
          <p:cNvCxnSpPr/>
          <p:nvPr/>
        </p:nvCxnSpPr>
        <p:spPr>
          <a:xfrm>
            <a:off x="766115" y="2701047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56367-E22C-0AFA-85CB-6D111E1275F9}"/>
              </a:ext>
            </a:extLst>
          </p:cNvPr>
          <p:cNvCxnSpPr/>
          <p:nvPr/>
        </p:nvCxnSpPr>
        <p:spPr>
          <a:xfrm>
            <a:off x="766116" y="1352145"/>
            <a:ext cx="0" cy="13521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317F2-EC19-2FAD-E615-4AB94960451A}"/>
              </a:ext>
            </a:extLst>
          </p:cNvPr>
          <p:cNvCxnSpPr>
            <a:cxnSpLocks/>
          </p:cNvCxnSpPr>
          <p:nvPr/>
        </p:nvCxnSpPr>
        <p:spPr>
          <a:xfrm flipH="1">
            <a:off x="10952200" y="1352145"/>
            <a:ext cx="1144" cy="13489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A car parked in a parking lot&#10;&#10;Description automatically generated">
            <a:extLst>
              <a:ext uri="{FF2B5EF4-FFF2-40B4-BE49-F238E27FC236}">
                <a16:creationId xmlns:a16="http://schemas.microsoft.com/office/drawing/2014/main" id="{EFDD2955-62E9-5276-EBD0-E94278417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5" y="3442946"/>
            <a:ext cx="2498431" cy="2169268"/>
          </a:xfrm>
          <a:prstGeom prst="rect">
            <a:avLst/>
          </a:prstGeom>
        </p:spPr>
      </p:pic>
      <p:pic>
        <p:nvPicPr>
          <p:cNvPr id="28" name="Picture 27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16EEE68-8722-9A18-3C58-D4C9EEEB2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12" y="3445826"/>
            <a:ext cx="2498431" cy="2169268"/>
          </a:xfrm>
          <a:prstGeom prst="rect">
            <a:avLst/>
          </a:prstGeom>
        </p:spPr>
      </p:pic>
      <p:pic>
        <p:nvPicPr>
          <p:cNvPr id="32" name="Picture 31" descr="A black car parked in a driveway&#10;&#10;Description automatically generated">
            <a:extLst>
              <a:ext uri="{FF2B5EF4-FFF2-40B4-BE49-F238E27FC236}">
                <a16:creationId xmlns:a16="http://schemas.microsoft.com/office/drawing/2014/main" id="{7ABD9360-2663-A707-D302-291796C5A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40" y="3457320"/>
            <a:ext cx="2498431" cy="2169269"/>
          </a:xfrm>
          <a:prstGeom prst="rect">
            <a:avLst/>
          </a:prstGeom>
        </p:spPr>
      </p:pic>
      <p:pic>
        <p:nvPicPr>
          <p:cNvPr id="34" name="Picture 33" descr="A car parked in a driveway&#10;&#10;Description automatically generated">
            <a:extLst>
              <a:ext uri="{FF2B5EF4-FFF2-40B4-BE49-F238E27FC236}">
                <a16:creationId xmlns:a16="http://schemas.microsoft.com/office/drawing/2014/main" id="{18D1B18F-8CDD-990F-E051-FB9A6864D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99" y="3495222"/>
            <a:ext cx="2494999" cy="21462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FE856ED-4E19-EACD-6126-099F52A3C736}"/>
              </a:ext>
            </a:extLst>
          </p:cNvPr>
          <p:cNvSpPr txBox="1"/>
          <p:nvPr/>
        </p:nvSpPr>
        <p:spPr>
          <a:xfrm>
            <a:off x="276342" y="5729591"/>
            <a:ext cx="264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conversia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din RGB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gri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17F05-FC71-0E6A-C98B-6E9B8F631955}"/>
              </a:ext>
            </a:extLst>
          </p:cNvPr>
          <p:cNvSpPr txBox="1"/>
          <p:nvPr/>
        </p:nvSpPr>
        <p:spPr>
          <a:xfrm>
            <a:off x="3064313" y="5729591"/>
            <a:ext cx="2923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aplicarea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filtrului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bilateral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zgomotului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27EA73-FBC9-B50B-EA57-586B27862BF9}"/>
              </a:ext>
            </a:extLst>
          </p:cNvPr>
          <p:cNvSpPr txBox="1"/>
          <p:nvPr/>
        </p:nvSpPr>
        <p:spPr>
          <a:xfrm>
            <a:off x="5987341" y="5729591"/>
            <a:ext cx="292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scăderea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obținute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anterior cu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aplicării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operației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morfologice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deschidere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87D795-868E-4DF4-ACD3-35940CF61026}"/>
              </a:ext>
            </a:extLst>
          </p:cNvPr>
          <p:cNvSpPr txBox="1"/>
          <p:nvPr/>
        </p:nvSpPr>
        <p:spPr>
          <a:xfrm>
            <a:off x="8910369" y="5724138"/>
            <a:ext cx="309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binarizare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Otsu</a:t>
            </a:r>
            <a:endParaRPr lang="en-US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8478E1-02A1-7F9A-C4D2-CC1A3242C88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00776" y="2066970"/>
            <a:ext cx="920377" cy="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13EF19-29B0-3FF4-0AEB-1DD59BDA98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430498" y="2068007"/>
            <a:ext cx="1000467" cy="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145D5B-46EC-2E46-4745-A9FF109F3FE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240310" y="2068007"/>
            <a:ext cx="777231" cy="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0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CBCE73B-84CF-1125-E943-5B8778A29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8005319-424E-6C04-483C-BDC6A4245EA1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75FD7E-2552-964F-665A-F5976861F5C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3A01F6-7CAA-D32D-088B-D8A704D0F39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A57F76-FE97-1E9C-7976-0F64E62FA336}"/>
              </a:ext>
            </a:extLst>
          </p:cNvPr>
          <p:cNvSpPr txBox="1"/>
          <p:nvPr/>
        </p:nvSpPr>
        <p:spPr>
          <a:xfrm>
            <a:off x="3203959" y="1169109"/>
            <a:ext cx="578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Extragerea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car in a dark room&#10;&#10;Description automatically generated">
            <a:extLst>
              <a:ext uri="{FF2B5EF4-FFF2-40B4-BE49-F238E27FC236}">
                <a16:creationId xmlns:a16="http://schemas.microsoft.com/office/drawing/2014/main" id="{B3C0BE24-4111-2513-1B12-C648A794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6" y="2355860"/>
            <a:ext cx="2494999" cy="2146280"/>
          </a:xfrm>
          <a:prstGeom prst="rect">
            <a:avLst/>
          </a:prstGeom>
        </p:spPr>
      </p:pic>
      <p:pic>
        <p:nvPicPr>
          <p:cNvPr id="11" name="Picture 10" descr="A car with a green license plate&#10;&#10;Description automatically generated">
            <a:extLst>
              <a:ext uri="{FF2B5EF4-FFF2-40B4-BE49-F238E27FC236}">
                <a16:creationId xmlns:a16="http://schemas.microsoft.com/office/drawing/2014/main" id="{AFF3AE17-DD11-183A-E4DA-A10FF35E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00" y="2355860"/>
            <a:ext cx="2494999" cy="2146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FCE981-18DF-C333-ABBE-8E85C6EE7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53" y="2924471"/>
            <a:ext cx="2412047" cy="10090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BF1F49-6B86-C402-6299-BCC9A978DEA1}"/>
              </a:ext>
            </a:extLst>
          </p:cNvPr>
          <p:cNvSpPr txBox="1"/>
          <p:nvPr/>
        </p:nvSpPr>
        <p:spPr>
          <a:xfrm>
            <a:off x="869143" y="4737370"/>
            <a:ext cx="280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Contururile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extrase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binarizată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colorate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1A9D0-BA9C-B1AD-A2E5-21482475F5F0}"/>
              </a:ext>
            </a:extLst>
          </p:cNvPr>
          <p:cNvSpPr txBox="1"/>
          <p:nvPr/>
        </p:nvSpPr>
        <p:spPr>
          <a:xfrm>
            <a:off x="4848499" y="4747098"/>
            <a:ext cx="249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Contururile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rămase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filtrarea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4A67C-D76E-0BCE-014F-E14BD67E68EF}"/>
              </a:ext>
            </a:extLst>
          </p:cNvPr>
          <p:cNvSpPr txBox="1"/>
          <p:nvPr/>
        </p:nvSpPr>
        <p:spPr>
          <a:xfrm>
            <a:off x="8843753" y="4737370"/>
            <a:ext cx="241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detectată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2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7C779A-97E5-E58B-481B-A27219FA26B1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4544BB-6FB5-8207-2B5E-5092A0BF84DD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57F4CD-56C0-5CE9-64FF-E8B5821654B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AB692-1940-388D-31A1-FE68BFF8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5D5C6-1743-680A-1E68-8548CB17BFD6}"/>
              </a:ext>
            </a:extLst>
          </p:cNvPr>
          <p:cNvSpPr txBox="1"/>
          <p:nvPr/>
        </p:nvSpPr>
        <p:spPr>
          <a:xfrm>
            <a:off x="3048318" y="361868"/>
            <a:ext cx="6095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Recunoașterea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3F5D58-3326-ADAE-9F3A-07F6FBD9EDCC}"/>
              </a:ext>
            </a:extLst>
          </p:cNvPr>
          <p:cNvCxnSpPr/>
          <p:nvPr/>
        </p:nvCxnSpPr>
        <p:spPr>
          <a:xfrm>
            <a:off x="766116" y="1352145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2FF25-7A97-7C84-D252-2038638A79FF}"/>
              </a:ext>
            </a:extLst>
          </p:cNvPr>
          <p:cNvCxnSpPr/>
          <p:nvPr/>
        </p:nvCxnSpPr>
        <p:spPr>
          <a:xfrm>
            <a:off x="766115" y="2701047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3A344A-F47C-370A-365A-1E8FFE4833C6}"/>
              </a:ext>
            </a:extLst>
          </p:cNvPr>
          <p:cNvCxnSpPr/>
          <p:nvPr/>
        </p:nvCxnSpPr>
        <p:spPr>
          <a:xfrm>
            <a:off x="766116" y="1352145"/>
            <a:ext cx="0" cy="13521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D9A99-A9AB-C740-F5B4-6261DEA46104}"/>
              </a:ext>
            </a:extLst>
          </p:cNvPr>
          <p:cNvCxnSpPr>
            <a:cxnSpLocks/>
          </p:cNvCxnSpPr>
          <p:nvPr/>
        </p:nvCxnSpPr>
        <p:spPr>
          <a:xfrm flipH="1">
            <a:off x="10952200" y="1352145"/>
            <a:ext cx="1144" cy="13489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6979D2-37C4-FA6E-7FC1-B9E4B6CB3353}"/>
              </a:ext>
            </a:extLst>
          </p:cNvPr>
          <p:cNvSpPr/>
          <p:nvPr/>
        </p:nvSpPr>
        <p:spPr>
          <a:xfrm>
            <a:off x="891431" y="1595336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17C36C-83A1-A8AD-2D4B-6CE42677E273}"/>
              </a:ext>
            </a:extLst>
          </p:cNvPr>
          <p:cNvSpPr/>
          <p:nvPr/>
        </p:nvSpPr>
        <p:spPr>
          <a:xfrm>
            <a:off x="3625791" y="1597409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B9D7B-247F-585B-66E2-AE12F04DECE6}"/>
              </a:ext>
            </a:extLst>
          </p:cNvPr>
          <p:cNvSpPr/>
          <p:nvPr/>
        </p:nvSpPr>
        <p:spPr>
          <a:xfrm>
            <a:off x="6430965" y="1597410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94648-7C10-CA21-22E2-2FEBB6E7B89C}"/>
              </a:ext>
            </a:extLst>
          </p:cNvPr>
          <p:cNvSpPr/>
          <p:nvPr/>
        </p:nvSpPr>
        <p:spPr>
          <a:xfrm>
            <a:off x="9017541" y="1607137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26DE7-94B4-D122-8FF1-2154F2A6E673}"/>
              </a:ext>
            </a:extLst>
          </p:cNvPr>
          <p:cNvSpPr txBox="1"/>
          <p:nvPr/>
        </p:nvSpPr>
        <p:spPr>
          <a:xfrm>
            <a:off x="3835823" y="1872708"/>
            <a:ext cx="142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Undistortion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665D3-7B9D-800F-8289-CCE491AE92C6}"/>
              </a:ext>
            </a:extLst>
          </p:cNvPr>
          <p:cNvSpPr txBox="1"/>
          <p:nvPr/>
        </p:nvSpPr>
        <p:spPr>
          <a:xfrm>
            <a:off x="6229744" y="1866471"/>
            <a:ext cx="221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54BD6-0999-D26D-A4C8-1A2CEF012F0B}"/>
              </a:ext>
            </a:extLst>
          </p:cNvPr>
          <p:cNvSpPr txBox="1"/>
          <p:nvPr/>
        </p:nvSpPr>
        <p:spPr>
          <a:xfrm>
            <a:off x="9080610" y="1872708"/>
            <a:ext cx="168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Template matching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05808-D4C4-0B15-92B0-5521C9A51D78}"/>
              </a:ext>
            </a:extLst>
          </p:cNvPr>
          <p:cNvSpPr txBox="1"/>
          <p:nvPr/>
        </p:nvSpPr>
        <p:spPr>
          <a:xfrm>
            <a:off x="1040085" y="1872708"/>
            <a:ext cx="148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A black and white rectangle with numbers&#10;&#10;Description automatically generated">
            <a:extLst>
              <a:ext uri="{FF2B5EF4-FFF2-40B4-BE49-F238E27FC236}">
                <a16:creationId xmlns:a16="http://schemas.microsoft.com/office/drawing/2014/main" id="{F6FDF53B-92DE-479D-A556-0D26F8EF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3979384"/>
            <a:ext cx="2416551" cy="755172"/>
          </a:xfrm>
          <a:prstGeom prst="rect">
            <a:avLst/>
          </a:prstGeom>
        </p:spPr>
      </p:pic>
      <p:pic>
        <p:nvPicPr>
          <p:cNvPr id="24" name="Picture 23" descr="A black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E7B6A6AF-C92B-390E-5F25-ADFCEF6C8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5075685"/>
            <a:ext cx="2416551" cy="752305"/>
          </a:xfrm>
          <a:prstGeom prst="rect">
            <a:avLst/>
          </a:prstGeom>
        </p:spPr>
      </p:pic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57313C-68F8-2574-2E04-C868837AF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6" y="5068708"/>
            <a:ext cx="3048000" cy="7689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A6FE5F-E902-4F1B-C256-67E3C864B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2915166"/>
            <a:ext cx="2416551" cy="7809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2A1902-4926-0365-0753-56128C97AD46}"/>
              </a:ext>
            </a:extLst>
          </p:cNvPr>
          <p:cNvSpPr txBox="1"/>
          <p:nvPr/>
        </p:nvSpPr>
        <p:spPr>
          <a:xfrm>
            <a:off x="3048318" y="3139068"/>
            <a:ext cx="3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3AED2-F861-6FAB-A0E7-CDEAD9C34192}"/>
              </a:ext>
            </a:extLst>
          </p:cNvPr>
          <p:cNvSpPr txBox="1"/>
          <p:nvPr/>
        </p:nvSpPr>
        <p:spPr>
          <a:xfrm>
            <a:off x="3304295" y="407699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parcurgerea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etapelor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faza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F1025-4A38-9E64-8FAD-DBFEC5336D46}"/>
              </a:ext>
            </a:extLst>
          </p:cNvPr>
          <p:cNvSpPr txBox="1"/>
          <p:nvPr/>
        </p:nvSpPr>
        <p:spPr>
          <a:xfrm>
            <a:off x="725504" y="5958728"/>
            <a:ext cx="249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Găsirea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colțurilor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corectarea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distorsiunii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41EDEC-7C74-C319-27CD-FCF29EDC5B58}"/>
              </a:ext>
            </a:extLst>
          </p:cNvPr>
          <p:cNvSpPr txBox="1"/>
          <p:nvPr/>
        </p:nvSpPr>
        <p:spPr>
          <a:xfrm>
            <a:off x="4109279" y="5942393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corectarea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distorsiunii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eliminarea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fundalului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7F253D-96D2-D27E-12B6-C55326574AF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1974391" y="3696122"/>
            <a:ext cx="0" cy="283262"/>
          </a:xfrm>
          <a:prstGeom prst="straightConnector1">
            <a:avLst/>
          </a:prstGeom>
          <a:ln cap="flat">
            <a:miter lim="800000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C638B8-075E-1C4C-238C-82339D9C7AA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1974391" y="4734556"/>
            <a:ext cx="0" cy="341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CC797E-16AF-CAE9-E812-4B7BF12C8518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3182666" y="5451838"/>
            <a:ext cx="984520" cy="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A23AB0-694C-CD06-8E31-3B554691A493}"/>
              </a:ext>
            </a:extLst>
          </p:cNvPr>
          <p:cNvSpPr/>
          <p:nvPr/>
        </p:nvSpPr>
        <p:spPr>
          <a:xfrm>
            <a:off x="9080610" y="5159948"/>
            <a:ext cx="1586299" cy="583777"/>
          </a:xfrm>
          <a:prstGeom prst="ellipse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AE80A-E27D-C06A-6878-750F73CB7460}"/>
              </a:ext>
            </a:extLst>
          </p:cNvPr>
          <p:cNvSpPr txBox="1"/>
          <p:nvPr/>
        </p:nvSpPr>
        <p:spPr>
          <a:xfrm>
            <a:off x="9216797" y="5190226"/>
            <a:ext cx="131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 text: BV20WXP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CD75CA-AA5A-9ECC-2372-43DA4A394789}"/>
              </a:ext>
            </a:extLst>
          </p:cNvPr>
          <p:cNvSpPr txBox="1"/>
          <p:nvPr/>
        </p:nvSpPr>
        <p:spPr>
          <a:xfrm>
            <a:off x="8309351" y="5928206"/>
            <a:ext cx="322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recunoscut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aplicării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algoritmului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template matching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DC9AD0-1853-3868-1385-99658FEE962F}"/>
              </a:ext>
            </a:extLst>
          </p:cNvPr>
          <p:cNvCxnSpPr>
            <a:stCxn id="28" idx="3"/>
            <a:endCxn id="48" idx="2"/>
          </p:cNvCxnSpPr>
          <p:nvPr/>
        </p:nvCxnSpPr>
        <p:spPr>
          <a:xfrm flipV="1">
            <a:off x="7215186" y="5451837"/>
            <a:ext cx="1865424" cy="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3F60AA-43CE-B175-1BE1-A1CDBE7C27E7}"/>
              </a:ext>
            </a:extLst>
          </p:cNvPr>
          <p:cNvSpPr/>
          <p:nvPr/>
        </p:nvSpPr>
        <p:spPr>
          <a:xfrm>
            <a:off x="3459264" y="2907233"/>
            <a:ext cx="2738062" cy="7764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E0DED9B-4F0C-7E12-9006-2978032308AB}"/>
              </a:ext>
            </a:extLst>
          </p:cNvPr>
          <p:cNvSpPr/>
          <p:nvPr/>
        </p:nvSpPr>
        <p:spPr>
          <a:xfrm>
            <a:off x="3459264" y="3979384"/>
            <a:ext cx="2738062" cy="7538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7670388-97BD-DA76-C1B7-948FE8FC5263}"/>
              </a:ext>
            </a:extLst>
          </p:cNvPr>
          <p:cNvSpPr/>
          <p:nvPr/>
        </p:nvSpPr>
        <p:spPr>
          <a:xfrm>
            <a:off x="766115" y="5931431"/>
            <a:ext cx="2416551" cy="5647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741FDEF-2DA4-99FB-F088-43C984710CE7}"/>
              </a:ext>
            </a:extLst>
          </p:cNvPr>
          <p:cNvSpPr/>
          <p:nvPr/>
        </p:nvSpPr>
        <p:spPr>
          <a:xfrm>
            <a:off x="4236560" y="5958485"/>
            <a:ext cx="2772524" cy="53541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8123C0-D868-4E3E-E0EA-7F5B7A7D14FB}"/>
              </a:ext>
            </a:extLst>
          </p:cNvPr>
          <p:cNvSpPr/>
          <p:nvPr/>
        </p:nvSpPr>
        <p:spPr>
          <a:xfrm>
            <a:off x="8584200" y="5949838"/>
            <a:ext cx="2676024" cy="527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65B142-2002-1933-1551-40628F185F6A}"/>
              </a:ext>
            </a:extLst>
          </p:cNvPr>
          <p:cNvSpPr txBox="1"/>
          <p:nvPr/>
        </p:nvSpPr>
        <p:spPr>
          <a:xfrm>
            <a:off x="7307598" y="5160619"/>
            <a:ext cx="186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0FAB25-9327-CE17-F2CF-A6ABBE59B8F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700776" y="2066970"/>
            <a:ext cx="925015" cy="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1BFBF4-A107-F9D5-20B1-A496188EFB71}"/>
              </a:ext>
            </a:extLst>
          </p:cNvPr>
          <p:cNvCxnSpPr>
            <a:stCxn id="12" idx="3"/>
          </p:cNvCxnSpPr>
          <p:nvPr/>
        </p:nvCxnSpPr>
        <p:spPr>
          <a:xfrm>
            <a:off x="5435136" y="2069043"/>
            <a:ext cx="995829" cy="2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A8D252-8C68-E05A-BDEC-C161C831970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240310" y="2068007"/>
            <a:ext cx="777231" cy="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E4A9E6-34E6-1403-99B3-93EBFB3754AD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F98516-A4E4-C97C-B6E1-9E37C132060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16E8D5-9A15-FBD9-3937-4A03D20BB894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A7DB0-1628-C485-BE65-D00DE5EA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C7CC5-FB9F-DC44-01D0-3E10C4111D26}"/>
              </a:ext>
            </a:extLst>
          </p:cNvPr>
          <p:cNvSpPr txBox="1"/>
          <p:nvPr/>
        </p:nvSpPr>
        <p:spPr>
          <a:xfrm>
            <a:off x="3048318" y="361868"/>
            <a:ext cx="60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13BF0-B006-FB02-63A2-0C82337D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1" y="1652219"/>
            <a:ext cx="11702375" cy="1024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4302B9-7CB0-228D-339E-0419506A99A7}"/>
              </a:ext>
            </a:extLst>
          </p:cNvPr>
          <p:cNvSpPr txBox="1"/>
          <p:nvPr/>
        </p:nvSpPr>
        <p:spPr>
          <a:xfrm>
            <a:off x="580642" y="3589138"/>
            <a:ext cx="114622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vizualizeze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istoricul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parcărilor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orele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la care au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informații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despre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locurile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pe care le-au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ocupat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anumită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raporta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direct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facilitând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rezolvarea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rapidă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oricăror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inconveniente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întâmpinate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la un mini-chat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integrat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adresa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întrebări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primi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răspunsuri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atât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administratorul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parcării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cât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alți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67267-997D-5E1F-63BF-7665EC1DFB39}"/>
              </a:ext>
            </a:extLst>
          </p:cNvPr>
          <p:cNvSpPr txBox="1"/>
          <p:nvPr/>
        </p:nvSpPr>
        <p:spPr>
          <a:xfrm>
            <a:off x="580642" y="3019846"/>
            <a:ext cx="48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Principalele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314EB-437A-EC4C-4097-BBF695DB9FA6}"/>
              </a:ext>
            </a:extLst>
          </p:cNvPr>
          <p:cNvSpPr txBox="1"/>
          <p:nvPr/>
        </p:nvSpPr>
        <p:spPr>
          <a:xfrm>
            <a:off x="580642" y="1545768"/>
            <a:ext cx="10883388" cy="38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Dezvolt</a:t>
            </a:r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ări ulterioare:</a:t>
            </a:r>
          </a:p>
          <a:p>
            <a:pPr>
              <a:lnSpc>
                <a:spcPct val="150000"/>
              </a:lnSpc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Crearea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pl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Antrenarea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olosirea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neurale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recunoa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terea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aplica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ii mobile, pe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lângă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web,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acelea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prezent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plus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trimiterea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notificări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privind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petrecut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rămas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eventuale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anunțuri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plăților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intermediul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acesteia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3A27FBD-17F0-7DB4-E8A8-137C0890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90981C-019D-C46C-548B-6D1F972D501E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4165F3-2A48-693A-1F89-510D7D8D18D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E02FB-C596-379F-7306-F779F974523F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1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7BD7252-E50E-754F-7448-3A8E92AE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70A64A-BEB5-8666-EEC2-075831939D7F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2CEDE8-5FF2-F824-DE89-8A7A9BDDE286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3F907-0224-B96B-8B74-8965779D79DE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873882-96AE-7D5B-18CB-75EC7FB5A316}"/>
              </a:ext>
            </a:extLst>
          </p:cNvPr>
          <p:cNvSpPr txBox="1"/>
          <p:nvPr/>
        </p:nvSpPr>
        <p:spPr>
          <a:xfrm>
            <a:off x="580642" y="1652772"/>
            <a:ext cx="11330056" cy="38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Concluzii generale:</a:t>
            </a:r>
          </a:p>
          <a:p>
            <a:pPr>
              <a:lnSpc>
                <a:spcPct val="150000"/>
              </a:lnSpc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detectată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interiorul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acesteia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cuprinde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nevoile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șoferilor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autovehicule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atunci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ând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sta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ționează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precum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timpului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petrecut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locurile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pe care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știa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parcat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departe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1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415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UT Sans</vt:lpstr>
      <vt:lpstr>Office Theme</vt:lpstr>
      <vt:lpstr>SISTEM INTEGRAT DE MONITORIZARE ȘI GESTIONARE A UNEI PARCĂRI AUTO CU PLATFORMĂ WEB INTERACTIVĂ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INTEGRAT DE MONITORIZARE ȘI GESTIONARE A UNEI PARCĂRI AUTO CU PLATFORMĂ WEB INTERACTIVĂ</dc:title>
  <dc:creator>Mihai Alexandru</dc:creator>
  <cp:lastModifiedBy>Mihai Alexandru</cp:lastModifiedBy>
  <cp:revision>11</cp:revision>
  <dcterms:created xsi:type="dcterms:W3CDTF">2024-06-02T20:20:56Z</dcterms:created>
  <dcterms:modified xsi:type="dcterms:W3CDTF">2024-06-17T21:25:41Z</dcterms:modified>
</cp:coreProperties>
</file>