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85" r:id="rId12"/>
    <p:sldId id="269" r:id="rId13"/>
    <p:sldId id="270" r:id="rId14"/>
    <p:sldId id="281" r:id="rId15"/>
    <p:sldId id="282" r:id="rId16"/>
    <p:sldId id="279" r:id="rId17"/>
    <p:sldId id="284" r:id="rId18"/>
    <p:sldId id="274" r:id="rId19"/>
    <p:sldId id="276" r:id="rId20"/>
    <p:sldId id="277" r:id="rId21"/>
    <p:sldId id="283" r:id="rId22"/>
    <p:sldId id="272" r:id="rId23"/>
    <p:sldId id="271" r:id="rId24"/>
    <p:sldId id="275" r:id="rId25"/>
    <p:sldId id="287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95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555052"/>
            <a:ext cx="2133600" cy="4420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7575" y="1555052"/>
            <a:ext cx="2249804" cy="3448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39683" y="6155434"/>
            <a:ext cx="658368" cy="6583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07645"/>
            <a:ext cx="8072119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071" y="2313432"/>
            <a:ext cx="8414385" cy="3147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4909"/>
            <a:ext cx="150050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46980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Mosad/swift_electric_water_heater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9139" y="740663"/>
            <a:ext cx="3246052" cy="5376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2164537"/>
            <a:ext cx="452628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Case </a:t>
            </a:r>
            <a:r>
              <a:rPr sz="4400" dirty="0"/>
              <a:t>Study:</a:t>
            </a:r>
            <a:r>
              <a:rPr sz="4400" spc="-60" dirty="0"/>
              <a:t> </a:t>
            </a:r>
            <a:r>
              <a:rPr sz="4400" dirty="0"/>
              <a:t>Electric  </a:t>
            </a:r>
            <a:r>
              <a:rPr sz="4400" spc="-50" dirty="0"/>
              <a:t>Water</a:t>
            </a:r>
            <a:r>
              <a:rPr sz="4400" spc="-35" dirty="0"/>
              <a:t> </a:t>
            </a:r>
            <a:r>
              <a:rPr sz="4400" spc="-15" dirty="0"/>
              <a:t>Heater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455" y="410698"/>
            <a:ext cx="736536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spc="-15" dirty="0" smtClean="0"/>
              <a:t>Electric water heater </a:t>
            </a:r>
            <a:r>
              <a:rPr sz="1800" spc="-5" dirty="0" smtClean="0"/>
              <a:t>: </a:t>
            </a:r>
            <a:r>
              <a:rPr sz="1800" spc="-20" dirty="0" smtClean="0"/>
              <a:t>Static</a:t>
            </a:r>
            <a:r>
              <a:rPr sz="1800" dirty="0" smtClean="0"/>
              <a:t> </a:t>
            </a:r>
            <a:r>
              <a:rPr sz="1800" spc="-20" dirty="0" smtClean="0"/>
              <a:t>Architecture</a:t>
            </a:r>
            <a:endParaRPr sz="1800" spc="-20" dirty="0"/>
          </a:p>
        </p:txBody>
      </p:sp>
      <p:sp>
        <p:nvSpPr>
          <p:cNvPr id="3" name="object 3"/>
          <p:cNvSpPr/>
          <p:nvPr/>
        </p:nvSpPr>
        <p:spPr>
          <a:xfrm>
            <a:off x="1828800" y="1905001"/>
            <a:ext cx="5601207" cy="4040844"/>
          </a:xfrm>
          <a:custGeom>
            <a:avLst/>
            <a:gdLst/>
            <a:ahLst/>
            <a:cxnLst/>
            <a:rect l="l" t="t" r="r" b="b"/>
            <a:pathLst>
              <a:path w="5791200" h="3733800">
                <a:moveTo>
                  <a:pt x="0" y="3733800"/>
                </a:moveTo>
                <a:lnTo>
                  <a:pt x="5791200" y="3733800"/>
                </a:lnTo>
                <a:lnTo>
                  <a:pt x="5791200" y="0"/>
                </a:lnTo>
                <a:lnTo>
                  <a:pt x="0" y="0"/>
                </a:lnTo>
                <a:lnTo>
                  <a:pt x="0" y="37338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3592" y="2208457"/>
            <a:ext cx="1231425" cy="487313"/>
          </a:xfrm>
          <a:prstGeom prst="rect">
            <a:avLst/>
          </a:prstGeom>
          <a:ln w="5715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825"/>
              </a:lnSpc>
            </a:pPr>
            <a:r>
              <a:rPr lang="en-US" b="1" dirty="0" smtClean="0">
                <a:latin typeface="Calibri"/>
                <a:cs typeface="Calibri"/>
              </a:rPr>
              <a:t>Up  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360" y="2963177"/>
            <a:ext cx="1231425" cy="487313"/>
          </a:xfrm>
          <a:prstGeom prst="rect">
            <a:avLst/>
          </a:prstGeom>
          <a:ln w="5715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825"/>
              </a:lnSpc>
            </a:pPr>
            <a:r>
              <a:rPr lang="en-US" b="1" dirty="0" smtClean="0">
                <a:latin typeface="Calibri"/>
                <a:cs typeface="Calibri"/>
              </a:rPr>
              <a:t>DOWN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3279" y="3823662"/>
            <a:ext cx="1415717" cy="487313"/>
          </a:xfrm>
          <a:prstGeom prst="rect">
            <a:avLst/>
          </a:prstGeom>
          <a:ln w="5715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3365">
              <a:lnSpc>
                <a:spcPts val="3820"/>
              </a:lnSpc>
            </a:pPr>
            <a:r>
              <a:rPr lang="en-US" b="1" dirty="0" smtClean="0">
                <a:latin typeface="Calibri"/>
                <a:cs typeface="Calibri"/>
              </a:rPr>
              <a:t>COOLER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67569" y="2052444"/>
            <a:ext cx="1526339" cy="464871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5445">
              <a:lnSpc>
                <a:spcPts val="4180"/>
              </a:lnSpc>
            </a:pPr>
            <a:r>
              <a:rPr lang="en-US" dirty="0">
                <a:cs typeface="Calibri"/>
              </a:rPr>
              <a:t>Sch_16f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4645" y="2823732"/>
            <a:ext cx="1099995" cy="53860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4180"/>
              </a:lnSpc>
            </a:pPr>
            <a:r>
              <a:rPr lang="en-US" b="1" dirty="0" err="1" smtClean="0">
                <a:latin typeface="Calibri"/>
                <a:cs typeface="Calibri"/>
              </a:rPr>
              <a:t>switchs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53112" y="5038459"/>
            <a:ext cx="15847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solidFill>
                  <a:srgbClr val="FF0000"/>
                </a:solidFill>
                <a:latin typeface="Calibri"/>
                <a:cs typeface="Calibri"/>
              </a:rPr>
              <a:t>Measured temp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535940" y="6464909"/>
            <a:ext cx="15005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800" spc="-5" dirty="0"/>
              <a:t>Property </a:t>
            </a:r>
            <a:r>
              <a:rPr sz="1800" dirty="0"/>
              <a:t>- </a:t>
            </a:r>
            <a:r>
              <a:rPr sz="1800" spc="-5" dirty="0"/>
              <a:t>Swift Act</a:t>
            </a:r>
            <a:r>
              <a:rPr sz="1800" spc="-85" dirty="0"/>
              <a:t> </a:t>
            </a:r>
            <a:r>
              <a:rPr sz="1800" spc="-10" dirty="0"/>
              <a:t>LLC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4546980" y="6464909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800" dirty="0"/>
              <a:t>10</a:t>
            </a:fld>
            <a:endParaRPr sz="1800" dirty="0"/>
          </a:p>
        </p:txBody>
      </p:sp>
      <p:sp>
        <p:nvSpPr>
          <p:cNvPr id="24" name="object 6"/>
          <p:cNvSpPr txBox="1"/>
          <p:nvPr/>
        </p:nvSpPr>
        <p:spPr>
          <a:xfrm>
            <a:off x="344360" y="3654436"/>
            <a:ext cx="1231425" cy="487313"/>
          </a:xfrm>
          <a:prstGeom prst="rect">
            <a:avLst/>
          </a:prstGeom>
          <a:ln w="5715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825"/>
              </a:lnSpc>
            </a:pPr>
            <a:r>
              <a:rPr lang="en-US" b="1" dirty="0" smtClean="0">
                <a:latin typeface="Calibri"/>
                <a:cs typeface="Calibri"/>
              </a:rPr>
              <a:t>On / off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5" name="object 6"/>
          <p:cNvSpPr txBox="1"/>
          <p:nvPr/>
        </p:nvSpPr>
        <p:spPr>
          <a:xfrm>
            <a:off x="349768" y="4971219"/>
            <a:ext cx="1231425" cy="487313"/>
          </a:xfrm>
          <a:prstGeom prst="rect">
            <a:avLst/>
          </a:prstGeom>
          <a:ln w="5715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825"/>
              </a:lnSpc>
            </a:pPr>
            <a:r>
              <a:rPr lang="en-US" b="1" dirty="0" smtClean="0">
                <a:latin typeface="Calibri"/>
                <a:cs typeface="Calibri"/>
              </a:rPr>
              <a:t>Temp sensor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6" name="object 7"/>
          <p:cNvSpPr txBox="1"/>
          <p:nvPr/>
        </p:nvSpPr>
        <p:spPr>
          <a:xfrm>
            <a:off x="7631216" y="4469085"/>
            <a:ext cx="1415717" cy="487313"/>
          </a:xfrm>
          <a:prstGeom prst="rect">
            <a:avLst/>
          </a:prstGeom>
          <a:ln w="5715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3365">
              <a:lnSpc>
                <a:spcPts val="3820"/>
              </a:lnSpc>
            </a:pPr>
            <a:r>
              <a:rPr lang="en-US" b="1" dirty="0" smtClean="0">
                <a:latin typeface="Calibri"/>
                <a:cs typeface="Calibri"/>
              </a:rPr>
              <a:t>HEATER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7" name="object 7"/>
          <p:cNvSpPr txBox="1"/>
          <p:nvPr/>
        </p:nvSpPr>
        <p:spPr>
          <a:xfrm>
            <a:off x="7660921" y="5151967"/>
            <a:ext cx="1415717" cy="487313"/>
          </a:xfrm>
          <a:prstGeom prst="rect">
            <a:avLst/>
          </a:prstGeom>
          <a:ln w="5715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3365">
              <a:lnSpc>
                <a:spcPts val="3820"/>
              </a:lnSpc>
            </a:pPr>
            <a:r>
              <a:rPr lang="en-US" b="1" dirty="0" smtClean="0">
                <a:latin typeface="Calibri"/>
                <a:cs typeface="Calibri"/>
              </a:rPr>
              <a:t>LED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8" name="object 7"/>
          <p:cNvSpPr txBox="1"/>
          <p:nvPr/>
        </p:nvSpPr>
        <p:spPr>
          <a:xfrm>
            <a:off x="7617247" y="2454930"/>
            <a:ext cx="1415717" cy="974626"/>
          </a:xfrm>
          <a:prstGeom prst="rect">
            <a:avLst/>
          </a:prstGeom>
          <a:ln w="5715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3365">
              <a:lnSpc>
                <a:spcPts val="3820"/>
              </a:lnSpc>
            </a:pPr>
            <a:r>
              <a:rPr lang="en-US" b="1" dirty="0" smtClean="0">
                <a:latin typeface="Calibri"/>
                <a:cs typeface="Calibri"/>
              </a:rPr>
              <a:t>TEMP </a:t>
            </a:r>
          </a:p>
          <a:p>
            <a:pPr marL="253365">
              <a:lnSpc>
                <a:spcPts val="3820"/>
              </a:lnSpc>
            </a:pPr>
            <a:r>
              <a:rPr lang="en-US" b="1" dirty="0" smtClean="0">
                <a:latin typeface="Calibri"/>
                <a:cs typeface="Calibri"/>
              </a:rPr>
              <a:t>SSD</a:t>
            </a:r>
            <a:endParaRPr dirty="0">
              <a:latin typeface="Calibri"/>
              <a:cs typeface="Calibri"/>
            </a:endParaRPr>
          </a:p>
        </p:txBody>
      </p:sp>
      <p:cxnSp>
        <p:nvCxnSpPr>
          <p:cNvPr id="39" name="Elbow Connector 38"/>
          <p:cNvCxnSpPr>
            <a:stCxn id="5" idx="3"/>
          </p:cNvCxnSpPr>
          <p:nvPr/>
        </p:nvCxnSpPr>
        <p:spPr>
          <a:xfrm>
            <a:off x="1565017" y="2452114"/>
            <a:ext cx="624654" cy="544898"/>
          </a:xfrm>
          <a:prstGeom prst="bentConnector3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" idx="3"/>
          </p:cNvCxnSpPr>
          <p:nvPr/>
        </p:nvCxnSpPr>
        <p:spPr>
          <a:xfrm flipV="1">
            <a:off x="1575785" y="3166934"/>
            <a:ext cx="613886" cy="39900"/>
          </a:xfrm>
          <a:prstGeom prst="bentConnector3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bject 17"/>
          <p:cNvSpPr txBox="1"/>
          <p:nvPr/>
        </p:nvSpPr>
        <p:spPr>
          <a:xfrm>
            <a:off x="6094811" y="3031602"/>
            <a:ext cx="607845" cy="53860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4180"/>
              </a:lnSpc>
            </a:pPr>
            <a:r>
              <a:rPr b="1" dirty="0">
                <a:latin typeface="Calibri"/>
                <a:cs typeface="Calibri"/>
              </a:rPr>
              <a:t>SSD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6" name="object 17"/>
          <p:cNvSpPr txBox="1"/>
          <p:nvPr/>
        </p:nvSpPr>
        <p:spPr>
          <a:xfrm>
            <a:off x="2019220" y="4580886"/>
            <a:ext cx="1633892" cy="53860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4180"/>
              </a:lnSpc>
            </a:pPr>
            <a:r>
              <a:rPr lang="en-US" b="1" dirty="0" err="1">
                <a:cs typeface="Calibri"/>
              </a:rPr>
              <a:t>temp_sensor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8" name="object 17"/>
          <p:cNvSpPr txBox="1"/>
          <p:nvPr/>
        </p:nvSpPr>
        <p:spPr>
          <a:xfrm>
            <a:off x="4975309" y="4501058"/>
            <a:ext cx="1727348" cy="53860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4180"/>
              </a:lnSpc>
            </a:pPr>
            <a:r>
              <a:rPr lang="en-US" b="1" dirty="0" err="1">
                <a:cs typeface="Calibri"/>
              </a:rPr>
              <a:t>temp_control</a:t>
            </a:r>
            <a:endParaRPr b="1" dirty="0">
              <a:latin typeface="Calibri"/>
              <a:cs typeface="Calibri"/>
            </a:endParaRPr>
          </a:p>
        </p:txBody>
      </p:sp>
      <p:sp>
        <p:nvSpPr>
          <p:cNvPr id="50" name="object 17"/>
          <p:cNvSpPr txBox="1"/>
          <p:nvPr/>
        </p:nvSpPr>
        <p:spPr>
          <a:xfrm>
            <a:off x="2057300" y="3815544"/>
            <a:ext cx="1146531" cy="53860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4180"/>
              </a:lnSpc>
            </a:pPr>
            <a:r>
              <a:rPr lang="en-US" b="1" dirty="0" smtClean="0">
                <a:latin typeface="Calibri"/>
                <a:cs typeface="Calibri"/>
              </a:rPr>
              <a:t>INT0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1" name="object 17"/>
          <p:cNvSpPr txBox="1"/>
          <p:nvPr/>
        </p:nvSpPr>
        <p:spPr>
          <a:xfrm>
            <a:off x="6011091" y="2119151"/>
            <a:ext cx="1263913" cy="53860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4180"/>
              </a:lnSpc>
            </a:pPr>
            <a:r>
              <a:rPr lang="en-US" b="1" dirty="0">
                <a:cs typeface="Calibri"/>
              </a:rPr>
              <a:t>EEPROM</a:t>
            </a:r>
            <a:endParaRPr dirty="0">
              <a:latin typeface="Calibri"/>
              <a:cs typeface="Calibri"/>
            </a:endParaRPr>
          </a:p>
        </p:txBody>
      </p:sp>
      <p:cxnSp>
        <p:nvCxnSpPr>
          <p:cNvPr id="53" name="Elbow Connector 52"/>
          <p:cNvCxnSpPr>
            <a:stCxn id="24" idx="3"/>
            <a:endCxn id="50" idx="1"/>
          </p:cNvCxnSpPr>
          <p:nvPr/>
        </p:nvCxnSpPr>
        <p:spPr>
          <a:xfrm>
            <a:off x="1575785" y="3898093"/>
            <a:ext cx="481515" cy="186756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5" idx="3"/>
            <a:endCxn id="46" idx="1"/>
          </p:cNvCxnSpPr>
          <p:nvPr/>
        </p:nvCxnSpPr>
        <p:spPr>
          <a:xfrm flipV="1">
            <a:off x="1581193" y="4810277"/>
            <a:ext cx="438027" cy="404599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4" idx="3"/>
            <a:endCxn id="28" idx="1"/>
          </p:cNvCxnSpPr>
          <p:nvPr/>
        </p:nvCxnSpPr>
        <p:spPr>
          <a:xfrm flipV="1">
            <a:off x="6702656" y="2942243"/>
            <a:ext cx="914591" cy="35866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8" idx="3"/>
          </p:cNvCxnSpPr>
          <p:nvPr/>
        </p:nvCxnSpPr>
        <p:spPr>
          <a:xfrm>
            <a:off x="6702657" y="4770363"/>
            <a:ext cx="98057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48" idx="3"/>
          </p:cNvCxnSpPr>
          <p:nvPr/>
        </p:nvCxnSpPr>
        <p:spPr>
          <a:xfrm flipV="1">
            <a:off x="6702657" y="4048591"/>
            <a:ext cx="883650" cy="72177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27" idx="1"/>
          </p:cNvCxnSpPr>
          <p:nvPr/>
        </p:nvCxnSpPr>
        <p:spPr>
          <a:xfrm>
            <a:off x="6702656" y="4899012"/>
            <a:ext cx="958265" cy="4966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46" idx="3"/>
            <a:endCxn id="48" idx="1"/>
          </p:cNvCxnSpPr>
          <p:nvPr/>
        </p:nvCxnSpPr>
        <p:spPr>
          <a:xfrm flipV="1">
            <a:off x="3653112" y="4770363"/>
            <a:ext cx="1322197" cy="39914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flipV="1">
            <a:off x="3203831" y="3368283"/>
            <a:ext cx="2890980" cy="783942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>
            <a:off x="3193237" y="4179737"/>
            <a:ext cx="2635152" cy="41620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7" idx="3"/>
            <a:endCxn id="44" idx="0"/>
          </p:cNvCxnSpPr>
          <p:nvPr/>
        </p:nvCxnSpPr>
        <p:spPr>
          <a:xfrm flipV="1">
            <a:off x="3274640" y="3031602"/>
            <a:ext cx="3124094" cy="61435"/>
          </a:xfrm>
          <a:prstGeom prst="bentConnector4">
            <a:avLst>
              <a:gd name="adj1" fmla="val 63006"/>
              <a:gd name="adj2" fmla="val 403106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855942" y="2579238"/>
            <a:ext cx="13637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state</a:t>
            </a:r>
            <a:endParaRPr 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object 19"/>
          <p:cNvSpPr txBox="1"/>
          <p:nvPr/>
        </p:nvSpPr>
        <p:spPr>
          <a:xfrm>
            <a:off x="5001676" y="2047307"/>
            <a:ext cx="10159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solidFill>
                  <a:srgbClr val="FF0000"/>
                </a:solidFill>
                <a:latin typeface="Calibri"/>
                <a:cs typeface="Calibri"/>
              </a:rPr>
              <a:t>set temp</a:t>
            </a:r>
            <a:endParaRPr dirty="0">
              <a:latin typeface="Calibri"/>
              <a:cs typeface="Calibri"/>
            </a:endParaRPr>
          </a:p>
        </p:txBody>
      </p:sp>
      <p:cxnSp>
        <p:nvCxnSpPr>
          <p:cNvPr id="127" name="Elbow Connector 126"/>
          <p:cNvCxnSpPr>
            <a:stCxn id="17" idx="3"/>
            <a:endCxn id="51" idx="1"/>
          </p:cNvCxnSpPr>
          <p:nvPr/>
        </p:nvCxnSpPr>
        <p:spPr>
          <a:xfrm flipV="1">
            <a:off x="3274640" y="2388456"/>
            <a:ext cx="2736451" cy="704581"/>
          </a:xfrm>
          <a:prstGeom prst="bentConnector3">
            <a:avLst>
              <a:gd name="adj1" fmla="val 62663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bject 7"/>
          <p:cNvSpPr txBox="1"/>
          <p:nvPr/>
        </p:nvSpPr>
        <p:spPr>
          <a:xfrm>
            <a:off x="6231679" y="1155034"/>
            <a:ext cx="2743200" cy="487313"/>
          </a:xfrm>
          <a:prstGeom prst="rect">
            <a:avLst/>
          </a:prstGeom>
          <a:ln w="5715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3365">
              <a:lnSpc>
                <a:spcPts val="3820"/>
              </a:lnSpc>
            </a:pPr>
            <a:r>
              <a:rPr lang="en-US" dirty="0" smtClean="0">
                <a:latin typeface="Calibri"/>
                <a:cs typeface="Calibri"/>
              </a:rPr>
              <a:t>External </a:t>
            </a:r>
            <a:r>
              <a:rPr lang="en-US" dirty="0" err="1" smtClean="0">
                <a:latin typeface="Calibri"/>
                <a:cs typeface="Calibri"/>
              </a:rPr>
              <a:t>eeprom</a:t>
            </a:r>
            <a:endParaRPr dirty="0">
              <a:latin typeface="Calibri"/>
              <a:cs typeface="Calibri"/>
            </a:endParaRPr>
          </a:p>
        </p:txBody>
      </p:sp>
      <p:cxnSp>
        <p:nvCxnSpPr>
          <p:cNvPr id="134" name="Elbow Connector 133"/>
          <p:cNvCxnSpPr>
            <a:stCxn id="51" idx="0"/>
            <a:endCxn id="131" idx="2"/>
          </p:cNvCxnSpPr>
          <p:nvPr/>
        </p:nvCxnSpPr>
        <p:spPr>
          <a:xfrm rot="5400000" flipH="1" flipV="1">
            <a:off x="6884761" y="1400634"/>
            <a:ext cx="476804" cy="96023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5" idx="2"/>
            <a:endCxn id="17" idx="0"/>
          </p:cNvCxnSpPr>
          <p:nvPr/>
        </p:nvCxnSpPr>
        <p:spPr>
          <a:xfrm rot="5400000">
            <a:off x="3224483" y="2017475"/>
            <a:ext cx="306417" cy="1306096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5400000">
            <a:off x="2825167" y="3262195"/>
            <a:ext cx="1989833" cy="629058"/>
          </a:xfrm>
          <a:prstGeom prst="bentConnector3">
            <a:avLst>
              <a:gd name="adj1" fmla="val 51451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/>
          <p:nvPr/>
        </p:nvCxnSpPr>
        <p:spPr>
          <a:xfrm>
            <a:off x="4833378" y="2321748"/>
            <a:ext cx="1241132" cy="1095219"/>
          </a:xfrm>
          <a:prstGeom prst="bentConnector3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rot="16200000" flipH="1">
            <a:off x="3999240" y="3056829"/>
            <a:ext cx="1942447" cy="992402"/>
          </a:xfrm>
          <a:prstGeom prst="bent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778755" y="2119151"/>
            <a:ext cx="1237034" cy="123535"/>
          </a:xfrm>
          <a:prstGeom prst="bentConnector3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594042" y="482697"/>
            <a:ext cx="33839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mtClean="0">
                <a:solidFill>
                  <a:sysClr val="windowText" lastClr="000000"/>
                </a:solidFill>
              </a:rPr>
              <a:t>State</a:t>
            </a:r>
            <a:r>
              <a:rPr lang="en-US" sz="4400" kern="0" spc="-80" smtClean="0">
                <a:solidFill>
                  <a:sysClr val="windowText" lastClr="000000"/>
                </a:solidFill>
              </a:rPr>
              <a:t> </a:t>
            </a:r>
            <a:r>
              <a:rPr lang="en-US" sz="4400" kern="0" smtClean="0">
                <a:solidFill>
                  <a:sysClr val="windowText" lastClr="000000"/>
                </a:solidFill>
              </a:rPr>
              <a:t>Machine</a:t>
            </a:r>
            <a:endParaRPr lang="en-US" sz="4400" kern="0">
              <a:solidFill>
                <a:sysClr val="windowText" lastClr="000000"/>
              </a:solidFill>
            </a:endParaRPr>
          </a:p>
        </p:txBody>
      </p:sp>
      <p:sp>
        <p:nvSpPr>
          <p:cNvPr id="2" name="Flowchart: Alternate Process 1"/>
          <p:cNvSpPr/>
          <p:nvPr/>
        </p:nvSpPr>
        <p:spPr>
          <a:xfrm>
            <a:off x="3429000" y="1179292"/>
            <a:ext cx="1523999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Pressed the power button</a:t>
            </a:r>
            <a:endParaRPr lang="en-US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5257800" y="2286000"/>
            <a:ext cx="1691067" cy="762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POWER_ON</a:t>
            </a:r>
          </a:p>
          <a:p>
            <a:pPr algn="ctr"/>
            <a:r>
              <a:rPr lang="en-US" dirty="0" smtClean="0"/>
              <a:t>Timer is on</a:t>
            </a:r>
            <a:endParaRPr lang="en-US" dirty="0"/>
          </a:p>
        </p:txBody>
      </p:sp>
      <p:sp>
        <p:nvSpPr>
          <p:cNvPr id="68" name="Flowchart: Alternate Process 67"/>
          <p:cNvSpPr/>
          <p:nvPr/>
        </p:nvSpPr>
        <p:spPr>
          <a:xfrm>
            <a:off x="1286192" y="2286000"/>
            <a:ext cx="1691067" cy="762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POWER_OFF </a:t>
            </a:r>
          </a:p>
          <a:p>
            <a:pPr algn="ctr"/>
            <a:r>
              <a:rPr lang="en-US" dirty="0" smtClean="0"/>
              <a:t>And stay in the while loop</a:t>
            </a:r>
            <a:endParaRPr lang="en-US" dirty="0"/>
          </a:p>
        </p:txBody>
      </p:sp>
      <p:cxnSp>
        <p:nvCxnSpPr>
          <p:cNvPr id="88" name="Curved Connector 87"/>
          <p:cNvCxnSpPr>
            <a:stCxn id="68" idx="0"/>
            <a:endCxn id="2" idx="1"/>
          </p:cNvCxnSpPr>
          <p:nvPr/>
        </p:nvCxnSpPr>
        <p:spPr>
          <a:xfrm rot="5400000" flipH="1" flipV="1">
            <a:off x="2436559" y="1293559"/>
            <a:ext cx="687608" cy="129727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2" idx="3"/>
            <a:endCxn id="3" idx="0"/>
          </p:cNvCxnSpPr>
          <p:nvPr/>
        </p:nvCxnSpPr>
        <p:spPr>
          <a:xfrm>
            <a:off x="4952999" y="1598392"/>
            <a:ext cx="1150335" cy="687608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10800000">
            <a:off x="4953001" y="1807942"/>
            <a:ext cx="756540" cy="478058"/>
          </a:xfrm>
          <a:prstGeom prst="curvedConnector3">
            <a:avLst>
              <a:gd name="adj1" fmla="val -891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 rot="10800000" flipV="1">
            <a:off x="2549033" y="1828800"/>
            <a:ext cx="844596" cy="457200"/>
          </a:xfrm>
          <a:prstGeom prst="curvedConnector3">
            <a:avLst>
              <a:gd name="adj1" fmla="val 9900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Alternate Process 100"/>
          <p:cNvSpPr/>
          <p:nvPr/>
        </p:nvSpPr>
        <p:spPr>
          <a:xfrm>
            <a:off x="1070872" y="4596201"/>
            <a:ext cx="19050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NORMAL_MODE</a:t>
            </a:r>
            <a:endParaRPr lang="en-US" dirty="0"/>
          </a:p>
        </p:txBody>
      </p:sp>
      <p:sp>
        <p:nvSpPr>
          <p:cNvPr id="102" name="Flowchart: Alternate Process 101"/>
          <p:cNvSpPr/>
          <p:nvPr/>
        </p:nvSpPr>
        <p:spPr>
          <a:xfrm>
            <a:off x="3200400" y="3553331"/>
            <a:ext cx="20574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Scan_switches</a:t>
            </a:r>
            <a:endParaRPr lang="en-US" dirty="0"/>
          </a:p>
        </p:txBody>
      </p:sp>
      <p:sp>
        <p:nvSpPr>
          <p:cNvPr id="104" name="Flowchart: Alternate Process 103"/>
          <p:cNvSpPr/>
          <p:nvPr/>
        </p:nvSpPr>
        <p:spPr>
          <a:xfrm>
            <a:off x="6248400" y="4267200"/>
            <a:ext cx="2209800" cy="10058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SETTING_MODE</a:t>
            </a:r>
            <a:endParaRPr lang="en-US" dirty="0"/>
          </a:p>
        </p:txBody>
      </p:sp>
      <p:cxnSp>
        <p:nvCxnSpPr>
          <p:cNvPr id="106" name="Curved Connector 105"/>
          <p:cNvCxnSpPr>
            <a:stCxn id="101" idx="0"/>
            <a:endCxn id="102" idx="1"/>
          </p:cNvCxnSpPr>
          <p:nvPr/>
        </p:nvCxnSpPr>
        <p:spPr>
          <a:xfrm rot="5400000" flipH="1" flipV="1">
            <a:off x="2319051" y="3714852"/>
            <a:ext cx="585670" cy="117702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stCxn id="102" idx="2"/>
            <a:endCxn id="104" idx="1"/>
          </p:cNvCxnSpPr>
          <p:nvPr/>
        </p:nvCxnSpPr>
        <p:spPr>
          <a:xfrm rot="16200000" flipH="1">
            <a:off x="5087563" y="3609268"/>
            <a:ext cx="302374" cy="20193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102" idx="2"/>
            <a:endCxn id="101" idx="3"/>
          </p:cNvCxnSpPr>
          <p:nvPr/>
        </p:nvCxnSpPr>
        <p:spPr>
          <a:xfrm rot="5400000">
            <a:off x="3309651" y="4133952"/>
            <a:ext cx="585670" cy="125322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377428" y="4360456"/>
            <a:ext cx="252124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pressed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354552" y="4542749"/>
            <a:ext cx="252124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not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44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7890"/>
            <a:ext cx="7190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 smtClean="0"/>
              <a:t>Detailed</a:t>
            </a:r>
            <a:r>
              <a:rPr sz="4400" spc="-114" dirty="0" smtClean="0"/>
              <a:t> </a:t>
            </a:r>
            <a:r>
              <a:rPr sz="4400" spc="-5" dirty="0"/>
              <a:t>Design</a:t>
            </a:r>
            <a:endParaRPr sz="44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535940" y="1024485"/>
            <a:ext cx="3426460" cy="5323252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4F81BC"/>
              </a:buClr>
              <a:buFont typeface="Wingdings"/>
              <a:buChar char=""/>
              <a:tabLst>
                <a:tab pos="355600" algn="l"/>
              </a:tabLst>
            </a:pPr>
            <a:r>
              <a:rPr lang="en-US" spc="-10" dirty="0" err="1"/>
              <a:t>switchs</a:t>
            </a:r>
            <a:endParaRPr spc="-10" dirty="0"/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10" dirty="0" err="1">
                <a:cs typeface="Calibri"/>
              </a:rPr>
              <a:t>switch_init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10" dirty="0" err="1">
                <a:cs typeface="Calibri"/>
              </a:rPr>
              <a:t>switch_scan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10" dirty="0" err="1">
                <a:cs typeface="Calibri"/>
              </a:rPr>
              <a:t>sw_action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Font typeface="Wingdings"/>
              <a:buChar char=""/>
            </a:pPr>
            <a:endParaRPr sz="2350" dirty="0"/>
          </a:p>
          <a:p>
            <a:pPr marL="355600" indent="-342900">
              <a:lnSpc>
                <a:spcPct val="100000"/>
              </a:lnSpc>
              <a:buClr>
                <a:srgbClr val="4F81BC"/>
              </a:buClr>
              <a:buFont typeface="Wingdings"/>
              <a:buChar char=""/>
              <a:tabLst>
                <a:tab pos="355600" algn="l"/>
              </a:tabLst>
            </a:pPr>
            <a:r>
              <a:rPr lang="en-US" spc="5" dirty="0"/>
              <a:t>Sch_16f</a:t>
            </a:r>
            <a:endParaRPr spc="5" dirty="0"/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5" dirty="0" err="1" smtClean="0">
                <a:cs typeface="Calibri"/>
              </a:rPr>
              <a:t>SCH_Init</a:t>
            </a:r>
            <a:endParaRPr lang="en-US" spc="-5" dirty="0" smtClean="0"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10" dirty="0" err="1" smtClean="0">
                <a:cs typeface="Calibri"/>
              </a:rPr>
              <a:t>SCH_Dispatch_Tasks</a:t>
            </a:r>
            <a:endParaRPr lang="en-US" spc="-10" dirty="0" smtClean="0"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5" dirty="0" err="1" smtClean="0">
                <a:cs typeface="Calibri"/>
              </a:rPr>
              <a:t>SCH_Add_Task</a:t>
            </a:r>
            <a:endParaRPr lang="en-US" spc="-5" dirty="0" smtClean="0"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dirty="0" err="1" smtClean="0">
                <a:cs typeface="Calibri"/>
              </a:rPr>
              <a:t>SCH_Start</a:t>
            </a:r>
            <a:endParaRPr lang="en-US" dirty="0" smtClean="0"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dirty="0" err="1">
                <a:cs typeface="Calibri"/>
              </a:rPr>
              <a:t>SCH_Stop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4F81BC"/>
              </a:buClr>
              <a:buFont typeface="Wingdings"/>
              <a:buChar char=""/>
            </a:pPr>
            <a:endParaRPr sz="2350" dirty="0"/>
          </a:p>
          <a:p>
            <a:pPr marL="355600" indent="-342900">
              <a:lnSpc>
                <a:spcPct val="100000"/>
              </a:lnSpc>
              <a:buClr>
                <a:srgbClr val="4F81BC"/>
              </a:buClr>
              <a:buFont typeface="Wingdings"/>
              <a:buChar char=""/>
              <a:tabLst>
                <a:tab pos="355600" algn="l"/>
              </a:tabLst>
            </a:pPr>
            <a:r>
              <a:rPr lang="en-US" dirty="0" err="1"/>
              <a:t>temp_control</a:t>
            </a:r>
            <a:endParaRPr dirty="0"/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5" dirty="0" err="1" smtClean="0">
                <a:cs typeface="Calibri"/>
              </a:rPr>
              <a:t>temp_control_init</a:t>
            </a:r>
            <a:endParaRPr lang="en-US" spc="-5" dirty="0" smtClean="0"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10" dirty="0" err="1" smtClean="0">
                <a:cs typeface="Calibri"/>
              </a:rPr>
              <a:t>temp_set</a:t>
            </a:r>
            <a:endParaRPr lang="en-US" spc="-10" dirty="0" smtClean="0"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5" dirty="0" smtClean="0">
                <a:cs typeface="Calibri"/>
              </a:rPr>
              <a:t>Led</a:t>
            </a: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dirty="0" err="1">
                <a:cs typeface="Calibri"/>
              </a:rPr>
              <a:t>temp_control_off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4711533" y="1024485"/>
            <a:ext cx="2998470" cy="5592557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50"/>
              </a:spcBef>
              <a:buClr>
                <a:srgbClr val="4F81BC"/>
              </a:buClr>
              <a:buFont typeface="Wingdings"/>
              <a:buChar char=""/>
              <a:tabLst>
                <a:tab pos="356235" algn="l"/>
              </a:tabLst>
            </a:pPr>
            <a:r>
              <a:rPr lang="en-US" b="1" spc="-5" dirty="0"/>
              <a:t>SSD</a:t>
            </a:r>
            <a:endParaRPr b="1" spc="-5" dirty="0"/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5" dirty="0" err="1">
                <a:cs typeface="Calibri"/>
              </a:rPr>
              <a:t>ssd_init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10" dirty="0" smtClean="0">
                <a:cs typeface="Calibri"/>
              </a:rPr>
              <a:t>display7s</a:t>
            </a: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10" dirty="0" err="1" smtClean="0">
                <a:cs typeface="Calibri"/>
              </a:rPr>
              <a:t>ssd_update</a:t>
            </a:r>
            <a:endParaRPr lang="en-US" spc="-10" dirty="0" smtClean="0"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10" dirty="0" err="1" smtClean="0">
                <a:cs typeface="Calibri"/>
              </a:rPr>
              <a:t>ssd_blink</a:t>
            </a:r>
            <a:endParaRPr lang="en-US" spc="-10" dirty="0" smtClean="0"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10" dirty="0" err="1" smtClean="0">
                <a:cs typeface="Calibri"/>
              </a:rPr>
              <a:t>ssd_turn_off</a:t>
            </a:r>
            <a:endParaRPr lang="en-US" spc="-10" dirty="0" smtClean="0">
              <a:cs typeface="Calibri"/>
            </a:endParaRPr>
          </a:p>
          <a:p>
            <a:pPr marL="469265" lvl="1">
              <a:lnSpc>
                <a:spcPct val="100000"/>
              </a:lnSpc>
              <a:spcBef>
                <a:spcPts val="220"/>
              </a:spcBef>
              <a:buClr>
                <a:srgbClr val="4F81BC"/>
              </a:buClr>
              <a:tabLst>
                <a:tab pos="756920" algn="l"/>
              </a:tabLst>
            </a:pPr>
            <a:endParaRPr sz="2350" dirty="0"/>
          </a:p>
          <a:p>
            <a:pPr marL="355600" indent="-343535">
              <a:lnSpc>
                <a:spcPct val="100000"/>
              </a:lnSpc>
              <a:buClr>
                <a:srgbClr val="4F81BC"/>
              </a:buClr>
              <a:buFont typeface="Wingdings"/>
              <a:buChar char=""/>
              <a:tabLst>
                <a:tab pos="356235" algn="l"/>
              </a:tabLst>
            </a:pPr>
            <a:r>
              <a:rPr lang="en-US" dirty="0" err="1"/>
              <a:t>temp_sensor</a:t>
            </a:r>
            <a:endParaRPr dirty="0"/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5" dirty="0" err="1">
                <a:cs typeface="Calibri"/>
              </a:rPr>
              <a:t>temp_sensor_init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10" dirty="0" err="1" smtClean="0">
                <a:cs typeface="Calibri"/>
              </a:rPr>
              <a:t>temp_sensor_read</a:t>
            </a:r>
            <a:endParaRPr lang="en-US" spc="-10" dirty="0" smtClean="0">
              <a:cs typeface="Calibri"/>
            </a:endParaRPr>
          </a:p>
          <a:p>
            <a:pPr marL="469265" lvl="1">
              <a:lnSpc>
                <a:spcPct val="100000"/>
              </a:lnSpc>
              <a:spcBef>
                <a:spcPts val="215"/>
              </a:spcBef>
              <a:buClr>
                <a:srgbClr val="4F81BC"/>
              </a:buClr>
              <a:tabLst>
                <a:tab pos="756920" algn="l"/>
              </a:tabLst>
            </a:pPr>
            <a:endParaRPr lang="en-US" spc="-10" dirty="0" smtClean="0"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4F81BC"/>
              </a:buClr>
              <a:buFont typeface="Wingdings"/>
              <a:buChar char=""/>
              <a:tabLst>
                <a:tab pos="356235" algn="l"/>
              </a:tabLst>
            </a:pPr>
            <a:r>
              <a:rPr lang="en-US" dirty="0" err="1"/>
              <a:t>eeprom</a:t>
            </a:r>
            <a:endParaRPr lang="en-US" dirty="0"/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5" dirty="0" err="1" smtClean="0">
                <a:cs typeface="Calibri"/>
              </a:rPr>
              <a:t>EEPROM_init</a:t>
            </a:r>
            <a:endParaRPr lang="en-US" dirty="0"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10" dirty="0" err="1" smtClean="0">
                <a:cs typeface="Calibri"/>
              </a:rPr>
              <a:t>EEPROM_write</a:t>
            </a:r>
            <a:endParaRPr lang="en-US" spc="-10" dirty="0" smtClean="0"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10" dirty="0" err="1" smtClean="0">
                <a:cs typeface="Calibri"/>
              </a:rPr>
              <a:t>EEPROM_read</a:t>
            </a:r>
            <a:endParaRPr lang="en-US" spc="-10" dirty="0" smtClean="0"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4F81BC"/>
              </a:buClr>
              <a:buFont typeface="Wingdings"/>
              <a:buChar char=""/>
              <a:tabLst>
                <a:tab pos="756920" algn="l"/>
              </a:tabLst>
            </a:pPr>
            <a:r>
              <a:rPr lang="en-US" spc="-10" dirty="0" err="1">
                <a:cs typeface="Calibri"/>
              </a:rPr>
              <a:t>get_set_temp</a:t>
            </a:r>
            <a:endParaRPr lang="en-US" spc="-10" dirty="0">
              <a:cs typeface="Calibri"/>
            </a:endParaRPr>
          </a:p>
          <a:p>
            <a:pPr marL="469265" lvl="1">
              <a:lnSpc>
                <a:spcPct val="100000"/>
              </a:lnSpc>
              <a:spcBef>
                <a:spcPts val="215"/>
              </a:spcBef>
              <a:buClr>
                <a:srgbClr val="4F81BC"/>
              </a:buClr>
              <a:tabLst>
                <a:tab pos="756920" algn="l"/>
              </a:tabLst>
            </a:pPr>
            <a:endParaRPr lang="en-US" spc="-10" dirty="0" smtClean="0">
              <a:cs typeface="Calibri"/>
            </a:endParaRPr>
          </a:p>
          <a:p>
            <a:pPr marL="469265" lvl="1">
              <a:lnSpc>
                <a:spcPct val="100000"/>
              </a:lnSpc>
              <a:spcBef>
                <a:spcPts val="215"/>
              </a:spcBef>
              <a:buClr>
                <a:srgbClr val="4F81BC"/>
              </a:buClr>
              <a:tabLst>
                <a:tab pos="756920" algn="l"/>
              </a:tabLst>
            </a:pPr>
            <a:endParaRPr lang="en-US" spc="-10" dirty="0" smtClean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38200"/>
            <a:ext cx="3883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10" dirty="0" err="1" smtClean="0"/>
              <a:t>Switchs</a:t>
            </a:r>
            <a:r>
              <a:rPr lang="en-US" sz="4400" spc="-10" dirty="0" smtClean="0"/>
              <a:t> module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36872"/>
              </p:ext>
            </p:extLst>
          </p:nvPr>
        </p:nvGraphicFramePr>
        <p:xfrm>
          <a:off x="1498980" y="2362200"/>
          <a:ext cx="60960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69265" lvl="1" indent="0">
                        <a:lnSpc>
                          <a:spcPct val="100000"/>
                        </a:lnSpc>
                        <a:spcBef>
                          <a:spcPts val="220"/>
                        </a:spcBef>
                        <a:buClr>
                          <a:srgbClr val="4F81BC"/>
                        </a:buClr>
                        <a:buFont typeface="Wingdings"/>
                        <a:buNone/>
                        <a:tabLst>
                          <a:tab pos="756920" algn="l"/>
                        </a:tabLst>
                      </a:pPr>
                      <a:r>
                        <a:rPr lang="en-US" spc="-10" dirty="0" smtClean="0">
                          <a:cs typeface="Calibri"/>
                        </a:rPr>
                        <a:t>void </a:t>
                      </a:r>
                      <a:r>
                        <a:rPr lang="en-US" spc="-10" dirty="0" err="1" smtClean="0">
                          <a:cs typeface="Calibri"/>
                        </a:rPr>
                        <a:t>switch_init</a:t>
                      </a:r>
                      <a:r>
                        <a:rPr lang="en-US" spc="-10" dirty="0" smtClean="0">
                          <a:cs typeface="Calibri"/>
                        </a:rPr>
                        <a:t>(void)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Initialization</a:t>
                      </a:r>
                      <a:b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initialize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pins direction </a:t>
                      </a:r>
                    </a:p>
                    <a:p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Enable external interrupt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469265" lvl="1" indent="0">
                        <a:lnSpc>
                          <a:spcPct val="100000"/>
                        </a:lnSpc>
                        <a:spcBef>
                          <a:spcPts val="220"/>
                        </a:spcBef>
                        <a:buClr>
                          <a:srgbClr val="4F81BC"/>
                        </a:buClr>
                        <a:buFont typeface="Wingdings"/>
                        <a:buNone/>
                        <a:tabLst>
                          <a:tab pos="756920" algn="l"/>
                        </a:tabLst>
                      </a:pPr>
                      <a:r>
                        <a:rPr lang="en-US" spc="-10" dirty="0" smtClean="0">
                          <a:cs typeface="Calibri"/>
                        </a:rPr>
                        <a:t>void </a:t>
                      </a:r>
                      <a:r>
                        <a:rPr lang="en-US" spc="-10" dirty="0" err="1" smtClean="0">
                          <a:cs typeface="Calibri"/>
                        </a:rPr>
                        <a:t>switch_scan</a:t>
                      </a:r>
                      <a:r>
                        <a:rPr lang="en-US" spc="-10" dirty="0" smtClean="0">
                          <a:cs typeface="Calibri"/>
                        </a:rPr>
                        <a:t>(void)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Periodic Task</a:t>
                      </a:r>
                      <a:b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every 200 </a:t>
                      </a:r>
                      <a:r>
                        <a:rPr lang="en-US" sz="1600" b="0" i="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if a button was pressed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469265" lvl="1" indent="0">
                        <a:lnSpc>
                          <a:spcPct val="100000"/>
                        </a:lnSpc>
                        <a:spcBef>
                          <a:spcPts val="220"/>
                        </a:spcBef>
                        <a:buClr>
                          <a:srgbClr val="4F81BC"/>
                        </a:buClr>
                        <a:buFont typeface="Wingdings"/>
                        <a:buNone/>
                        <a:tabLst>
                          <a:tab pos="756920" algn="l"/>
                        </a:tabLst>
                      </a:pPr>
                      <a:r>
                        <a:rPr lang="en-US" spc="-10" dirty="0" smtClean="0">
                          <a:cs typeface="Calibri"/>
                        </a:rPr>
                        <a:t>void </a:t>
                      </a:r>
                      <a:r>
                        <a:rPr lang="en-US" spc="-10" dirty="0" err="1" smtClean="0">
                          <a:cs typeface="Calibri"/>
                        </a:rPr>
                        <a:t>sw_action</a:t>
                      </a:r>
                      <a:r>
                        <a:rPr lang="en-US" spc="-10" dirty="0" smtClean="0">
                          <a:cs typeface="Calibri"/>
                        </a:rPr>
                        <a:t>(void)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Global function</a:t>
                      </a:r>
                      <a:b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a button is pressed will take the right action responding to it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838200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10" dirty="0" err="1" smtClean="0"/>
              <a:t>temp_sensor</a:t>
            </a:r>
            <a:r>
              <a:rPr lang="en-US" sz="4400" spc="-10" dirty="0" smtClean="0"/>
              <a:t> module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86929"/>
              </p:ext>
            </p:extLst>
          </p:nvPr>
        </p:nvGraphicFramePr>
        <p:xfrm>
          <a:off x="685800" y="2362200"/>
          <a:ext cx="76200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69265" lvl="1" indent="0">
                        <a:lnSpc>
                          <a:spcPct val="100000"/>
                        </a:lnSpc>
                        <a:spcBef>
                          <a:spcPts val="220"/>
                        </a:spcBef>
                        <a:buClr>
                          <a:srgbClr val="4F81BC"/>
                        </a:buClr>
                        <a:buFont typeface="Wingdings"/>
                        <a:buNone/>
                        <a:tabLst>
                          <a:tab pos="756920" algn="l"/>
                        </a:tabLst>
                      </a:pPr>
                      <a:r>
                        <a:rPr lang="en-US" spc="-10" dirty="0" smtClean="0">
                          <a:cs typeface="Calibri"/>
                        </a:rPr>
                        <a:t>void </a:t>
                      </a:r>
                      <a:r>
                        <a:rPr lang="en-US" spc="-10" dirty="0" err="1" smtClean="0">
                          <a:cs typeface="Calibri"/>
                        </a:rPr>
                        <a:t>temp_sensor_init</a:t>
                      </a:r>
                      <a:r>
                        <a:rPr lang="en-US" spc="-10" dirty="0" smtClean="0">
                          <a:cs typeface="Calibri"/>
                        </a:rPr>
                        <a:t>(void)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Initialization</a:t>
                      </a:r>
                      <a:b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initialize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pins direction </a:t>
                      </a:r>
                    </a:p>
                    <a:p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Initialize the </a:t>
                      </a:r>
                      <a:r>
                        <a:rPr lang="en-US" sz="1600" b="0" i="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adc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469265" lvl="1" indent="0">
                        <a:lnSpc>
                          <a:spcPct val="100000"/>
                        </a:lnSpc>
                        <a:spcBef>
                          <a:spcPts val="220"/>
                        </a:spcBef>
                        <a:buClr>
                          <a:srgbClr val="4F81BC"/>
                        </a:buClr>
                        <a:buFont typeface="Wingdings"/>
                        <a:buNone/>
                        <a:tabLst>
                          <a:tab pos="756920" algn="l"/>
                        </a:tabLst>
                      </a:pPr>
                      <a:r>
                        <a:rPr lang="en-US" spc="-10" dirty="0" smtClean="0">
                          <a:cs typeface="Calibri"/>
                        </a:rPr>
                        <a:t>uint8_t average (void)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Private function</a:t>
                      </a:r>
                      <a:b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return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average of the last ten values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469265" marR="0" lvl="1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4F81BC"/>
                        </a:buClr>
                        <a:buSzTx/>
                        <a:buFont typeface="Wingdings"/>
                        <a:buNone/>
                        <a:tabLst>
                          <a:tab pos="756920" algn="l"/>
                        </a:tabLst>
                        <a:defRPr/>
                      </a:pPr>
                      <a:r>
                        <a:rPr lang="en-US" spc="-10" dirty="0" smtClean="0">
                          <a:cs typeface="Calibri"/>
                        </a:rPr>
                        <a:t>uint8_t </a:t>
                      </a:r>
                      <a:r>
                        <a:rPr lang="en-US" spc="-10" dirty="0" err="1" smtClean="0">
                          <a:cs typeface="Calibri"/>
                        </a:rPr>
                        <a:t>temp_sensor_read</a:t>
                      </a:r>
                      <a:r>
                        <a:rPr lang="en-US" spc="-10" dirty="0" smtClean="0">
                          <a:cs typeface="Calibri"/>
                        </a:rPr>
                        <a:t> (void)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Periodic Task</a:t>
                      </a:r>
                      <a:b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read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temp every 100 </a:t>
                      </a:r>
                      <a:r>
                        <a:rPr lang="en-US" sz="1600" b="0" i="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take average of the last ten values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9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838200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10" dirty="0" err="1" smtClean="0"/>
              <a:t>temp_control</a:t>
            </a:r>
            <a:r>
              <a:rPr lang="en-US" sz="4400" spc="-10" dirty="0" smtClean="0"/>
              <a:t> module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70518"/>
              </p:ext>
            </p:extLst>
          </p:nvPr>
        </p:nvGraphicFramePr>
        <p:xfrm>
          <a:off x="685800" y="1981200"/>
          <a:ext cx="690918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590"/>
                <a:gridCol w="3454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temp_control_init</a:t>
                      </a:r>
                      <a:r>
                        <a:rPr lang="en-US" dirty="0" smtClean="0"/>
                        <a:t>(void);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Initialization</a:t>
                      </a:r>
                      <a:b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initialize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pins direction </a:t>
                      </a:r>
                      <a:r>
                        <a:rPr lang="en-US" sz="1800" b="0" i="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for cooler , heater , led</a:t>
                      </a:r>
                      <a:endParaRPr lang="en-US" sz="1800" b="0" i="0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temp_set</a:t>
                      </a:r>
                      <a:r>
                        <a:rPr lang="en-US" dirty="0" smtClean="0"/>
                        <a:t>( uint8_t temp 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Periodic Task</a:t>
                      </a:r>
                      <a:b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run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evry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 the ISR fire (1 </a:t>
                      </a:r>
                      <a:r>
                        <a:rPr lang="en-US" sz="1800" b="0" i="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to keep the temp at the set temp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the </a:t>
                      </a:r>
                      <a:r>
                        <a:rPr lang="en-US" sz="1800" b="0" i="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normal_mode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state</a:t>
                      </a:r>
                      <a:endParaRPr lang="en-US" sz="18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led(void);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Periodic Task</a:t>
                      </a:r>
                      <a:b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blink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every 1 s if heater is on </a:t>
                      </a:r>
                      <a:endParaRPr lang="en-US" sz="1800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temp_control_off</a:t>
                      </a:r>
                      <a:r>
                        <a:rPr lang="en-US" dirty="0" smtClean="0"/>
                        <a:t>(void);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Global function</a:t>
                      </a:r>
                      <a:b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turn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off cooler , heater , led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5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5150" y="838200"/>
            <a:ext cx="3883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10" dirty="0" smtClean="0"/>
              <a:t>SSD module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8982"/>
              </p:ext>
            </p:extLst>
          </p:nvPr>
        </p:nvGraphicFramePr>
        <p:xfrm>
          <a:off x="1219200" y="1752600"/>
          <a:ext cx="6858000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ssd_init</a:t>
                      </a:r>
                      <a:r>
                        <a:rPr lang="en-US" dirty="0" smtClean="0"/>
                        <a:t>(void)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Initialization</a:t>
                      </a:r>
                      <a:b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initialize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pins direction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uint8_t display7s(uint8_t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Private function</a:t>
                      </a:r>
                      <a:b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right data to be written in the port register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ssd_update</a:t>
                      </a:r>
                      <a:r>
                        <a:rPr lang="en-US" dirty="0" smtClean="0"/>
                        <a:t>(uint8_t temp)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Periodic Task</a:t>
                      </a:r>
                      <a:b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one of the </a:t>
                      </a:r>
                      <a:r>
                        <a:rPr lang="en-US" sz="1600" b="0" i="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ssd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every 20 </a:t>
                      </a:r>
                      <a:r>
                        <a:rPr lang="en-US" sz="1600" b="0" i="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ssd_blink</a:t>
                      </a:r>
                      <a:r>
                        <a:rPr lang="en-US" dirty="0" smtClean="0"/>
                        <a:t>(uint8_t </a:t>
                      </a:r>
                      <a:r>
                        <a:rPr lang="en-US" dirty="0" err="1" smtClean="0"/>
                        <a:t>e_temp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Periodic Task</a:t>
                      </a:r>
                      <a:b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</a:t>
                      </a:r>
                      <a:r>
                        <a:rPr lang="en-US" sz="1600" b="0" i="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setting_mode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state blink the </a:t>
                      </a:r>
                      <a:r>
                        <a:rPr lang="en-US" sz="1600" b="0" i="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ssd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every 1 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ssd_turn_off</a:t>
                      </a:r>
                      <a:r>
                        <a:rPr lang="en-US" dirty="0" smtClean="0"/>
                        <a:t>(void)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Global </a:t>
                      </a:r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function</a:t>
                      </a:r>
                      <a:b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turn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off the SSD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5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1066800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da-DK" sz="4400" spc="-10" dirty="0" smtClean="0"/>
              <a:t>EEPROM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85070"/>
              </p:ext>
            </p:extLst>
          </p:nvPr>
        </p:nvGraphicFramePr>
        <p:xfrm>
          <a:off x="381000" y="1905000"/>
          <a:ext cx="84582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69265" lvl="1" indent="0">
                        <a:lnSpc>
                          <a:spcPct val="100000"/>
                        </a:lnSpc>
                        <a:spcBef>
                          <a:spcPts val="220"/>
                        </a:spcBef>
                        <a:buClr>
                          <a:srgbClr val="4F81BC"/>
                        </a:buClr>
                        <a:buFont typeface="Wingdings"/>
                        <a:buNone/>
                        <a:tabLst>
                          <a:tab pos="756920" algn="l"/>
                        </a:tabLst>
                      </a:pPr>
                      <a:r>
                        <a:rPr lang="da-DK" spc="-10" dirty="0" smtClean="0">
                          <a:cs typeface="Calibri"/>
                        </a:rPr>
                        <a:t>void EEPROM_init(void)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Initialization</a:t>
                      </a:r>
                      <a:b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initialize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I2C to run </a:t>
                      </a:r>
                      <a:r>
                        <a:rPr lang="en-US" sz="1600" b="0" i="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eeprom</a:t>
                      </a:r>
                      <a:endParaRPr lang="en-US" sz="1600" b="0" i="0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469265" lvl="1" indent="0">
                        <a:lnSpc>
                          <a:spcPct val="100000"/>
                        </a:lnSpc>
                        <a:spcBef>
                          <a:spcPts val="220"/>
                        </a:spcBef>
                        <a:buClr>
                          <a:srgbClr val="4F81BC"/>
                        </a:buClr>
                        <a:buFont typeface="Wingdings"/>
                        <a:buNone/>
                        <a:tabLst>
                          <a:tab pos="756920" algn="l"/>
                        </a:tabLst>
                      </a:pPr>
                      <a:r>
                        <a:rPr lang="da-DK" spc="-10" dirty="0" smtClean="0">
                          <a:cs typeface="Calibri"/>
                        </a:rPr>
                        <a:t>void EEPROM_write (uint16_t address , uint8_t _x)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Global function</a:t>
                      </a:r>
                      <a:b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write to a specific address in the EEPROM and is calle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every time exiting the </a:t>
                      </a:r>
                      <a:r>
                        <a:rPr lang="en-US" sz="1600" b="0" i="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setting_mode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469265" lvl="1" indent="0">
                        <a:lnSpc>
                          <a:spcPct val="100000"/>
                        </a:lnSpc>
                        <a:spcBef>
                          <a:spcPts val="220"/>
                        </a:spcBef>
                        <a:buClr>
                          <a:srgbClr val="4F81BC"/>
                        </a:buClr>
                        <a:buFont typeface="Wingdings"/>
                        <a:buNone/>
                        <a:tabLst>
                          <a:tab pos="756920" algn="l"/>
                        </a:tabLst>
                      </a:pPr>
                      <a:r>
                        <a:rPr lang="da-DK" spc="-10" dirty="0" smtClean="0">
                          <a:cs typeface="Calibri"/>
                        </a:rPr>
                        <a:t>uint8_t EEPROM_read(uint16_t address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Global function</a:t>
                      </a:r>
                      <a:b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-read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from specific address called only at the start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994912"/>
              </p:ext>
            </p:extLst>
          </p:nvPr>
        </p:nvGraphicFramePr>
        <p:xfrm>
          <a:off x="381000" y="4724400"/>
          <a:ext cx="8458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get_set_temp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Global function</a:t>
                      </a:r>
                      <a:b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one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shot task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1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085564" y="2362200"/>
            <a:ext cx="45289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MCAL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pic16f877a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1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3124200" y="990600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da-DK" sz="4400" kern="0" spc="-10" dirty="0" smtClean="0">
                <a:solidFill>
                  <a:schemeClr val="accent1"/>
                </a:solidFill>
              </a:rPr>
              <a:t>I2C DRIVER</a:t>
            </a:r>
            <a:endParaRPr lang="da-DK" sz="4400" kern="0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64963"/>
              </p:ext>
            </p:extLst>
          </p:nvPr>
        </p:nvGraphicFramePr>
        <p:xfrm>
          <a:off x="1498980" y="1828800"/>
          <a:ext cx="60960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I2C1_Init(uint32_t </a:t>
                      </a:r>
                      <a:r>
                        <a:rPr lang="en-US" dirty="0" err="1" smtClean="0"/>
                        <a:t>freq</a:t>
                      </a:r>
                      <a:r>
                        <a:rPr lang="en-US" dirty="0" smtClean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 the module</a:t>
                      </a:r>
                      <a:r>
                        <a:rPr lang="en-US" baseline="0" dirty="0" smtClean="0"/>
                        <a:t> with specific 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I2C_Wait(void);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till the right</a:t>
                      </a:r>
                      <a:r>
                        <a:rPr lang="en-US" baseline="0" dirty="0" smtClean="0"/>
                        <a:t> bits get cleared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I2C1_Start(void);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start</a:t>
                      </a:r>
                      <a:r>
                        <a:rPr lang="en-US" baseline="0" dirty="0" smtClean="0"/>
                        <a:t> condition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I2C1_Stop(void);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</a:t>
                      </a:r>
                      <a:r>
                        <a:rPr lang="en-US" baseline="0" dirty="0" smtClean="0"/>
                        <a:t> stop condition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I2C1_Wr(uint8_t _data);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to the I2C bus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uint8_t I2C1_Rd(void);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from The</a:t>
                      </a:r>
                      <a:r>
                        <a:rPr lang="en-US" baseline="0" dirty="0" smtClean="0"/>
                        <a:t> I2C bus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6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35940" y="609600"/>
            <a:ext cx="536557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Abdelrhman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Mosad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Abdelhady</a:t>
            </a:r>
            <a:endParaRPr lang="en-US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ECED up to level 4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819400"/>
            <a:ext cx="629589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- &gt;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hlinkClick r:id="rId2"/>
              </a:rPr>
              <a:t>https://github.com/xMosad/swift_electric_water_heater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75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3124200" y="990600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da-DK" sz="4400" kern="0" spc="-10" dirty="0" smtClean="0">
                <a:solidFill>
                  <a:schemeClr val="accent1"/>
                </a:solidFill>
              </a:rPr>
              <a:t>ADC DRIVER</a:t>
            </a:r>
            <a:endParaRPr lang="da-DK" sz="4400" kern="0"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38613"/>
              </p:ext>
            </p:extLst>
          </p:nvPr>
        </p:nvGraphicFramePr>
        <p:xfrm>
          <a:off x="914400" y="1828800"/>
          <a:ext cx="7239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333"/>
                <a:gridCol w="3275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ADC_Init</a:t>
                      </a:r>
                      <a:r>
                        <a:rPr lang="en-US" dirty="0" smtClean="0"/>
                        <a:t>(void);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 the </a:t>
                      </a:r>
                      <a:r>
                        <a:rPr lang="en-US" dirty="0" err="1" smtClean="0"/>
                        <a:t>adc</a:t>
                      </a:r>
                      <a:r>
                        <a:rPr lang="en-US" dirty="0" smtClean="0"/>
                        <a:t> module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uint16_t </a:t>
                      </a:r>
                      <a:r>
                        <a:rPr lang="en-US" dirty="0" err="1" smtClean="0"/>
                        <a:t>ADC_Read</a:t>
                      </a:r>
                      <a:r>
                        <a:rPr lang="en-US" dirty="0" smtClean="0"/>
                        <a:t> (uint8_t channel)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</a:t>
                      </a:r>
                      <a:r>
                        <a:rPr lang="en-US" dirty="0" err="1" smtClean="0"/>
                        <a:t>adc</a:t>
                      </a:r>
                      <a:r>
                        <a:rPr lang="en-US" dirty="0" smtClean="0"/>
                        <a:t> value from</a:t>
                      </a:r>
                      <a:r>
                        <a:rPr lang="en-US" baseline="0" dirty="0" smtClean="0"/>
                        <a:t> specific channel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17646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da-DK" sz="4400" spc="-10" dirty="0"/>
              <a:t>Sch_16f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30471"/>
              </p:ext>
            </p:extLst>
          </p:nvPr>
        </p:nvGraphicFramePr>
        <p:xfrm>
          <a:off x="1286192" y="699397"/>
          <a:ext cx="6791008" cy="5686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08"/>
                <a:gridCol w="2971800"/>
              </a:tblGrid>
              <a:tr h="382833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457383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SCH_Init</a:t>
                      </a:r>
                      <a:r>
                        <a:rPr lang="en-US" dirty="0" smtClean="0"/>
                        <a:t>(void);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Initialization</a:t>
                      </a:r>
                      <a:b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initialize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scheduler for</a:t>
                      </a:r>
                    </a:p>
                    <a:p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Pic16f877a using timer 1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SCH_Dispatch_Tasks</a:t>
                      </a:r>
                      <a:r>
                        <a:rPr lang="en-US" dirty="0" smtClean="0"/>
                        <a:t>(void);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Global function</a:t>
                      </a:r>
                      <a:b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called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the while loop to execute every function at the right time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tByte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SCH_Add_Task</a:t>
                      </a:r>
                      <a:r>
                        <a:rPr lang="en-US" dirty="0" smtClean="0"/>
                        <a:t>(void (*) (void), </a:t>
                      </a:r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tWord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tWord</a:t>
                      </a:r>
                      <a:r>
                        <a:rPr lang="en-US" dirty="0" smtClean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Global function</a:t>
                      </a:r>
                      <a:b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add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tasks to scheduler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tByte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SCH_Delete_Task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tByte</a:t>
                      </a:r>
                      <a:r>
                        <a:rPr lang="en-US" dirty="0" smtClean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Global function</a:t>
                      </a:r>
                      <a:b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delete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tasks from scheduler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SCH_Start</a:t>
                      </a:r>
                      <a:r>
                        <a:rPr lang="en-US" dirty="0" smtClean="0"/>
                        <a:t>(void);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Global function</a:t>
                      </a:r>
                      <a:b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start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scheduler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SCH_Stop</a:t>
                      </a:r>
                      <a:r>
                        <a:rPr lang="en-US" dirty="0" smtClean="0"/>
                        <a:t>(void);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Global function</a:t>
                      </a:r>
                      <a:b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stop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scheduler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SCH_Report_Status</a:t>
                      </a:r>
                      <a:r>
                        <a:rPr lang="en-US" dirty="0" smtClean="0"/>
                        <a:t>(void);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Global function</a:t>
                      </a:r>
                      <a:b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-report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errors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399084" y="374726"/>
            <a:ext cx="3387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kern="0" spc="-5" smtClean="0">
                <a:solidFill>
                  <a:sysClr val="windowText" lastClr="000000"/>
                </a:solidFill>
              </a:rPr>
              <a:t>Dynamic</a:t>
            </a:r>
            <a:r>
              <a:rPr lang="en-US" kern="0" spc="-85" smtClean="0">
                <a:solidFill>
                  <a:sysClr val="windowText" lastClr="000000"/>
                </a:solidFill>
              </a:rPr>
              <a:t> </a:t>
            </a:r>
            <a:r>
              <a:rPr lang="en-US" kern="0" spc="-10" smtClean="0">
                <a:solidFill>
                  <a:sysClr val="windowText" lastClr="000000"/>
                </a:solidFill>
              </a:rPr>
              <a:t>Design</a:t>
            </a:r>
            <a:endParaRPr lang="en-US" kern="0" spc="-1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2066925" y="565785"/>
            <a:ext cx="5019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b="1" spc="-5" dirty="0">
                <a:latin typeface="Calibri"/>
                <a:cs typeface="Calibri"/>
              </a:rPr>
              <a:t>Time </a:t>
            </a:r>
            <a:r>
              <a:rPr sz="1800" b="1" spc="-20" dirty="0">
                <a:latin typeface="Calibri"/>
                <a:cs typeface="Calibri"/>
              </a:rPr>
              <a:t>Triggered </a:t>
            </a:r>
            <a:r>
              <a:rPr lang="en-US" spc="-5" dirty="0" smtClean="0">
                <a:latin typeface="Calibri"/>
                <a:cs typeface="Calibri"/>
              </a:rPr>
              <a:t>scheduler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 smtClean="0">
                <a:latin typeface="Calibri"/>
                <a:cs typeface="Calibri"/>
              </a:rPr>
              <a:t>1</a:t>
            </a:r>
            <a:r>
              <a:rPr lang="en-US" sz="1800" dirty="0" smtClean="0">
                <a:latin typeface="Calibri"/>
                <a:cs typeface="Calibri"/>
              </a:rPr>
              <a:t>0</a:t>
            </a:r>
            <a:r>
              <a:rPr sz="1800" dirty="0" smtClean="0">
                <a:latin typeface="Calibri"/>
                <a:cs typeface="Calibri"/>
              </a:rPr>
              <a:t> </a:t>
            </a:r>
            <a:r>
              <a:rPr sz="1800" dirty="0" err="1">
                <a:latin typeface="Calibri"/>
                <a:cs typeface="Calibri"/>
              </a:rPr>
              <a:t>ms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period</a:t>
            </a:r>
            <a:r>
              <a:rPr lang="en-US" sz="1800" spc="-5" dirty="0" smtClean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19"/>
          <p:cNvSpPr txBox="1">
            <a:spLocks/>
          </p:cNvSpPr>
          <p:nvPr/>
        </p:nvSpPr>
        <p:spPr>
          <a:xfrm>
            <a:off x="4548251" y="6453632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22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63504"/>
              </p:ext>
            </p:extLst>
          </p:nvPr>
        </p:nvGraphicFramePr>
        <p:xfrm>
          <a:off x="1143000" y="1397000"/>
          <a:ext cx="69342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/>
                <a:gridCol w="30226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get_set_temp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temp from external EEPROM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shot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temp_sensor_read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the temp and averaging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ssd_update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the SSD</a:t>
                      </a:r>
                    </a:p>
                    <a:p>
                      <a:r>
                        <a:rPr lang="en-US" baseline="0" dirty="0" smtClean="0"/>
                        <a:t>(one of the SSD)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Blink the led if heater is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temp_set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Keep the temp</a:t>
                      </a:r>
                      <a:r>
                        <a:rPr lang="en-US" baseline="0" dirty="0" smtClean="0"/>
                        <a:t> at </a:t>
                      </a:r>
                      <a:r>
                        <a:rPr lang="en-US" baseline="0" dirty="0" err="1" smtClean="0"/>
                        <a:t>set_temp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switch_scan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Scan</a:t>
                      </a:r>
                      <a:r>
                        <a:rPr lang="en-US" baseline="0" dirty="0" smtClean="0"/>
                        <a:t> switches and take the right action based on 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200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ssd_blink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Blink SSD</a:t>
                      </a:r>
                      <a:r>
                        <a:rPr lang="en-US" baseline="0" dirty="0" smtClean="0"/>
                        <a:t> if SETTING_MODE is 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90" y="232614"/>
            <a:ext cx="7815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 smtClean="0"/>
              <a:t>Schedula</a:t>
            </a:r>
            <a:r>
              <a:rPr lang="en-US" spc="-5" dirty="0" err="1" smtClean="0"/>
              <a:t>b</a:t>
            </a:r>
            <a:r>
              <a:rPr spc="-5" dirty="0" err="1" smtClean="0"/>
              <a:t>ility</a:t>
            </a:r>
            <a:r>
              <a:rPr spc="60" dirty="0" smtClean="0"/>
              <a:t> </a:t>
            </a:r>
            <a:r>
              <a:rPr spc="-10" dirty="0" smtClean="0"/>
              <a:t>Check</a:t>
            </a:r>
            <a:endParaRPr spc="-10" dirty="0"/>
          </a:p>
        </p:txBody>
      </p:sp>
      <p:sp>
        <p:nvSpPr>
          <p:cNvPr id="16" name="object 16"/>
          <p:cNvSpPr/>
          <p:nvPr/>
        </p:nvSpPr>
        <p:spPr>
          <a:xfrm>
            <a:off x="351326" y="1427458"/>
            <a:ext cx="133149" cy="792480"/>
          </a:xfrm>
          <a:custGeom>
            <a:avLst/>
            <a:gdLst/>
            <a:ahLst/>
            <a:cxnLst/>
            <a:rect l="l" t="t" r="r" b="b"/>
            <a:pathLst>
              <a:path w="152400" h="792480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1700" y="2348550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1746" y="1381737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80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1746" y="2323717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1319" y="1693396"/>
            <a:ext cx="2410587" cy="1225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err="1">
                <a:cs typeface="Calibri"/>
              </a:rPr>
              <a:t>switchs</a:t>
            </a:r>
            <a:r>
              <a:rPr lang="en-US" spc="-10" dirty="0">
                <a:cs typeface="Calibri"/>
              </a:rPr>
              <a:t> </a:t>
            </a:r>
            <a:r>
              <a:rPr sz="1800" spc="-40" dirty="0" smtClean="0">
                <a:latin typeface="Calibri"/>
                <a:cs typeface="Calibri"/>
              </a:rPr>
              <a:t>Task </a:t>
            </a:r>
            <a:r>
              <a:rPr sz="1800" dirty="0">
                <a:latin typeface="Calibri"/>
                <a:cs typeface="Calibri"/>
              </a:rPr>
              <a:t>@ </a:t>
            </a:r>
            <a:r>
              <a:rPr lang="en-US" dirty="0" smtClean="0">
                <a:latin typeface="Calibri"/>
                <a:cs typeface="Calibri"/>
              </a:rPr>
              <a:t>20</a:t>
            </a:r>
            <a:r>
              <a:rPr sz="1800" dirty="0" smtClean="0">
                <a:latin typeface="Calibri"/>
                <a:cs typeface="Calibri"/>
              </a:rPr>
              <a:t> </a:t>
            </a:r>
            <a:r>
              <a:rPr sz="1800" dirty="0" err="1" smtClean="0">
                <a:latin typeface="Calibri"/>
                <a:cs typeface="Calibri"/>
              </a:rPr>
              <a:t>ms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pc="-10" dirty="0" smtClean="0">
                <a:latin typeface="Calibri"/>
                <a:cs typeface="Calibri"/>
              </a:rPr>
              <a:t>SSD update</a:t>
            </a:r>
            <a:r>
              <a:rPr sz="1800" spc="-10" dirty="0" smtClean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Task </a:t>
            </a:r>
            <a:r>
              <a:rPr sz="1800" dirty="0">
                <a:latin typeface="Calibri"/>
                <a:cs typeface="Calibri"/>
              </a:rPr>
              <a:t>@ </a:t>
            </a:r>
            <a:r>
              <a:rPr lang="en-US" dirty="0" smtClean="0">
                <a:latin typeface="Calibri"/>
                <a:cs typeface="Calibri"/>
              </a:rPr>
              <a:t>50</a:t>
            </a:r>
            <a:r>
              <a:rPr sz="1800" spc="-2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4109636" y="2601954"/>
            <a:ext cx="23202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 smtClean="0">
                <a:latin typeface="Calibri"/>
                <a:cs typeface="Calibri"/>
              </a:rPr>
              <a:t>Set_temp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Task </a:t>
            </a:r>
            <a:r>
              <a:rPr sz="1800" dirty="0">
                <a:latin typeface="Calibri"/>
                <a:cs typeface="Calibri"/>
              </a:rPr>
              <a:t>@ </a:t>
            </a:r>
            <a:r>
              <a:rPr lang="en-US" dirty="0" smtClean="0">
                <a:latin typeface="Calibri"/>
                <a:cs typeface="Calibri"/>
              </a:rPr>
              <a:t>100</a:t>
            </a:r>
            <a:r>
              <a:rPr sz="1800" spc="-35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109636" y="1634213"/>
            <a:ext cx="1910164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 err="1" smtClean="0">
                <a:latin typeface="Calibri"/>
                <a:cs typeface="Calibri"/>
              </a:rPr>
              <a:t>Sensor_read</a:t>
            </a:r>
            <a:r>
              <a:rPr sz="1800" spc="-10" dirty="0" smtClean="0">
                <a:latin typeface="Calibri"/>
                <a:cs typeface="Calibri"/>
              </a:rPr>
              <a:t> </a:t>
            </a:r>
            <a:r>
              <a:rPr sz="1800" spc="-40" dirty="0" smtClean="0">
                <a:latin typeface="Calibri"/>
                <a:cs typeface="Calibri"/>
              </a:rPr>
              <a:t>Task</a:t>
            </a:r>
            <a:endParaRPr lang="en-US" sz="1800" spc="-4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@ </a:t>
            </a:r>
            <a:r>
              <a:rPr lang="en-US" dirty="0" smtClean="0">
                <a:latin typeface="Calibri"/>
                <a:cs typeface="Calibri"/>
              </a:rPr>
              <a:t>100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319772" y="4621092"/>
            <a:ext cx="46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smtClean="0">
                <a:latin typeface="Calibri"/>
                <a:cs typeface="Calibri"/>
              </a:rPr>
              <a:t>ti</a:t>
            </a:r>
            <a:r>
              <a:rPr lang="en-US" sz="1800" b="1" dirty="0" smtClean="0">
                <a:latin typeface="Calibri"/>
                <a:cs typeface="Calibri"/>
              </a:rPr>
              <a:t>me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231" y="4323681"/>
            <a:ext cx="69342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231231" y="3256881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679031" y="3256881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679031" y="3256881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126831" y="3256881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126831" y="3256881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574631" y="3256881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562599" y="3256881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0399" y="3256881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109655" y="435058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39079" y="4350589"/>
            <a:ext cx="5357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74847" y="4350589"/>
            <a:ext cx="5357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98945" y="4356305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object 18"/>
          <p:cNvSpPr/>
          <p:nvPr/>
        </p:nvSpPr>
        <p:spPr>
          <a:xfrm>
            <a:off x="1244867" y="3531201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80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6"/>
          <p:cNvSpPr/>
          <p:nvPr/>
        </p:nvSpPr>
        <p:spPr>
          <a:xfrm>
            <a:off x="1395202" y="3531200"/>
            <a:ext cx="133149" cy="792480"/>
          </a:xfrm>
          <a:custGeom>
            <a:avLst/>
            <a:gdLst/>
            <a:ahLst/>
            <a:cxnLst/>
            <a:rect l="l" t="t" r="r" b="b"/>
            <a:pathLst>
              <a:path w="152400" h="792480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9"/>
          <p:cNvSpPr/>
          <p:nvPr/>
        </p:nvSpPr>
        <p:spPr>
          <a:xfrm>
            <a:off x="1524000" y="3531200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9"/>
          <p:cNvSpPr/>
          <p:nvPr/>
        </p:nvSpPr>
        <p:spPr>
          <a:xfrm>
            <a:off x="6496632" y="1381737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1"/>
          <p:cNvSpPr txBox="1"/>
          <p:nvPr/>
        </p:nvSpPr>
        <p:spPr>
          <a:xfrm>
            <a:off x="6899204" y="1646971"/>
            <a:ext cx="232029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Calibri"/>
                <a:cs typeface="Calibri"/>
              </a:rPr>
              <a:t>led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Task </a:t>
            </a:r>
            <a:r>
              <a:rPr sz="1800" dirty="0">
                <a:latin typeface="Calibri"/>
                <a:cs typeface="Calibri"/>
              </a:rPr>
              <a:t>@ </a:t>
            </a:r>
            <a:r>
              <a:rPr lang="en-US" dirty="0" smtClean="0">
                <a:latin typeface="Calibri"/>
                <a:cs typeface="Calibri"/>
              </a:rPr>
              <a:t>1000</a:t>
            </a:r>
            <a:r>
              <a:rPr sz="1800" spc="-35" dirty="0" smtClean="0">
                <a:latin typeface="Calibri"/>
                <a:cs typeface="Calibri"/>
              </a:rPr>
              <a:t> </a:t>
            </a:r>
            <a:r>
              <a:rPr sz="1800" dirty="0" err="1" smtClean="0">
                <a:latin typeface="Calibri"/>
                <a:cs typeface="Calibri"/>
              </a:rPr>
              <a:t>ms</a:t>
            </a:r>
            <a:endParaRPr lang="en-US" sz="18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Calibri"/>
                <a:cs typeface="Calibri"/>
              </a:rPr>
              <a:t>If heater is on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19"/>
          <p:cNvSpPr/>
          <p:nvPr/>
        </p:nvSpPr>
        <p:spPr>
          <a:xfrm>
            <a:off x="1669982" y="3531200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7"/>
          <p:cNvSpPr/>
          <p:nvPr/>
        </p:nvSpPr>
        <p:spPr>
          <a:xfrm>
            <a:off x="1818031" y="3531200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6"/>
          <p:cNvSpPr/>
          <p:nvPr/>
        </p:nvSpPr>
        <p:spPr>
          <a:xfrm>
            <a:off x="2699217" y="3531200"/>
            <a:ext cx="133149" cy="792480"/>
          </a:xfrm>
          <a:custGeom>
            <a:avLst/>
            <a:gdLst/>
            <a:ahLst/>
            <a:cxnLst/>
            <a:rect l="l" t="t" r="r" b="b"/>
            <a:pathLst>
              <a:path w="152400" h="792480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8"/>
          <p:cNvSpPr/>
          <p:nvPr/>
        </p:nvSpPr>
        <p:spPr>
          <a:xfrm>
            <a:off x="4138864" y="3531200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80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6"/>
          <p:cNvSpPr/>
          <p:nvPr/>
        </p:nvSpPr>
        <p:spPr>
          <a:xfrm>
            <a:off x="4277674" y="3531200"/>
            <a:ext cx="133149" cy="792480"/>
          </a:xfrm>
          <a:custGeom>
            <a:avLst/>
            <a:gdLst/>
            <a:ahLst/>
            <a:cxnLst/>
            <a:rect l="l" t="t" r="r" b="b"/>
            <a:pathLst>
              <a:path w="152400" h="792480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9"/>
          <p:cNvSpPr/>
          <p:nvPr/>
        </p:nvSpPr>
        <p:spPr>
          <a:xfrm>
            <a:off x="4410402" y="3531200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8"/>
          <p:cNvSpPr/>
          <p:nvPr/>
        </p:nvSpPr>
        <p:spPr>
          <a:xfrm flipH="1">
            <a:off x="5580894" y="3531200"/>
            <a:ext cx="173629" cy="792480"/>
          </a:xfrm>
          <a:custGeom>
            <a:avLst/>
            <a:gdLst/>
            <a:ahLst/>
            <a:cxnLst/>
            <a:rect l="l" t="t" r="r" b="b"/>
            <a:pathLst>
              <a:path w="152400" h="792480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6"/>
          <p:cNvSpPr/>
          <p:nvPr/>
        </p:nvSpPr>
        <p:spPr>
          <a:xfrm flipH="1">
            <a:off x="5700454" y="3531200"/>
            <a:ext cx="151696" cy="792480"/>
          </a:xfrm>
          <a:custGeom>
            <a:avLst/>
            <a:gdLst/>
            <a:ahLst/>
            <a:cxnLst/>
            <a:rect l="l" t="t" r="r" b="b"/>
            <a:pathLst>
              <a:path w="152400" h="792480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9"/>
          <p:cNvSpPr/>
          <p:nvPr/>
        </p:nvSpPr>
        <p:spPr>
          <a:xfrm flipH="1">
            <a:off x="5852431" y="3531200"/>
            <a:ext cx="146137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7"/>
          <p:cNvSpPr/>
          <p:nvPr/>
        </p:nvSpPr>
        <p:spPr>
          <a:xfrm>
            <a:off x="5999747" y="3531200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8"/>
          <p:cNvSpPr/>
          <p:nvPr/>
        </p:nvSpPr>
        <p:spPr>
          <a:xfrm>
            <a:off x="6989500" y="3531202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80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6"/>
          <p:cNvSpPr/>
          <p:nvPr/>
        </p:nvSpPr>
        <p:spPr>
          <a:xfrm>
            <a:off x="7139835" y="3531201"/>
            <a:ext cx="133149" cy="792480"/>
          </a:xfrm>
          <a:custGeom>
            <a:avLst/>
            <a:gdLst/>
            <a:ahLst/>
            <a:cxnLst/>
            <a:rect l="l" t="t" r="r" b="b"/>
            <a:pathLst>
              <a:path w="152400" h="792480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9"/>
          <p:cNvSpPr/>
          <p:nvPr/>
        </p:nvSpPr>
        <p:spPr>
          <a:xfrm>
            <a:off x="7268633" y="3531201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9"/>
          <p:cNvSpPr/>
          <p:nvPr/>
        </p:nvSpPr>
        <p:spPr>
          <a:xfrm>
            <a:off x="7414615" y="3531201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7"/>
          <p:cNvSpPr/>
          <p:nvPr/>
        </p:nvSpPr>
        <p:spPr>
          <a:xfrm>
            <a:off x="7562664" y="3531201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Rectangle 65"/>
          <p:cNvSpPr/>
          <p:nvPr/>
        </p:nvSpPr>
        <p:spPr>
          <a:xfrm>
            <a:off x="6876169" y="4325074"/>
            <a:ext cx="6527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object 19"/>
          <p:cNvSpPr/>
          <p:nvPr/>
        </p:nvSpPr>
        <p:spPr>
          <a:xfrm>
            <a:off x="6496632" y="2350625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1"/>
          <p:cNvSpPr txBox="1"/>
          <p:nvPr/>
        </p:nvSpPr>
        <p:spPr>
          <a:xfrm>
            <a:off x="6863109" y="2457042"/>
            <a:ext cx="232029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 smtClean="0">
                <a:latin typeface="Calibri"/>
                <a:cs typeface="Calibri"/>
              </a:rPr>
              <a:t>Ssd_blink</a:t>
            </a:r>
            <a:r>
              <a:rPr sz="1800" dirty="0" smtClean="0">
                <a:latin typeface="Calibri"/>
                <a:cs typeface="Calibri"/>
              </a:rPr>
              <a:t>@ </a:t>
            </a:r>
            <a:r>
              <a:rPr lang="en-US" dirty="0" smtClean="0">
                <a:latin typeface="Calibri"/>
                <a:cs typeface="Calibri"/>
              </a:rPr>
              <a:t>1000</a:t>
            </a:r>
            <a:r>
              <a:rPr sz="1800" spc="-35" dirty="0" smtClean="0">
                <a:latin typeface="Calibri"/>
                <a:cs typeface="Calibri"/>
              </a:rPr>
              <a:t> </a:t>
            </a:r>
            <a:r>
              <a:rPr sz="1800" dirty="0" err="1" smtClean="0">
                <a:latin typeface="Calibri"/>
                <a:cs typeface="Calibri"/>
              </a:rPr>
              <a:t>ms</a:t>
            </a:r>
            <a:endParaRPr lang="en-US" sz="18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Calibri"/>
                <a:cs typeface="Calibri"/>
              </a:rPr>
              <a:t>If heater is on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9" name="object 23"/>
          <p:cNvSpPr txBox="1"/>
          <p:nvPr/>
        </p:nvSpPr>
        <p:spPr>
          <a:xfrm>
            <a:off x="8330387" y="6243581"/>
            <a:ext cx="46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smtClean="0">
                <a:latin typeface="Calibri"/>
                <a:cs typeface="Calibri"/>
              </a:rPr>
              <a:t>ti</a:t>
            </a:r>
            <a:r>
              <a:rPr lang="en-US" sz="1800" b="1" dirty="0" smtClean="0">
                <a:latin typeface="Calibri"/>
                <a:cs typeface="Calibri"/>
              </a:rPr>
              <a:t>me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241846" y="5946170"/>
            <a:ext cx="69342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241846" y="487937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689646" y="487937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89646" y="487937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137446" y="487937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137446" y="487937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585246" y="487937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573214" y="487937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021014" y="487937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091003" y="614599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961916" y="6145995"/>
            <a:ext cx="6527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97685" y="6145995"/>
            <a:ext cx="6527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421784" y="6151711"/>
            <a:ext cx="5357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824078" y="6206855"/>
            <a:ext cx="6527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object 17"/>
          <p:cNvSpPr/>
          <p:nvPr/>
        </p:nvSpPr>
        <p:spPr>
          <a:xfrm>
            <a:off x="1244867" y="5153689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6"/>
          <p:cNvSpPr/>
          <p:nvPr/>
        </p:nvSpPr>
        <p:spPr>
          <a:xfrm>
            <a:off x="1399651" y="5154022"/>
            <a:ext cx="133149" cy="792480"/>
          </a:xfrm>
          <a:custGeom>
            <a:avLst/>
            <a:gdLst/>
            <a:ahLst/>
            <a:cxnLst/>
            <a:rect l="l" t="t" r="r" b="b"/>
            <a:pathLst>
              <a:path w="152400" h="792480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9"/>
          <p:cNvSpPr/>
          <p:nvPr/>
        </p:nvSpPr>
        <p:spPr>
          <a:xfrm>
            <a:off x="1517099" y="5145324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6"/>
          <p:cNvSpPr/>
          <p:nvPr/>
        </p:nvSpPr>
        <p:spPr>
          <a:xfrm>
            <a:off x="2688252" y="5156442"/>
            <a:ext cx="133149" cy="792480"/>
          </a:xfrm>
          <a:custGeom>
            <a:avLst/>
            <a:gdLst/>
            <a:ahLst/>
            <a:cxnLst/>
            <a:rect l="l" t="t" r="r" b="b"/>
            <a:pathLst>
              <a:path w="152400" h="792480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7"/>
          <p:cNvSpPr/>
          <p:nvPr/>
        </p:nvSpPr>
        <p:spPr>
          <a:xfrm>
            <a:off x="4141656" y="5143289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6"/>
          <p:cNvSpPr/>
          <p:nvPr/>
        </p:nvSpPr>
        <p:spPr>
          <a:xfrm>
            <a:off x="4296440" y="5143622"/>
            <a:ext cx="133149" cy="792480"/>
          </a:xfrm>
          <a:custGeom>
            <a:avLst/>
            <a:gdLst/>
            <a:ahLst/>
            <a:cxnLst/>
            <a:rect l="l" t="t" r="r" b="b"/>
            <a:pathLst>
              <a:path w="152400" h="792480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9"/>
          <p:cNvSpPr/>
          <p:nvPr/>
        </p:nvSpPr>
        <p:spPr>
          <a:xfrm>
            <a:off x="4414775" y="5156696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7"/>
          <p:cNvSpPr/>
          <p:nvPr/>
        </p:nvSpPr>
        <p:spPr>
          <a:xfrm>
            <a:off x="5572038" y="5159466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6"/>
          <p:cNvSpPr/>
          <p:nvPr/>
        </p:nvSpPr>
        <p:spPr>
          <a:xfrm>
            <a:off x="5726822" y="5159799"/>
            <a:ext cx="133149" cy="792480"/>
          </a:xfrm>
          <a:custGeom>
            <a:avLst/>
            <a:gdLst/>
            <a:ahLst/>
            <a:cxnLst/>
            <a:rect l="l" t="t" r="r" b="b"/>
            <a:pathLst>
              <a:path w="152400" h="792480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9"/>
          <p:cNvSpPr/>
          <p:nvPr/>
        </p:nvSpPr>
        <p:spPr>
          <a:xfrm>
            <a:off x="5845157" y="5172873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7"/>
          <p:cNvSpPr/>
          <p:nvPr/>
        </p:nvSpPr>
        <p:spPr>
          <a:xfrm>
            <a:off x="7028047" y="5133340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6"/>
          <p:cNvSpPr/>
          <p:nvPr/>
        </p:nvSpPr>
        <p:spPr>
          <a:xfrm>
            <a:off x="7182831" y="5133673"/>
            <a:ext cx="133149" cy="792480"/>
          </a:xfrm>
          <a:custGeom>
            <a:avLst/>
            <a:gdLst/>
            <a:ahLst/>
            <a:cxnLst/>
            <a:rect l="l" t="t" r="r" b="b"/>
            <a:pathLst>
              <a:path w="152400" h="792480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9"/>
          <p:cNvSpPr/>
          <p:nvPr/>
        </p:nvSpPr>
        <p:spPr>
          <a:xfrm>
            <a:off x="7301166" y="5146747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21"/>
          <p:cNvSpPr txBox="1"/>
          <p:nvPr/>
        </p:nvSpPr>
        <p:spPr>
          <a:xfrm>
            <a:off x="3635649" y="3153837"/>
            <a:ext cx="20544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Calibri"/>
                <a:cs typeface="Calibri"/>
              </a:rPr>
              <a:t>NORMAL_MODE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7" name="object 21"/>
          <p:cNvSpPr txBox="1"/>
          <p:nvPr/>
        </p:nvSpPr>
        <p:spPr>
          <a:xfrm>
            <a:off x="3567248" y="4672137"/>
            <a:ext cx="20544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Calibri"/>
                <a:cs typeface="Calibri"/>
              </a:rPr>
              <a:t>SETTING_MODE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3" name="object 17"/>
          <p:cNvSpPr/>
          <p:nvPr/>
        </p:nvSpPr>
        <p:spPr>
          <a:xfrm>
            <a:off x="4564307" y="3531200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17"/>
          <p:cNvSpPr/>
          <p:nvPr/>
        </p:nvSpPr>
        <p:spPr>
          <a:xfrm>
            <a:off x="2814797" y="5153689"/>
            <a:ext cx="152400" cy="792480"/>
          </a:xfrm>
          <a:custGeom>
            <a:avLst/>
            <a:gdLst/>
            <a:ahLst/>
            <a:cxnLst/>
            <a:rect l="l" t="t" r="r" b="b"/>
            <a:pathLst>
              <a:path w="152400" h="792479">
                <a:moveTo>
                  <a:pt x="152400" y="0"/>
                </a:moveTo>
                <a:lnTo>
                  <a:pt x="0" y="0"/>
                </a:lnTo>
                <a:lnTo>
                  <a:pt x="0" y="792479"/>
                </a:lnTo>
                <a:lnTo>
                  <a:pt x="152400" y="792479"/>
                </a:lnTo>
                <a:lnTo>
                  <a:pt x="15240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4548251" y="6453632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6172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2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2399"/>
            <a:ext cx="2245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</a:t>
            </a:r>
            <a:r>
              <a:rPr sz="4400" spc="-35" dirty="0"/>
              <a:t>v</a:t>
            </a:r>
            <a:r>
              <a:rPr sz="4400" spc="-5" dirty="0"/>
              <a:t>e</a:t>
            </a:r>
            <a:r>
              <a:rPr sz="4400" spc="25" dirty="0"/>
              <a:t>r</a:t>
            </a:r>
            <a:r>
              <a:rPr sz="4400" spc="-5" dirty="0"/>
              <a:t>vi</a:t>
            </a:r>
            <a:r>
              <a:rPr sz="4400" spc="-20" dirty="0"/>
              <a:t>e</a:t>
            </a:r>
            <a:r>
              <a:rPr sz="4400" dirty="0"/>
              <a:t>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405378" y="1831085"/>
            <a:ext cx="2514600" cy="41148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9450">
              <a:latin typeface="Times New Roman"/>
              <a:cs typeface="Times New Roman"/>
            </a:endParaRPr>
          </a:p>
          <a:p>
            <a:pPr marL="701675">
              <a:lnSpc>
                <a:spcPct val="100000"/>
              </a:lnSpc>
            </a:pPr>
            <a:r>
              <a:rPr sz="8000" b="1" dirty="0">
                <a:latin typeface="Calibri"/>
                <a:cs typeface="Calibri"/>
              </a:rPr>
              <a:t>µC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958" y="2134361"/>
            <a:ext cx="1828800" cy="60833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1190"/>
              </a:spcBef>
            </a:pPr>
            <a:r>
              <a:rPr sz="1800" dirty="0">
                <a:latin typeface="Calibri"/>
                <a:cs typeface="Calibri"/>
              </a:rPr>
              <a:t>Up</a:t>
            </a:r>
            <a:r>
              <a:rPr sz="1800" spc="-10" dirty="0">
                <a:latin typeface="Calibri"/>
                <a:cs typeface="Calibri"/>
              </a:rPr>
              <a:t> Button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958" y="3094482"/>
            <a:ext cx="1828800" cy="6096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latin typeface="Calibri"/>
                <a:cs typeface="Calibri"/>
              </a:rPr>
              <a:t>Down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Button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958" y="4056126"/>
            <a:ext cx="1828800" cy="60833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5176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195"/>
              </a:spcBef>
            </a:pPr>
            <a:r>
              <a:rPr sz="1800" spc="-5" dirty="0">
                <a:latin typeface="Calibri"/>
                <a:cs typeface="Calibri"/>
              </a:rPr>
              <a:t>ON/OFF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Button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530" y="5106161"/>
            <a:ext cx="1828800" cy="6096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00" spc="-25" dirty="0">
                <a:latin typeface="Calibri"/>
                <a:cs typeface="Calibri"/>
              </a:rPr>
              <a:t>Temperature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Sensor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3961" y="2113026"/>
            <a:ext cx="1828800" cy="6096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00" spc="-5" dirty="0">
                <a:latin typeface="Calibri"/>
                <a:cs typeface="Calibri"/>
              </a:rPr>
              <a:t>Heating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3961" y="3085338"/>
            <a:ext cx="1828800" cy="6096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200"/>
              </a:spcBef>
            </a:pPr>
            <a:r>
              <a:rPr sz="1800" spc="-25" dirty="0">
                <a:latin typeface="Calibri"/>
                <a:cs typeface="Calibri"/>
              </a:rPr>
              <a:t>Temperature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SSD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3961" y="4057650"/>
            <a:ext cx="1828800" cy="6096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Calibri"/>
                <a:cs typeface="Calibri"/>
              </a:rPr>
              <a:t>Heating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3961" y="5031485"/>
            <a:ext cx="1828800" cy="60833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5176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195"/>
              </a:spcBef>
            </a:pPr>
            <a:r>
              <a:rPr sz="1800" spc="-5" dirty="0">
                <a:latin typeface="Calibri"/>
                <a:cs typeface="Calibri"/>
              </a:rPr>
              <a:t>Cooling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8278" y="686562"/>
            <a:ext cx="1828800" cy="60833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190"/>
              </a:spcBef>
            </a:pPr>
            <a:r>
              <a:rPr sz="1800" spc="-5" dirty="0">
                <a:latin typeface="Calibri"/>
                <a:cs typeface="Calibri"/>
              </a:rPr>
              <a:t>External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E2PROM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35757" y="2382011"/>
            <a:ext cx="770255" cy="114300"/>
          </a:xfrm>
          <a:custGeom>
            <a:avLst/>
            <a:gdLst/>
            <a:ahLst/>
            <a:cxnLst/>
            <a:rect l="l" t="t" r="r" b="b"/>
            <a:pathLst>
              <a:path w="770254" h="114300">
                <a:moveTo>
                  <a:pt x="655828" y="0"/>
                </a:moveTo>
                <a:lnTo>
                  <a:pt x="655828" y="114300"/>
                </a:lnTo>
                <a:lnTo>
                  <a:pt x="732028" y="76200"/>
                </a:lnTo>
                <a:lnTo>
                  <a:pt x="674878" y="76200"/>
                </a:lnTo>
                <a:lnTo>
                  <a:pt x="674878" y="38100"/>
                </a:lnTo>
                <a:lnTo>
                  <a:pt x="732028" y="38100"/>
                </a:lnTo>
                <a:lnTo>
                  <a:pt x="655828" y="0"/>
                </a:lnTo>
                <a:close/>
              </a:path>
              <a:path w="770254" h="114300">
                <a:moveTo>
                  <a:pt x="65582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55828" y="76200"/>
                </a:lnTo>
                <a:lnTo>
                  <a:pt x="655828" y="38100"/>
                </a:lnTo>
                <a:close/>
              </a:path>
              <a:path w="770254" h="114300">
                <a:moveTo>
                  <a:pt x="732028" y="38100"/>
                </a:moveTo>
                <a:lnTo>
                  <a:pt x="674878" y="38100"/>
                </a:lnTo>
                <a:lnTo>
                  <a:pt x="674878" y="76200"/>
                </a:lnTo>
                <a:lnTo>
                  <a:pt x="732028" y="76200"/>
                </a:lnTo>
                <a:lnTo>
                  <a:pt x="770128" y="57150"/>
                </a:lnTo>
                <a:lnTo>
                  <a:pt x="7320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35757" y="3342132"/>
            <a:ext cx="770255" cy="114300"/>
          </a:xfrm>
          <a:custGeom>
            <a:avLst/>
            <a:gdLst/>
            <a:ahLst/>
            <a:cxnLst/>
            <a:rect l="l" t="t" r="r" b="b"/>
            <a:pathLst>
              <a:path w="770254" h="114300">
                <a:moveTo>
                  <a:pt x="655828" y="0"/>
                </a:moveTo>
                <a:lnTo>
                  <a:pt x="655828" y="114300"/>
                </a:lnTo>
                <a:lnTo>
                  <a:pt x="732028" y="76200"/>
                </a:lnTo>
                <a:lnTo>
                  <a:pt x="674878" y="76200"/>
                </a:lnTo>
                <a:lnTo>
                  <a:pt x="674878" y="38100"/>
                </a:lnTo>
                <a:lnTo>
                  <a:pt x="732028" y="38100"/>
                </a:lnTo>
                <a:lnTo>
                  <a:pt x="655828" y="0"/>
                </a:lnTo>
                <a:close/>
              </a:path>
              <a:path w="770254" h="114300">
                <a:moveTo>
                  <a:pt x="65582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55828" y="76200"/>
                </a:lnTo>
                <a:lnTo>
                  <a:pt x="655828" y="38100"/>
                </a:lnTo>
                <a:close/>
              </a:path>
              <a:path w="770254" h="114300">
                <a:moveTo>
                  <a:pt x="732028" y="38100"/>
                </a:moveTo>
                <a:lnTo>
                  <a:pt x="674878" y="38100"/>
                </a:lnTo>
                <a:lnTo>
                  <a:pt x="674878" y="76200"/>
                </a:lnTo>
                <a:lnTo>
                  <a:pt x="732028" y="76200"/>
                </a:lnTo>
                <a:lnTo>
                  <a:pt x="770128" y="57150"/>
                </a:lnTo>
                <a:lnTo>
                  <a:pt x="7320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35757" y="4303776"/>
            <a:ext cx="770255" cy="114300"/>
          </a:xfrm>
          <a:custGeom>
            <a:avLst/>
            <a:gdLst/>
            <a:ahLst/>
            <a:cxnLst/>
            <a:rect l="l" t="t" r="r" b="b"/>
            <a:pathLst>
              <a:path w="770254" h="114300">
                <a:moveTo>
                  <a:pt x="655828" y="0"/>
                </a:moveTo>
                <a:lnTo>
                  <a:pt x="655828" y="114300"/>
                </a:lnTo>
                <a:lnTo>
                  <a:pt x="732028" y="76200"/>
                </a:lnTo>
                <a:lnTo>
                  <a:pt x="674878" y="76200"/>
                </a:lnTo>
                <a:lnTo>
                  <a:pt x="674878" y="38100"/>
                </a:lnTo>
                <a:lnTo>
                  <a:pt x="732028" y="38100"/>
                </a:lnTo>
                <a:lnTo>
                  <a:pt x="655828" y="0"/>
                </a:lnTo>
                <a:close/>
              </a:path>
              <a:path w="770254" h="114300">
                <a:moveTo>
                  <a:pt x="65582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55828" y="76200"/>
                </a:lnTo>
                <a:lnTo>
                  <a:pt x="655828" y="38100"/>
                </a:lnTo>
                <a:close/>
              </a:path>
              <a:path w="770254" h="114300">
                <a:moveTo>
                  <a:pt x="732028" y="38100"/>
                </a:moveTo>
                <a:lnTo>
                  <a:pt x="674878" y="38100"/>
                </a:lnTo>
                <a:lnTo>
                  <a:pt x="674878" y="76200"/>
                </a:lnTo>
                <a:lnTo>
                  <a:pt x="732028" y="76200"/>
                </a:lnTo>
                <a:lnTo>
                  <a:pt x="770128" y="57150"/>
                </a:lnTo>
                <a:lnTo>
                  <a:pt x="7320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0329" y="5353811"/>
            <a:ext cx="765175" cy="114300"/>
          </a:xfrm>
          <a:custGeom>
            <a:avLst/>
            <a:gdLst/>
            <a:ahLst/>
            <a:cxnLst/>
            <a:rect l="l" t="t" r="r" b="b"/>
            <a:pathLst>
              <a:path w="765175" h="114300">
                <a:moveTo>
                  <a:pt x="650874" y="0"/>
                </a:moveTo>
                <a:lnTo>
                  <a:pt x="650874" y="114300"/>
                </a:lnTo>
                <a:lnTo>
                  <a:pt x="727074" y="76200"/>
                </a:lnTo>
                <a:lnTo>
                  <a:pt x="669924" y="76200"/>
                </a:lnTo>
                <a:lnTo>
                  <a:pt x="669924" y="38100"/>
                </a:lnTo>
                <a:lnTo>
                  <a:pt x="727074" y="38100"/>
                </a:lnTo>
                <a:lnTo>
                  <a:pt x="650874" y="0"/>
                </a:lnTo>
                <a:close/>
              </a:path>
              <a:path w="765175" h="114300">
                <a:moveTo>
                  <a:pt x="65087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50874" y="76200"/>
                </a:lnTo>
                <a:lnTo>
                  <a:pt x="650874" y="38100"/>
                </a:lnTo>
                <a:close/>
              </a:path>
              <a:path w="765175" h="114300">
                <a:moveTo>
                  <a:pt x="727074" y="38100"/>
                </a:moveTo>
                <a:lnTo>
                  <a:pt x="669924" y="38100"/>
                </a:lnTo>
                <a:lnTo>
                  <a:pt x="669924" y="76200"/>
                </a:lnTo>
                <a:lnTo>
                  <a:pt x="727074" y="76200"/>
                </a:lnTo>
                <a:lnTo>
                  <a:pt x="765174" y="57150"/>
                </a:lnTo>
                <a:lnTo>
                  <a:pt x="72707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19978" y="2360676"/>
            <a:ext cx="633730" cy="114300"/>
          </a:xfrm>
          <a:custGeom>
            <a:avLst/>
            <a:gdLst/>
            <a:ahLst/>
            <a:cxnLst/>
            <a:rect l="l" t="t" r="r" b="b"/>
            <a:pathLst>
              <a:path w="633729" h="114300">
                <a:moveTo>
                  <a:pt x="519049" y="0"/>
                </a:moveTo>
                <a:lnTo>
                  <a:pt x="519049" y="114300"/>
                </a:lnTo>
                <a:lnTo>
                  <a:pt x="595249" y="76200"/>
                </a:lnTo>
                <a:lnTo>
                  <a:pt x="538099" y="76200"/>
                </a:lnTo>
                <a:lnTo>
                  <a:pt x="538099" y="38100"/>
                </a:lnTo>
                <a:lnTo>
                  <a:pt x="595249" y="38100"/>
                </a:lnTo>
                <a:lnTo>
                  <a:pt x="519049" y="0"/>
                </a:lnTo>
                <a:close/>
              </a:path>
              <a:path w="633729" h="114300">
                <a:moveTo>
                  <a:pt x="51904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19049" y="76200"/>
                </a:lnTo>
                <a:lnTo>
                  <a:pt x="519049" y="38100"/>
                </a:lnTo>
                <a:close/>
              </a:path>
              <a:path w="633729" h="114300">
                <a:moveTo>
                  <a:pt x="595249" y="38100"/>
                </a:moveTo>
                <a:lnTo>
                  <a:pt x="538099" y="38100"/>
                </a:lnTo>
                <a:lnTo>
                  <a:pt x="538099" y="76200"/>
                </a:lnTo>
                <a:lnTo>
                  <a:pt x="595249" y="76200"/>
                </a:lnTo>
                <a:lnTo>
                  <a:pt x="633349" y="57150"/>
                </a:lnTo>
                <a:lnTo>
                  <a:pt x="59524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9978" y="3332988"/>
            <a:ext cx="633730" cy="114300"/>
          </a:xfrm>
          <a:custGeom>
            <a:avLst/>
            <a:gdLst/>
            <a:ahLst/>
            <a:cxnLst/>
            <a:rect l="l" t="t" r="r" b="b"/>
            <a:pathLst>
              <a:path w="633729" h="114300">
                <a:moveTo>
                  <a:pt x="519049" y="0"/>
                </a:moveTo>
                <a:lnTo>
                  <a:pt x="519049" y="114300"/>
                </a:lnTo>
                <a:lnTo>
                  <a:pt x="595249" y="76200"/>
                </a:lnTo>
                <a:lnTo>
                  <a:pt x="538099" y="76200"/>
                </a:lnTo>
                <a:lnTo>
                  <a:pt x="538099" y="38100"/>
                </a:lnTo>
                <a:lnTo>
                  <a:pt x="595249" y="38100"/>
                </a:lnTo>
                <a:lnTo>
                  <a:pt x="519049" y="0"/>
                </a:lnTo>
                <a:close/>
              </a:path>
              <a:path w="633729" h="114300">
                <a:moveTo>
                  <a:pt x="51904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19049" y="76200"/>
                </a:lnTo>
                <a:lnTo>
                  <a:pt x="519049" y="38100"/>
                </a:lnTo>
                <a:close/>
              </a:path>
              <a:path w="633729" h="114300">
                <a:moveTo>
                  <a:pt x="595249" y="38100"/>
                </a:moveTo>
                <a:lnTo>
                  <a:pt x="538099" y="38100"/>
                </a:lnTo>
                <a:lnTo>
                  <a:pt x="538099" y="76200"/>
                </a:lnTo>
                <a:lnTo>
                  <a:pt x="595249" y="76200"/>
                </a:lnTo>
                <a:lnTo>
                  <a:pt x="633349" y="57150"/>
                </a:lnTo>
                <a:lnTo>
                  <a:pt x="59524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9851" y="4305680"/>
            <a:ext cx="633730" cy="114300"/>
          </a:xfrm>
          <a:custGeom>
            <a:avLst/>
            <a:gdLst/>
            <a:ahLst/>
            <a:cxnLst/>
            <a:rect l="l" t="t" r="r" b="b"/>
            <a:pathLst>
              <a:path w="633729" h="114300">
                <a:moveTo>
                  <a:pt x="519048" y="76255"/>
                </a:moveTo>
                <a:lnTo>
                  <a:pt x="518922" y="114300"/>
                </a:lnTo>
                <a:lnTo>
                  <a:pt x="595719" y="76327"/>
                </a:lnTo>
                <a:lnTo>
                  <a:pt x="538099" y="76327"/>
                </a:lnTo>
                <a:lnTo>
                  <a:pt x="519048" y="76255"/>
                </a:lnTo>
                <a:close/>
              </a:path>
              <a:path w="633729" h="114300">
                <a:moveTo>
                  <a:pt x="519175" y="38155"/>
                </a:moveTo>
                <a:lnTo>
                  <a:pt x="519048" y="76255"/>
                </a:lnTo>
                <a:lnTo>
                  <a:pt x="538099" y="76327"/>
                </a:lnTo>
                <a:lnTo>
                  <a:pt x="538226" y="38227"/>
                </a:lnTo>
                <a:lnTo>
                  <a:pt x="519175" y="38155"/>
                </a:lnTo>
                <a:close/>
              </a:path>
              <a:path w="633729" h="114300">
                <a:moveTo>
                  <a:pt x="519302" y="0"/>
                </a:moveTo>
                <a:lnTo>
                  <a:pt x="519175" y="38155"/>
                </a:lnTo>
                <a:lnTo>
                  <a:pt x="538226" y="38227"/>
                </a:lnTo>
                <a:lnTo>
                  <a:pt x="538099" y="76327"/>
                </a:lnTo>
                <a:lnTo>
                  <a:pt x="595719" y="76327"/>
                </a:lnTo>
                <a:lnTo>
                  <a:pt x="633476" y="57658"/>
                </a:lnTo>
                <a:lnTo>
                  <a:pt x="519302" y="0"/>
                </a:lnTo>
                <a:close/>
              </a:path>
              <a:path w="633729" h="114300">
                <a:moveTo>
                  <a:pt x="253" y="36195"/>
                </a:moveTo>
                <a:lnTo>
                  <a:pt x="0" y="74295"/>
                </a:lnTo>
                <a:lnTo>
                  <a:pt x="519048" y="76255"/>
                </a:lnTo>
                <a:lnTo>
                  <a:pt x="519175" y="38155"/>
                </a:lnTo>
                <a:lnTo>
                  <a:pt x="253" y="36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19978" y="5277611"/>
            <a:ext cx="633730" cy="114300"/>
          </a:xfrm>
          <a:custGeom>
            <a:avLst/>
            <a:gdLst/>
            <a:ahLst/>
            <a:cxnLst/>
            <a:rect l="l" t="t" r="r" b="b"/>
            <a:pathLst>
              <a:path w="633729" h="114300">
                <a:moveTo>
                  <a:pt x="519049" y="0"/>
                </a:moveTo>
                <a:lnTo>
                  <a:pt x="519049" y="114300"/>
                </a:lnTo>
                <a:lnTo>
                  <a:pt x="595249" y="76200"/>
                </a:lnTo>
                <a:lnTo>
                  <a:pt x="538099" y="76200"/>
                </a:lnTo>
                <a:lnTo>
                  <a:pt x="538099" y="38100"/>
                </a:lnTo>
                <a:lnTo>
                  <a:pt x="595249" y="38100"/>
                </a:lnTo>
                <a:lnTo>
                  <a:pt x="519049" y="0"/>
                </a:lnTo>
                <a:close/>
              </a:path>
              <a:path w="633729" h="114300">
                <a:moveTo>
                  <a:pt x="51904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19049" y="76200"/>
                </a:lnTo>
                <a:lnTo>
                  <a:pt x="519049" y="38100"/>
                </a:lnTo>
                <a:close/>
              </a:path>
              <a:path w="633729" h="114300">
                <a:moveTo>
                  <a:pt x="595249" y="38100"/>
                </a:moveTo>
                <a:lnTo>
                  <a:pt x="538099" y="38100"/>
                </a:lnTo>
                <a:lnTo>
                  <a:pt x="538099" y="76200"/>
                </a:lnTo>
                <a:lnTo>
                  <a:pt x="595249" y="76200"/>
                </a:lnTo>
                <a:lnTo>
                  <a:pt x="633349" y="57150"/>
                </a:lnTo>
                <a:lnTo>
                  <a:pt x="59524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05528" y="1294638"/>
            <a:ext cx="114300" cy="535305"/>
          </a:xfrm>
          <a:custGeom>
            <a:avLst/>
            <a:gdLst/>
            <a:ahLst/>
            <a:cxnLst/>
            <a:rect l="l" t="t" r="r" b="b"/>
            <a:pathLst>
              <a:path w="114300" h="535305">
                <a:moveTo>
                  <a:pt x="38100" y="420750"/>
                </a:moveTo>
                <a:lnTo>
                  <a:pt x="0" y="420750"/>
                </a:lnTo>
                <a:lnTo>
                  <a:pt x="57150" y="535051"/>
                </a:lnTo>
                <a:lnTo>
                  <a:pt x="104775" y="439800"/>
                </a:lnTo>
                <a:lnTo>
                  <a:pt x="38100" y="439800"/>
                </a:lnTo>
                <a:lnTo>
                  <a:pt x="38100" y="420750"/>
                </a:lnTo>
                <a:close/>
              </a:path>
              <a:path w="114300" h="535305">
                <a:moveTo>
                  <a:pt x="76200" y="95250"/>
                </a:moveTo>
                <a:lnTo>
                  <a:pt x="38100" y="95250"/>
                </a:lnTo>
                <a:lnTo>
                  <a:pt x="38100" y="439800"/>
                </a:lnTo>
                <a:lnTo>
                  <a:pt x="76200" y="439800"/>
                </a:lnTo>
                <a:lnTo>
                  <a:pt x="76200" y="95250"/>
                </a:lnTo>
                <a:close/>
              </a:path>
              <a:path w="114300" h="535305">
                <a:moveTo>
                  <a:pt x="114300" y="420750"/>
                </a:moveTo>
                <a:lnTo>
                  <a:pt x="76200" y="420750"/>
                </a:lnTo>
                <a:lnTo>
                  <a:pt x="76200" y="439800"/>
                </a:lnTo>
                <a:lnTo>
                  <a:pt x="104775" y="439800"/>
                </a:lnTo>
                <a:lnTo>
                  <a:pt x="114300" y="420750"/>
                </a:lnTo>
                <a:close/>
              </a:path>
              <a:path w="114300" h="53530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53530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17930"/>
            <a:ext cx="7695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Specifications </a:t>
            </a:r>
            <a:r>
              <a:rPr spc="-5" dirty="0"/>
              <a:t>– </a:t>
            </a:r>
            <a:r>
              <a:rPr spc="-55" dirty="0"/>
              <a:t>Temperature</a:t>
            </a:r>
            <a:r>
              <a:rPr spc="50" dirty="0"/>
              <a:t> </a:t>
            </a:r>
            <a:r>
              <a:rPr spc="-15" dirty="0"/>
              <a:t>Setting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6230"/>
            <a:ext cx="7840345" cy="4385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ts val="2280"/>
              </a:lnSpc>
              <a:spcBef>
                <a:spcPts val="105"/>
              </a:spcBef>
              <a:buClr>
                <a:srgbClr val="4F81BC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The “Up” or “Down” </a:t>
            </a:r>
            <a:r>
              <a:rPr sz="2000" spc="-10" dirty="0">
                <a:latin typeface="Calibri"/>
                <a:cs typeface="Calibri"/>
              </a:rPr>
              <a:t>buttons are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change the </a:t>
            </a:r>
            <a:r>
              <a:rPr sz="2000" spc="-10" dirty="0">
                <a:latin typeface="Calibri"/>
                <a:cs typeface="Calibri"/>
              </a:rPr>
              <a:t>required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water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spc="-10" dirty="0">
                <a:latin typeface="Calibri"/>
                <a:cs typeface="Calibri"/>
              </a:rPr>
              <a:t>(set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temperature)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ts val="2280"/>
              </a:lnSpc>
              <a:spcBef>
                <a:spcPts val="240"/>
              </a:spcBef>
              <a:buClr>
                <a:srgbClr val="4F81BC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first </a:t>
            </a:r>
            <a:r>
              <a:rPr sz="2000" spc="-5" dirty="0">
                <a:latin typeface="Calibri"/>
                <a:cs typeface="Calibri"/>
              </a:rPr>
              <a:t>“Up” or “Down” </a:t>
            </a:r>
            <a:r>
              <a:rPr sz="2000" spc="-10" dirty="0">
                <a:latin typeface="Calibri"/>
                <a:cs typeface="Calibri"/>
              </a:rPr>
              <a:t>button press, </a:t>
            </a:r>
            <a:r>
              <a:rPr sz="2000" spc="-15" dirty="0">
                <a:latin typeface="Calibri"/>
                <a:cs typeface="Calibri"/>
              </a:rPr>
              <a:t>enters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temperature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setting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mode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ts val="2280"/>
              </a:lnSpc>
              <a:spcBef>
                <a:spcPts val="240"/>
              </a:spcBef>
              <a:buClr>
                <a:srgbClr val="4F81BC"/>
              </a:buClr>
              <a:buAutoNum type="arabicPeriod" startAt="3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After </a:t>
            </a:r>
            <a:r>
              <a:rPr sz="2000" spc="-10" dirty="0">
                <a:latin typeface="Calibri"/>
                <a:cs typeface="Calibri"/>
              </a:rPr>
              <a:t>entering temperature setting </a:t>
            </a:r>
            <a:r>
              <a:rPr sz="2000" dirty="0">
                <a:latin typeface="Calibri"/>
                <a:cs typeface="Calibri"/>
              </a:rPr>
              <a:t>mode, a </a:t>
            </a:r>
            <a:r>
              <a:rPr sz="2000" spc="-5" dirty="0">
                <a:latin typeface="Calibri"/>
                <a:cs typeface="Calibri"/>
              </a:rPr>
              <a:t>single “Up” </a:t>
            </a:r>
            <a:r>
              <a:rPr sz="2000" spc="-10" dirty="0">
                <a:latin typeface="Calibri"/>
                <a:cs typeface="Calibri"/>
              </a:rPr>
              <a:t>button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increase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set </a:t>
            </a:r>
            <a:r>
              <a:rPr sz="2000" spc="-10" dirty="0">
                <a:latin typeface="Calibri"/>
                <a:cs typeface="Calibri"/>
              </a:rPr>
              <a:t>temperature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degrees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ts val="2280"/>
              </a:lnSpc>
              <a:spcBef>
                <a:spcPts val="240"/>
              </a:spcBef>
              <a:buClr>
                <a:srgbClr val="4F81BC"/>
              </a:buClr>
              <a:buAutoNum type="arabicPeriod" startAt="4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After entering </a:t>
            </a: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spc="-10" dirty="0">
                <a:latin typeface="Calibri"/>
                <a:cs typeface="Calibri"/>
              </a:rPr>
              <a:t>setting </a:t>
            </a:r>
            <a:r>
              <a:rPr sz="2000" dirty="0">
                <a:latin typeface="Calibri"/>
                <a:cs typeface="Calibri"/>
              </a:rPr>
              <a:t>mode, a </a:t>
            </a:r>
            <a:r>
              <a:rPr sz="2000" spc="-5" dirty="0">
                <a:latin typeface="Calibri"/>
                <a:cs typeface="Calibri"/>
              </a:rPr>
              <a:t>single “Down” </a:t>
            </a:r>
            <a:r>
              <a:rPr sz="2000" spc="-10" dirty="0">
                <a:latin typeface="Calibri"/>
                <a:cs typeface="Calibri"/>
              </a:rPr>
              <a:t>button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decrease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degrees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240"/>
              </a:spcBef>
              <a:buClr>
                <a:srgbClr val="4F81BC"/>
              </a:buClr>
              <a:buAutoNum type="arabicPeriod" startAt="5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The minimum possible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dirty="0">
                <a:latin typeface="Calibri"/>
                <a:cs typeface="Calibri"/>
              </a:rPr>
              <a:t>is 35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degrees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240"/>
              </a:spcBef>
              <a:buClr>
                <a:srgbClr val="4F81BC"/>
              </a:buClr>
              <a:buAutoNum type="arabicPeriod" startAt="5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The maximum possible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dirty="0">
                <a:latin typeface="Calibri"/>
                <a:cs typeface="Calibri"/>
              </a:rPr>
              <a:t>is 75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degrees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240"/>
              </a:spcBef>
              <a:buClr>
                <a:srgbClr val="4F81BC"/>
              </a:buClr>
              <a:buAutoNum type="arabicPeriod" startAt="5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The “External </a:t>
            </a:r>
            <a:r>
              <a:rPr sz="2000" dirty="0">
                <a:latin typeface="Calibri"/>
                <a:cs typeface="Calibri"/>
              </a:rPr>
              <a:t>E2PROM” </a:t>
            </a:r>
            <a:r>
              <a:rPr sz="2000" spc="-5" dirty="0">
                <a:latin typeface="Calibri"/>
                <a:cs typeface="Calibri"/>
              </a:rPr>
              <a:t>should </a:t>
            </a:r>
            <a:r>
              <a:rPr sz="2000" spc="-20" dirty="0">
                <a:latin typeface="Calibri"/>
                <a:cs typeface="Calibri"/>
              </a:rPr>
              <a:t>save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set </a:t>
            </a: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dirty="0">
                <a:latin typeface="Calibri"/>
                <a:cs typeface="Calibri"/>
              </a:rPr>
              <a:t>once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ts val="2280"/>
              </a:lnSpc>
              <a:spcBef>
                <a:spcPts val="240"/>
              </a:spcBef>
              <a:buClr>
                <a:srgbClr val="4F81BC"/>
              </a:buClr>
              <a:buAutoNum type="arabicPeriod" startAt="5"/>
              <a:tabLst>
                <a:tab pos="469900" algn="l"/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If the </a:t>
            </a:r>
            <a:r>
              <a:rPr sz="2000" spc="-5" dirty="0">
                <a:latin typeface="Calibri"/>
                <a:cs typeface="Calibri"/>
              </a:rPr>
              <a:t>electric </a:t>
            </a:r>
            <a:r>
              <a:rPr sz="2000" spc="-15" dirty="0">
                <a:latin typeface="Calibri"/>
                <a:cs typeface="Calibri"/>
              </a:rPr>
              <a:t>water </a:t>
            </a:r>
            <a:r>
              <a:rPr sz="2000" spc="-10" dirty="0">
                <a:latin typeface="Calibri"/>
                <a:cs typeface="Calibri"/>
              </a:rPr>
              <a:t>heater </a:t>
            </a:r>
            <a:r>
              <a:rPr sz="2000" dirty="0">
                <a:latin typeface="Calibri"/>
                <a:cs typeface="Calibri"/>
              </a:rPr>
              <a:t>is turned OFF then ON, the </a:t>
            </a:r>
            <a:r>
              <a:rPr sz="2000" spc="-15" dirty="0">
                <a:latin typeface="Calibri"/>
                <a:cs typeface="Calibri"/>
              </a:rPr>
              <a:t>stored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spc="-5" dirty="0">
                <a:latin typeface="Calibri"/>
                <a:cs typeface="Calibri"/>
              </a:rPr>
              <a:t>should be </a:t>
            </a:r>
            <a:r>
              <a:rPr sz="2000" spc="-10" dirty="0">
                <a:latin typeface="Calibri"/>
                <a:cs typeface="Calibri"/>
              </a:rPr>
              <a:t>retrieved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“External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E2PROM”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240"/>
              </a:spcBef>
              <a:buClr>
                <a:srgbClr val="4F81BC"/>
              </a:buClr>
              <a:buAutoNum type="arabicPeriod" startAt="9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The initial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dirty="0">
                <a:latin typeface="Calibri"/>
                <a:cs typeface="Calibri"/>
              </a:rPr>
              <a:t>is 60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degrees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2399"/>
            <a:ext cx="7808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Specifications </a:t>
            </a:r>
            <a:r>
              <a:rPr sz="4400" dirty="0"/>
              <a:t>– </a:t>
            </a:r>
            <a:r>
              <a:rPr sz="4400" spc="-5" dirty="0"/>
              <a:t>ON/OFF</a:t>
            </a:r>
            <a:r>
              <a:rPr sz="4400" spc="-40" dirty="0"/>
              <a:t> </a:t>
            </a:r>
            <a:r>
              <a:rPr sz="4400" spc="-10" dirty="0"/>
              <a:t>Behavior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6709"/>
            <a:ext cx="8021320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connected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35" dirty="0">
                <a:latin typeface="Calibri"/>
                <a:cs typeface="Calibri"/>
              </a:rPr>
              <a:t>heater, </a:t>
            </a:r>
            <a:r>
              <a:rPr sz="2000" dirty="0">
                <a:latin typeface="Calibri"/>
                <a:cs typeface="Calibri"/>
              </a:rPr>
              <a:t>the electric </a:t>
            </a:r>
            <a:r>
              <a:rPr sz="2000" spc="-15" dirty="0">
                <a:latin typeface="Calibri"/>
                <a:cs typeface="Calibri"/>
              </a:rPr>
              <a:t>water </a:t>
            </a:r>
            <a:r>
              <a:rPr sz="2000" spc="-10" dirty="0">
                <a:latin typeface="Calibri"/>
                <a:cs typeface="Calibri"/>
              </a:rPr>
              <a:t>heater </a:t>
            </a:r>
            <a:r>
              <a:rPr sz="2000" dirty="0">
                <a:latin typeface="Calibri"/>
                <a:cs typeface="Calibri"/>
              </a:rPr>
              <a:t>is in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OFF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If the </a:t>
            </a:r>
            <a:r>
              <a:rPr sz="2000" spc="-5" dirty="0">
                <a:latin typeface="Calibri"/>
                <a:cs typeface="Calibri"/>
              </a:rPr>
              <a:t>“ON/OFF” </a:t>
            </a:r>
            <a:r>
              <a:rPr sz="2000" spc="-10" dirty="0">
                <a:latin typeface="Calibri"/>
                <a:cs typeface="Calibri"/>
              </a:rPr>
              <a:t>button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released </a:t>
            </a:r>
            <a:r>
              <a:rPr sz="2000" dirty="0">
                <a:latin typeface="Calibri"/>
                <a:cs typeface="Calibri"/>
              </a:rPr>
              <a:t>and the electric </a:t>
            </a:r>
            <a:r>
              <a:rPr sz="2000" spc="-15" dirty="0">
                <a:latin typeface="Calibri"/>
                <a:cs typeface="Calibri"/>
              </a:rPr>
              <a:t>water </a:t>
            </a:r>
            <a:r>
              <a:rPr sz="2000" spc="-10" dirty="0">
                <a:latin typeface="Calibri"/>
                <a:cs typeface="Calibri"/>
              </a:rPr>
              <a:t>heater </a:t>
            </a:r>
            <a:r>
              <a:rPr sz="2000" dirty="0">
                <a:latin typeface="Calibri"/>
                <a:cs typeface="Calibri"/>
              </a:rPr>
              <a:t>is in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OFF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state, </a:t>
            </a:r>
            <a:r>
              <a:rPr sz="2000" dirty="0">
                <a:latin typeface="Calibri"/>
                <a:cs typeface="Calibri"/>
              </a:rPr>
              <a:t>the electric </a:t>
            </a:r>
            <a:r>
              <a:rPr sz="2000" spc="-15" dirty="0">
                <a:latin typeface="Calibri"/>
                <a:cs typeface="Calibri"/>
              </a:rPr>
              <a:t>water </a:t>
            </a:r>
            <a:r>
              <a:rPr sz="2000" spc="-10" dirty="0">
                <a:latin typeface="Calibri"/>
                <a:cs typeface="Calibri"/>
              </a:rPr>
              <a:t>heater </a:t>
            </a:r>
            <a:r>
              <a:rPr sz="2000" spc="-5" dirty="0">
                <a:latin typeface="Calibri"/>
                <a:cs typeface="Calibri"/>
              </a:rPr>
              <a:t>goes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ON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AutoNum type="arabicPeriod" startAt="3"/>
              <a:tabLst>
                <a:tab pos="469900" algn="l"/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If the </a:t>
            </a:r>
            <a:r>
              <a:rPr sz="2000" spc="-5" dirty="0">
                <a:latin typeface="Calibri"/>
                <a:cs typeface="Calibri"/>
              </a:rPr>
              <a:t>“ON/OFF” </a:t>
            </a:r>
            <a:r>
              <a:rPr sz="2000" spc="-10" dirty="0">
                <a:latin typeface="Calibri"/>
                <a:cs typeface="Calibri"/>
              </a:rPr>
              <a:t>button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released </a:t>
            </a:r>
            <a:r>
              <a:rPr sz="2000" dirty="0">
                <a:latin typeface="Calibri"/>
                <a:cs typeface="Calibri"/>
              </a:rPr>
              <a:t>and the electric </a:t>
            </a:r>
            <a:r>
              <a:rPr sz="2000" spc="-15" dirty="0">
                <a:latin typeface="Calibri"/>
                <a:cs typeface="Calibri"/>
              </a:rPr>
              <a:t>water </a:t>
            </a:r>
            <a:r>
              <a:rPr sz="2000" spc="-10" dirty="0">
                <a:latin typeface="Calibri"/>
                <a:cs typeface="Calibri"/>
              </a:rPr>
              <a:t>heater </a:t>
            </a:r>
            <a:r>
              <a:rPr sz="2000" dirty="0">
                <a:latin typeface="Calibri"/>
                <a:cs typeface="Calibri"/>
              </a:rPr>
              <a:t>is in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R="2525395" algn="r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state, </a:t>
            </a:r>
            <a:r>
              <a:rPr sz="2000" dirty="0">
                <a:latin typeface="Calibri"/>
                <a:cs typeface="Calibri"/>
              </a:rPr>
              <a:t>the electric </a:t>
            </a:r>
            <a:r>
              <a:rPr sz="2000" spc="-15" dirty="0">
                <a:latin typeface="Calibri"/>
                <a:cs typeface="Calibri"/>
              </a:rPr>
              <a:t>water </a:t>
            </a:r>
            <a:r>
              <a:rPr sz="2000" spc="-10" dirty="0">
                <a:latin typeface="Calibri"/>
                <a:cs typeface="Calibri"/>
              </a:rPr>
              <a:t>heater </a:t>
            </a:r>
            <a:r>
              <a:rPr sz="2000" spc="-5" dirty="0">
                <a:latin typeface="Calibri"/>
                <a:cs typeface="Calibri"/>
              </a:rPr>
              <a:t>goes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OFF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  <a:p>
            <a:pPr marL="457200" marR="2496820" indent="-457200" algn="r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AutoNum type="arabicPeriod" startAt="4"/>
              <a:tabLst>
                <a:tab pos="457200" algn="l"/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In the OFF </a:t>
            </a:r>
            <a:r>
              <a:rPr sz="2000" spc="-20" dirty="0">
                <a:latin typeface="Calibri"/>
                <a:cs typeface="Calibri"/>
              </a:rPr>
              <a:t>state,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10" dirty="0">
                <a:latin typeface="Calibri"/>
                <a:cs typeface="Calibri"/>
              </a:rPr>
              <a:t>display </a:t>
            </a:r>
            <a:r>
              <a:rPr sz="2000" spc="-5" dirty="0">
                <a:latin typeface="Calibri"/>
                <a:cs typeface="Calibri"/>
              </a:rPr>
              <a:t>should be </a:t>
            </a:r>
            <a:r>
              <a:rPr sz="2000" dirty="0">
                <a:latin typeface="Calibri"/>
                <a:cs typeface="Calibri"/>
              </a:rPr>
              <a:t>turned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OFF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17930"/>
            <a:ext cx="7828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Specifications </a:t>
            </a:r>
            <a:r>
              <a:rPr spc="-5" dirty="0"/>
              <a:t>– </a:t>
            </a:r>
            <a:r>
              <a:rPr spc="-55" dirty="0"/>
              <a:t>Temperature</a:t>
            </a:r>
            <a:r>
              <a:rPr spc="60" dirty="0"/>
              <a:t> </a:t>
            </a:r>
            <a:r>
              <a:rPr spc="-5" dirty="0"/>
              <a:t>Sensing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6735"/>
            <a:ext cx="7851140" cy="24644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spc="-5" dirty="0">
                <a:latin typeface="Calibri"/>
                <a:cs typeface="Calibri"/>
              </a:rPr>
              <a:t>sensor measures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water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temperature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water temperature </a:t>
            </a:r>
            <a:r>
              <a:rPr sz="2000" spc="-5" dirty="0">
                <a:latin typeface="Calibri"/>
                <a:cs typeface="Calibri"/>
              </a:rPr>
              <a:t>should increase, </a:t>
            </a:r>
            <a:r>
              <a:rPr sz="2000" dirty="0">
                <a:latin typeface="Calibri"/>
                <a:cs typeface="Calibri"/>
              </a:rPr>
              <a:t>if the </a:t>
            </a:r>
            <a:r>
              <a:rPr sz="2000" spc="-5" dirty="0">
                <a:latin typeface="Calibri"/>
                <a:cs typeface="Calibri"/>
              </a:rPr>
              <a:t>“Heating </a:t>
            </a:r>
            <a:r>
              <a:rPr sz="2000" spc="5" dirty="0">
                <a:latin typeface="Calibri"/>
                <a:cs typeface="Calibri"/>
              </a:rPr>
              <a:t>Element”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484"/>
              </a:spcBef>
              <a:buClr>
                <a:srgbClr val="4F81BC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water temperature </a:t>
            </a:r>
            <a:r>
              <a:rPr sz="2000" spc="-5" dirty="0">
                <a:latin typeface="Calibri"/>
                <a:cs typeface="Calibri"/>
              </a:rPr>
              <a:t>should decrease, </a:t>
            </a:r>
            <a:r>
              <a:rPr sz="2000" dirty="0">
                <a:latin typeface="Calibri"/>
                <a:cs typeface="Calibri"/>
              </a:rPr>
              <a:t>if the </a:t>
            </a:r>
            <a:r>
              <a:rPr sz="2000" spc="-5" dirty="0">
                <a:latin typeface="Calibri"/>
                <a:cs typeface="Calibri"/>
              </a:rPr>
              <a:t>“Cooling </a:t>
            </a:r>
            <a:r>
              <a:rPr sz="2000" spc="5" dirty="0">
                <a:latin typeface="Calibri"/>
                <a:cs typeface="Calibri"/>
              </a:rPr>
              <a:t>Element”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25" dirty="0">
                <a:latin typeface="Calibri"/>
                <a:cs typeface="Calibri"/>
              </a:rPr>
              <a:t>Temperature </a:t>
            </a:r>
            <a:r>
              <a:rPr sz="2000" spc="-5" dirty="0">
                <a:latin typeface="Calibri"/>
                <a:cs typeface="Calibri"/>
              </a:rPr>
              <a:t>should be sensed </a:t>
            </a:r>
            <a:r>
              <a:rPr sz="2000" dirty="0">
                <a:latin typeface="Calibri"/>
                <a:cs typeface="Calibri"/>
              </a:rPr>
              <a:t>once </a:t>
            </a:r>
            <a:r>
              <a:rPr sz="2000" spc="-10" dirty="0">
                <a:latin typeface="Calibri"/>
                <a:cs typeface="Calibri"/>
              </a:rPr>
              <a:t>every </a:t>
            </a:r>
            <a:r>
              <a:rPr sz="2000" dirty="0">
                <a:latin typeface="Calibri"/>
                <a:cs typeface="Calibri"/>
              </a:rPr>
              <a:t>100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ms</a:t>
            </a:r>
            <a:endParaRPr sz="2000">
              <a:latin typeface="Calibri"/>
              <a:cs typeface="Calibri"/>
            </a:endParaRPr>
          </a:p>
          <a:p>
            <a:pPr marL="469900" marR="374650" indent="-457834" algn="just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AutoNum type="arabicPeriod"/>
              <a:tabLst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The decision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turn ON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OFF either the </a:t>
            </a:r>
            <a:r>
              <a:rPr sz="2000" spc="-5" dirty="0">
                <a:latin typeface="Calibri"/>
                <a:cs typeface="Calibri"/>
              </a:rPr>
              <a:t>“Heating </a:t>
            </a:r>
            <a:r>
              <a:rPr sz="2000" spc="5" dirty="0">
                <a:latin typeface="Calibri"/>
                <a:cs typeface="Calibri"/>
              </a:rPr>
              <a:t>Element”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the  </a:t>
            </a:r>
            <a:r>
              <a:rPr sz="2000" spc="-5" dirty="0">
                <a:latin typeface="Calibri"/>
                <a:cs typeface="Calibri"/>
              </a:rPr>
              <a:t>“Cooling </a:t>
            </a:r>
            <a:r>
              <a:rPr sz="2000" dirty="0">
                <a:latin typeface="Calibri"/>
                <a:cs typeface="Calibri"/>
              </a:rPr>
              <a:t>Element” </a:t>
            </a:r>
            <a:r>
              <a:rPr sz="2000" spc="-5" dirty="0">
                <a:latin typeface="Calibri"/>
                <a:cs typeface="Calibri"/>
              </a:rPr>
              <a:t>based </a:t>
            </a:r>
            <a:r>
              <a:rPr sz="2000" dirty="0">
                <a:latin typeface="Calibri"/>
                <a:cs typeface="Calibri"/>
              </a:rPr>
              <a:t>on the </a:t>
            </a:r>
            <a:r>
              <a:rPr sz="2000" spc="-15" dirty="0">
                <a:latin typeface="Calibri"/>
                <a:cs typeface="Calibri"/>
              </a:rPr>
              <a:t>average </a:t>
            </a:r>
            <a:r>
              <a:rPr sz="2000" dirty="0">
                <a:latin typeface="Calibri"/>
                <a:cs typeface="Calibri"/>
              </a:rPr>
              <a:t>of the </a:t>
            </a:r>
            <a:r>
              <a:rPr sz="2000" spc="-10" dirty="0">
                <a:latin typeface="Calibri"/>
                <a:cs typeface="Calibri"/>
              </a:rPr>
              <a:t>last </a:t>
            </a:r>
            <a:r>
              <a:rPr sz="2000" dirty="0">
                <a:latin typeface="Calibri"/>
                <a:cs typeface="Calibri"/>
              </a:rPr>
              <a:t>10 </a:t>
            </a:r>
            <a:r>
              <a:rPr sz="2000" spc="-15" dirty="0">
                <a:latin typeface="Calibri"/>
                <a:cs typeface="Calibri"/>
              </a:rPr>
              <a:t>temperature  </a:t>
            </a:r>
            <a:r>
              <a:rPr sz="2000" spc="-5" dirty="0">
                <a:latin typeface="Calibri"/>
                <a:cs typeface="Calibri"/>
              </a:rPr>
              <a:t>readings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Specifications </a:t>
            </a:r>
            <a:r>
              <a:rPr spc="-5" dirty="0"/>
              <a:t>– </a:t>
            </a:r>
            <a:r>
              <a:rPr dirty="0"/>
              <a:t>Heating/Cooling  </a:t>
            </a:r>
            <a:r>
              <a:rPr spc="-5" dirty="0"/>
              <a:t>Elements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6709"/>
            <a:ext cx="7250430" cy="264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0" marR="38100" indent="-45720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AutoNum type="arabicPeriod"/>
              <a:tabLst>
                <a:tab pos="4572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The “Heating </a:t>
            </a:r>
            <a:r>
              <a:rPr sz="2000" dirty="0">
                <a:latin typeface="Calibri"/>
                <a:cs typeface="Calibri"/>
              </a:rPr>
              <a:t>Element” </a:t>
            </a:r>
            <a:r>
              <a:rPr sz="2000" spc="-5" dirty="0">
                <a:latin typeface="Calibri"/>
                <a:cs typeface="Calibri"/>
              </a:rPr>
              <a:t>should be </a:t>
            </a:r>
            <a:r>
              <a:rPr sz="2000" dirty="0">
                <a:latin typeface="Calibri"/>
                <a:cs typeface="Calibri"/>
              </a:rPr>
              <a:t>turned ON, if the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water</a:t>
            </a:r>
            <a:endParaRPr sz="2000" dirty="0">
              <a:latin typeface="Calibri"/>
              <a:cs typeface="Calibri"/>
            </a:endParaRPr>
          </a:p>
          <a:p>
            <a:pPr marR="300990" algn="ctr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less </a:t>
            </a:r>
            <a:r>
              <a:rPr sz="2000" dirty="0">
                <a:latin typeface="Calibri"/>
                <a:cs typeface="Calibri"/>
              </a:rPr>
              <a:t>than the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degrees</a:t>
            </a:r>
            <a:endParaRPr sz="2000" dirty="0">
              <a:latin typeface="Calibri"/>
              <a:cs typeface="Calibri"/>
            </a:endParaRPr>
          </a:p>
          <a:p>
            <a:pPr marL="457200" marR="22860" indent="-45720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AutoNum type="arabicPeriod" startAt="2"/>
              <a:tabLst>
                <a:tab pos="4572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The “Cooling </a:t>
            </a:r>
            <a:r>
              <a:rPr sz="2000" spc="5" dirty="0">
                <a:latin typeface="Calibri"/>
                <a:cs typeface="Calibri"/>
              </a:rPr>
              <a:t>Element” </a:t>
            </a:r>
            <a:r>
              <a:rPr sz="2000" dirty="0">
                <a:latin typeface="Calibri"/>
                <a:cs typeface="Calibri"/>
              </a:rPr>
              <a:t>should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turned </a:t>
            </a:r>
            <a:r>
              <a:rPr sz="2000" spc="-50" dirty="0">
                <a:latin typeface="Calibri"/>
                <a:cs typeface="Calibri"/>
              </a:rPr>
              <a:t>OFF,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water</a:t>
            </a:r>
            <a:endParaRPr sz="2000" dirty="0">
              <a:latin typeface="Calibri"/>
              <a:cs typeface="Calibri"/>
            </a:endParaRPr>
          </a:p>
          <a:p>
            <a:pPr marR="300990" algn="ctr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less </a:t>
            </a:r>
            <a:r>
              <a:rPr sz="2000" dirty="0">
                <a:latin typeface="Calibri"/>
                <a:cs typeface="Calibri"/>
              </a:rPr>
              <a:t>than the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degrees</a:t>
            </a:r>
            <a:endParaRPr sz="2000" dirty="0">
              <a:latin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AutoNum type="arabicPeriod" startAt="3"/>
              <a:tabLst>
                <a:tab pos="4572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The “Heating </a:t>
            </a:r>
            <a:r>
              <a:rPr sz="2000" dirty="0">
                <a:latin typeface="Calibri"/>
                <a:cs typeface="Calibri"/>
              </a:rPr>
              <a:t>Element” </a:t>
            </a:r>
            <a:r>
              <a:rPr sz="2000" spc="-5" dirty="0">
                <a:latin typeface="Calibri"/>
                <a:cs typeface="Calibri"/>
              </a:rPr>
              <a:t>should be </a:t>
            </a:r>
            <a:r>
              <a:rPr sz="2000" dirty="0">
                <a:latin typeface="Calibri"/>
                <a:cs typeface="Calibri"/>
              </a:rPr>
              <a:t>turned </a:t>
            </a:r>
            <a:r>
              <a:rPr sz="2000" spc="-50" dirty="0">
                <a:latin typeface="Calibri"/>
                <a:cs typeface="Calibri"/>
              </a:rPr>
              <a:t>OFF, </a:t>
            </a:r>
            <a:r>
              <a:rPr sz="2000" dirty="0">
                <a:latin typeface="Calibri"/>
                <a:cs typeface="Calibri"/>
              </a:rPr>
              <a:t>if the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water</a:t>
            </a:r>
            <a:endParaRPr sz="2000" dirty="0">
              <a:latin typeface="Calibri"/>
              <a:cs typeface="Calibri"/>
            </a:endParaRPr>
          </a:p>
          <a:p>
            <a:pPr marL="54610" algn="ctr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greater </a:t>
            </a:r>
            <a:r>
              <a:rPr sz="2000" dirty="0">
                <a:latin typeface="Calibri"/>
                <a:cs typeface="Calibri"/>
              </a:rPr>
              <a:t>than the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degrees</a:t>
            </a:r>
            <a:endParaRPr sz="2000" dirty="0">
              <a:latin typeface="Calibri"/>
              <a:cs typeface="Calibri"/>
            </a:endParaRPr>
          </a:p>
          <a:p>
            <a:pPr marL="457200" marR="69215" indent="-45720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AutoNum type="arabicPeriod" startAt="4"/>
              <a:tabLst>
                <a:tab pos="4572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The “Cooling </a:t>
            </a:r>
            <a:r>
              <a:rPr sz="2000" spc="5" dirty="0">
                <a:latin typeface="Calibri"/>
                <a:cs typeface="Calibri"/>
              </a:rPr>
              <a:t>Element” </a:t>
            </a:r>
            <a:r>
              <a:rPr sz="2000" dirty="0">
                <a:latin typeface="Calibri"/>
                <a:cs typeface="Calibri"/>
              </a:rPr>
              <a:t>should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turned ON, if the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water</a:t>
            </a:r>
            <a:endParaRPr sz="2000" dirty="0">
              <a:latin typeface="Calibri"/>
              <a:cs typeface="Calibri"/>
            </a:endParaRPr>
          </a:p>
          <a:p>
            <a:pPr marL="55244" algn="ctr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greater </a:t>
            </a:r>
            <a:r>
              <a:rPr sz="2000" dirty="0">
                <a:latin typeface="Calibri"/>
                <a:cs typeface="Calibri"/>
              </a:rPr>
              <a:t>than the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degrees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2399"/>
            <a:ext cx="7510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Specifications </a:t>
            </a:r>
            <a:r>
              <a:rPr sz="4400" dirty="0"/>
              <a:t>– </a:t>
            </a:r>
            <a:r>
              <a:rPr sz="4400" spc="-15" dirty="0"/>
              <a:t>Seven</a:t>
            </a:r>
            <a:r>
              <a:rPr sz="4400" spc="-55" dirty="0"/>
              <a:t> </a:t>
            </a:r>
            <a:r>
              <a:rPr sz="4400" spc="-5" dirty="0"/>
              <a:t>Segments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6709"/>
            <a:ext cx="8053070" cy="3623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2 </a:t>
            </a:r>
            <a:r>
              <a:rPr sz="2000" spc="-10" dirty="0">
                <a:latin typeface="Calibri"/>
                <a:cs typeface="Calibri"/>
              </a:rPr>
              <a:t>seven segment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10" dirty="0">
                <a:latin typeface="Calibri"/>
                <a:cs typeface="Calibri"/>
              </a:rPr>
              <a:t>default </a:t>
            </a:r>
            <a:r>
              <a:rPr sz="2000" spc="-5" dirty="0">
                <a:latin typeface="Calibri"/>
                <a:cs typeface="Calibri"/>
              </a:rPr>
              <a:t>show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current </a:t>
            </a:r>
            <a:r>
              <a:rPr sz="2000" spc="-15" dirty="0">
                <a:latin typeface="Calibri"/>
                <a:cs typeface="Calibri"/>
              </a:rPr>
              <a:t>water temperature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temperature</a:t>
            </a:r>
            <a:endParaRPr sz="2000">
              <a:latin typeface="Calibri"/>
              <a:cs typeface="Calibri"/>
            </a:endParaRPr>
          </a:p>
          <a:p>
            <a:pPr marL="469900" marR="638175" indent="-457834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spc="-15" dirty="0">
                <a:latin typeface="Calibri"/>
                <a:cs typeface="Calibri"/>
              </a:rPr>
              <a:t>By </a:t>
            </a:r>
            <a:r>
              <a:rPr sz="2000" spc="-10" dirty="0">
                <a:latin typeface="Calibri"/>
                <a:cs typeface="Calibri"/>
              </a:rPr>
              <a:t>default, </a:t>
            </a:r>
            <a:r>
              <a:rPr sz="2000" dirty="0">
                <a:latin typeface="Calibri"/>
                <a:cs typeface="Calibri"/>
              </a:rPr>
              <a:t>the 2 </a:t>
            </a:r>
            <a:r>
              <a:rPr sz="2000" spc="-10" dirty="0">
                <a:latin typeface="Calibri"/>
                <a:cs typeface="Calibri"/>
              </a:rPr>
              <a:t>seven segment display are </a:t>
            </a:r>
            <a:r>
              <a:rPr sz="2000" spc="-5" dirty="0">
                <a:latin typeface="Calibri"/>
                <a:cs typeface="Calibri"/>
              </a:rPr>
              <a:t>show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current </a:t>
            </a:r>
            <a:r>
              <a:rPr sz="2000" spc="-15" dirty="0">
                <a:latin typeface="Calibri"/>
                <a:cs typeface="Calibri"/>
              </a:rPr>
              <a:t>water  temperature</a:t>
            </a:r>
            <a:endParaRPr sz="2000">
              <a:latin typeface="Calibri"/>
              <a:cs typeface="Calibri"/>
            </a:endParaRPr>
          </a:p>
          <a:p>
            <a:pPr marL="469900" marR="429259" indent="-457834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If the electric </a:t>
            </a:r>
            <a:r>
              <a:rPr sz="2000" spc="-15" dirty="0">
                <a:latin typeface="Calibri"/>
                <a:cs typeface="Calibri"/>
              </a:rPr>
              <a:t>water </a:t>
            </a:r>
            <a:r>
              <a:rPr sz="2000" spc="-10" dirty="0">
                <a:latin typeface="Calibri"/>
                <a:cs typeface="Calibri"/>
              </a:rPr>
              <a:t>heater </a:t>
            </a:r>
            <a:r>
              <a:rPr sz="2000" dirty="0">
                <a:latin typeface="Calibri"/>
                <a:cs typeface="Calibri"/>
              </a:rPr>
              <a:t>is in the </a:t>
            </a: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spc="-10" dirty="0">
                <a:latin typeface="Calibri"/>
                <a:cs typeface="Calibri"/>
              </a:rPr>
              <a:t>setting </a:t>
            </a:r>
            <a:r>
              <a:rPr sz="2000" dirty="0">
                <a:latin typeface="Calibri"/>
                <a:cs typeface="Calibri"/>
              </a:rPr>
              <a:t>mode, the 2  </a:t>
            </a:r>
            <a:r>
              <a:rPr sz="2000" spc="-10" dirty="0">
                <a:latin typeface="Calibri"/>
                <a:cs typeface="Calibri"/>
              </a:rPr>
              <a:t>seven segment displays </a:t>
            </a:r>
            <a:r>
              <a:rPr sz="2000" spc="-5" dirty="0">
                <a:latin typeface="Calibri"/>
                <a:cs typeface="Calibri"/>
              </a:rPr>
              <a:t>should blink </a:t>
            </a:r>
            <a:r>
              <a:rPr sz="2000" spc="-10" dirty="0">
                <a:latin typeface="Calibri"/>
                <a:cs typeface="Calibri"/>
              </a:rPr>
              <a:t>every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second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show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set  </a:t>
            </a:r>
            <a:r>
              <a:rPr sz="2000" spc="-15" dirty="0">
                <a:latin typeface="Calibri"/>
                <a:cs typeface="Calibri"/>
              </a:rPr>
              <a:t>temperature</a:t>
            </a:r>
            <a:endParaRPr sz="2000">
              <a:latin typeface="Calibri"/>
              <a:cs typeface="Calibri"/>
            </a:endParaRPr>
          </a:p>
          <a:p>
            <a:pPr marL="469900" marR="322580" indent="-457834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spc="-10" dirty="0">
                <a:latin typeface="Calibri"/>
                <a:cs typeface="Calibri"/>
              </a:rPr>
              <a:t>setting </a:t>
            </a:r>
            <a:r>
              <a:rPr sz="2000" spc="-5" dirty="0">
                <a:latin typeface="Calibri"/>
                <a:cs typeface="Calibri"/>
              </a:rPr>
              <a:t>mode, </a:t>
            </a:r>
            <a:r>
              <a:rPr sz="2000" spc="-10" dirty="0">
                <a:latin typeface="Calibri"/>
                <a:cs typeface="Calibri"/>
              </a:rPr>
              <a:t>every </a:t>
            </a:r>
            <a:r>
              <a:rPr sz="2000" dirty="0">
                <a:latin typeface="Calibri"/>
                <a:cs typeface="Calibri"/>
              </a:rPr>
              <a:t>change in the </a:t>
            </a:r>
            <a:r>
              <a:rPr sz="2000" spc="-5" dirty="0">
                <a:latin typeface="Calibri"/>
                <a:cs typeface="Calibri"/>
              </a:rPr>
              <a:t>set </a:t>
            </a:r>
            <a:r>
              <a:rPr sz="2000" spc="-15" dirty="0">
                <a:latin typeface="Calibri"/>
                <a:cs typeface="Calibri"/>
              </a:rPr>
              <a:t>temperature  </a:t>
            </a:r>
            <a:r>
              <a:rPr sz="2000" spc="-5" dirty="0">
                <a:latin typeface="Calibri"/>
                <a:cs typeface="Calibri"/>
              </a:rPr>
              <a:t>should be </a:t>
            </a:r>
            <a:r>
              <a:rPr sz="2000" spc="-10" dirty="0">
                <a:latin typeface="Calibri"/>
                <a:cs typeface="Calibri"/>
              </a:rPr>
              <a:t>reflected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 2 </a:t>
            </a:r>
            <a:r>
              <a:rPr sz="2000" spc="-10" dirty="0">
                <a:latin typeface="Calibri"/>
                <a:cs typeface="Calibri"/>
              </a:rPr>
              <a:t>seven segment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displays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2 </a:t>
            </a:r>
            <a:r>
              <a:rPr sz="2000" spc="-10" dirty="0">
                <a:latin typeface="Calibri"/>
                <a:cs typeface="Calibri"/>
              </a:rPr>
              <a:t>seven segment display </a:t>
            </a:r>
            <a:r>
              <a:rPr sz="2000" spc="-5" dirty="0">
                <a:latin typeface="Calibri"/>
                <a:cs typeface="Calibri"/>
              </a:rPr>
              <a:t>should </a:t>
            </a:r>
            <a:r>
              <a:rPr sz="2000" spc="-15" dirty="0">
                <a:latin typeface="Calibri"/>
                <a:cs typeface="Calibri"/>
              </a:rPr>
              <a:t>exit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spc="-10" dirty="0">
                <a:latin typeface="Calibri"/>
                <a:cs typeface="Calibri"/>
              </a:rPr>
              <a:t>setting </a:t>
            </a:r>
            <a:r>
              <a:rPr sz="2000" spc="-5" dirty="0">
                <a:latin typeface="Calibri"/>
                <a:cs typeface="Calibri"/>
              </a:rPr>
              <a:t>mode,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10" dirty="0">
                <a:latin typeface="Calibri"/>
                <a:cs typeface="Calibri"/>
              </a:rPr>
              <a:t>“UP”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“Down” </a:t>
            </a:r>
            <a:r>
              <a:rPr sz="2000" spc="-10" dirty="0">
                <a:latin typeface="Calibri"/>
                <a:cs typeface="Calibri"/>
              </a:rPr>
              <a:t>buttons are </a:t>
            </a:r>
            <a:r>
              <a:rPr sz="2000" spc="-5" dirty="0">
                <a:latin typeface="Calibri"/>
                <a:cs typeface="Calibri"/>
              </a:rPr>
              <a:t>not pressed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seconds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17930"/>
            <a:ext cx="775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Specifications </a:t>
            </a:r>
            <a:r>
              <a:rPr spc="-5" dirty="0"/>
              <a:t>– </a:t>
            </a:r>
            <a:r>
              <a:rPr spc="-10" dirty="0"/>
              <a:t>Heating Element</a:t>
            </a:r>
            <a:r>
              <a:rPr spc="65" dirty="0"/>
              <a:t> </a:t>
            </a:r>
            <a:r>
              <a:rPr spc="-5" dirty="0"/>
              <a:t>Led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Property </a:t>
            </a:r>
            <a:r>
              <a:rPr dirty="0"/>
              <a:t>- </a:t>
            </a:r>
            <a:r>
              <a:rPr spc="-5" dirty="0"/>
              <a:t>Swift Act</a:t>
            </a:r>
            <a:r>
              <a:rPr spc="-85" dirty="0"/>
              <a:t> </a:t>
            </a:r>
            <a:r>
              <a:rPr spc="-10" dirty="0"/>
              <a:t>LLC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6709"/>
            <a:ext cx="78981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If the </a:t>
            </a:r>
            <a:r>
              <a:rPr sz="2000" spc="-5" dirty="0">
                <a:latin typeface="Calibri"/>
                <a:cs typeface="Calibri"/>
              </a:rPr>
              <a:t>“Heating </a:t>
            </a:r>
            <a:r>
              <a:rPr sz="2000" spc="5" dirty="0">
                <a:latin typeface="Calibri"/>
                <a:cs typeface="Calibri"/>
              </a:rPr>
              <a:t>Element” </a:t>
            </a:r>
            <a:r>
              <a:rPr sz="2000" dirty="0">
                <a:latin typeface="Calibri"/>
                <a:cs typeface="Calibri"/>
              </a:rPr>
              <a:t>is ON, the </a:t>
            </a:r>
            <a:r>
              <a:rPr sz="2000" spc="-5" dirty="0">
                <a:latin typeface="Calibri"/>
                <a:cs typeface="Calibri"/>
              </a:rPr>
              <a:t>“Heating Element Led” should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blink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every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second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If the </a:t>
            </a:r>
            <a:r>
              <a:rPr sz="2000" spc="-5" dirty="0">
                <a:latin typeface="Calibri"/>
                <a:cs typeface="Calibri"/>
              </a:rPr>
              <a:t>“Cooling </a:t>
            </a:r>
            <a:r>
              <a:rPr sz="2000" spc="5" dirty="0">
                <a:latin typeface="Calibri"/>
                <a:cs typeface="Calibri"/>
              </a:rPr>
              <a:t>Element”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OB,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“Heating </a:t>
            </a:r>
            <a:r>
              <a:rPr sz="2000" spc="-10" dirty="0">
                <a:latin typeface="Calibri"/>
                <a:cs typeface="Calibri"/>
              </a:rPr>
              <a:t>Element </a:t>
            </a:r>
            <a:r>
              <a:rPr sz="2000" spc="-5" dirty="0">
                <a:latin typeface="Calibri"/>
                <a:cs typeface="Calibri"/>
              </a:rPr>
              <a:t>Led” should 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1221</Words>
  <Application>Microsoft Office PowerPoint</Application>
  <PresentationFormat>On-screen Show (4:3)</PresentationFormat>
  <Paragraphs>334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Calibri-Bold</vt:lpstr>
      <vt:lpstr>Times New Roman</vt:lpstr>
      <vt:lpstr>Wingdings</vt:lpstr>
      <vt:lpstr>Office Theme</vt:lpstr>
      <vt:lpstr>Case Study: Electric  Water Heater</vt:lpstr>
      <vt:lpstr>PowerPoint Presentation</vt:lpstr>
      <vt:lpstr>Overview</vt:lpstr>
      <vt:lpstr>Specifications – Temperature Setting</vt:lpstr>
      <vt:lpstr>Specifications – ON/OFF Behavior</vt:lpstr>
      <vt:lpstr>Specifications – Temperature Sensing</vt:lpstr>
      <vt:lpstr>Specifications – Heating/Cooling  Elements</vt:lpstr>
      <vt:lpstr>Specifications – Seven Segments</vt:lpstr>
      <vt:lpstr>Specifications – Heating Element Led</vt:lpstr>
      <vt:lpstr>Electric water heater : Static Architecture</vt:lpstr>
      <vt:lpstr>PowerPoint Presentation</vt:lpstr>
      <vt:lpstr>Detailed Design</vt:lpstr>
      <vt:lpstr>Switchs module</vt:lpstr>
      <vt:lpstr>temp_sensor module</vt:lpstr>
      <vt:lpstr>temp_control module</vt:lpstr>
      <vt:lpstr>SSD module</vt:lpstr>
      <vt:lpstr>EEPROM</vt:lpstr>
      <vt:lpstr>PowerPoint Presentation</vt:lpstr>
      <vt:lpstr>PowerPoint Presentation</vt:lpstr>
      <vt:lpstr>PowerPoint Presentation</vt:lpstr>
      <vt:lpstr>Sch_16f</vt:lpstr>
      <vt:lpstr>PowerPoint Presentation</vt:lpstr>
      <vt:lpstr>Schedulability Check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</dc:title>
  <dc:creator>amraldo</dc:creator>
  <cp:lastModifiedBy>AbdEl-Rahman MosaaD</cp:lastModifiedBy>
  <cp:revision>37</cp:revision>
  <dcterms:created xsi:type="dcterms:W3CDTF">2020-07-09T16:14:55Z</dcterms:created>
  <dcterms:modified xsi:type="dcterms:W3CDTF">2020-07-12T18:49:48Z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2020-07-09T00:00:00Z</vt:filetime>
  </property>
</Properties>
</file>