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487" r:id="rId8"/>
    <p:sldId id="4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3CC5A"/>
    <a:srgbClr val="BFA18F"/>
    <a:srgbClr val="E9D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1183-F6FB-462A-9866-431362D06654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00155-5EC5-4E55-BDE1-7D8957815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8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E580E9-4536-4728-9BAE-D4C81C34F62D}" type="datetime1">
              <a:rPr lang="es-ES" smtClean="0"/>
              <a:t>24/05/2023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0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9C5-65E4-4F12-B64C-446C31C97F53}" type="datetime1">
              <a:rPr lang="es-ES" smtClean="0"/>
              <a:t>24/05/2023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6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6A5C-D7E3-4D8F-88FD-E3F399CA419F}" type="datetime1">
              <a:rPr lang="es-ES" smtClean="0"/>
              <a:t>24/05/2023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2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3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396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Our Team
</a:t>
            </a:r>
          </a:p>
        </p:txBody>
      </p:sp>
    </p:spTree>
    <p:extLst>
      <p:ext uri="{BB962C8B-B14F-4D97-AF65-F5344CB8AC3E}">
        <p14:creationId xmlns:p14="http://schemas.microsoft.com/office/powerpoint/2010/main" val="353365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6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33924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2008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Project Stages </a:t>
            </a:r>
          </a:p>
        </p:txBody>
      </p:sp>
    </p:spTree>
    <p:extLst>
      <p:ext uri="{BB962C8B-B14F-4D97-AF65-F5344CB8AC3E}">
        <p14:creationId xmlns:p14="http://schemas.microsoft.com/office/powerpoint/2010/main" val="21438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83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9098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33244" y="309505"/>
            <a:ext cx="1675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Yeseva One" panose="00000500000000000000" charset="0"/>
              </a:rPr>
              <a:t>Project Plan
</a:t>
            </a:r>
          </a:p>
        </p:txBody>
      </p:sp>
    </p:spTree>
    <p:extLst>
      <p:ext uri="{BB962C8B-B14F-4D97-AF65-F5344CB8AC3E}">
        <p14:creationId xmlns:p14="http://schemas.microsoft.com/office/powerpoint/2010/main" val="33736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809D-1C3E-4E54-8023-69EC8315911A}" type="datetime1">
              <a:rPr lang="es-ES" smtClean="0"/>
              <a:t>24/05/2023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485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2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0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153C-98D0-41C1-9DD2-077E66C54121}" type="datetime1">
              <a:rPr lang="es-ES" smtClean="0"/>
              <a:t>24/05/2023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07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6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5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7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3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6A1C-73D7-4BB8-877D-62315FB177AA}" type="datetime1">
              <a:rPr lang="es-ES" smtClean="0"/>
              <a:t>24/05/2023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069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4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8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6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2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3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8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2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57C-1BC0-4600-BEEA-16F34833EC81}" type="datetime1">
              <a:rPr lang="es-ES" smtClean="0"/>
              <a:t>24/05/2023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4671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8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0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1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1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6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8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7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1102-FCE9-4730-886C-A8CF1D0B631F}" type="datetime1">
              <a:rPr lang="es-ES" smtClean="0"/>
              <a:t>24/05/2023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476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9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2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4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14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084E-FC89-4569-8671-29C7967A15FC}" type="datetime1">
              <a:rPr lang="es-ES" smtClean="0"/>
              <a:t>24/05/2023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8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5664-EFDD-44B0-BEF6-8BD75E1BC5CE}" type="datetime1">
              <a:rPr lang="es-ES" smtClean="0"/>
              <a:t>24/05/2023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85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8684-9945-466F-8DD4-FAE385481293}" type="datetime1">
              <a:rPr lang="es-ES" smtClean="0"/>
              <a:t>24/05/2023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7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17F801-2E19-4195-A1C7-EF8DB0F57DA2}" type="datetime1">
              <a:rPr lang="es-ES" smtClean="0"/>
              <a:t>24/05/2023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fld id="{0CEB1B6A-AEF1-4ACD-BD61-958570690F5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fld id="{BB6CB991-6BD3-42F2-8A94-1903E942543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Yeseva One" panose="00000500000000000000" charset="0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90204" pitchFamily="34" charset="0"/>
        <a:buChar char="•"/>
        <a:defRPr sz="3733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667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D7B3-CA91-DA25-1547-8802984CD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831" y="5530789"/>
            <a:ext cx="2552784" cy="70107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moustache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FF575-E7AA-056E-33E8-AFF4314C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1555" y="5467623"/>
            <a:ext cx="3174950" cy="387180"/>
          </a:xfrm>
        </p:spPr>
        <p:txBody>
          <a:bodyPr/>
          <a:lstStyle/>
          <a:p>
            <a:r>
              <a:rPr lang="es-ES" dirty="0"/>
              <a:t>GRUPO 7 – Noel Sariñena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0FDF00-022D-4969-7C5B-09542E2BF550}"/>
              </a:ext>
            </a:extLst>
          </p:cNvPr>
          <p:cNvSpPr txBox="1">
            <a:spLocks/>
          </p:cNvSpPr>
          <p:nvPr/>
        </p:nvSpPr>
        <p:spPr>
          <a:xfrm>
            <a:off x="6456877" y="4960136"/>
            <a:ext cx="1691443" cy="70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F23F03-3D5D-05BF-5D80-DFC572DB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7" y="5101160"/>
            <a:ext cx="1547108" cy="112010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DF241E-D244-8211-EEC5-977A2B82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4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7F3D3E0-1F6C-A711-071A-3B92B506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A42AB7-6B56-0670-5AAD-81DC20EB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Moustache es una barbería ubicada en Granollers.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El proyecto consiste en hacer una aplicación web para gestionar reservas.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La idea fue propuesta por la barbería.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 El plazo de desarrollo planteado era de 4 - 5 meses.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F6C25A4-62DD-F131-F265-570D2CCFC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r="18437"/>
          <a:stretch/>
        </p:blipFill>
        <p:spPr>
          <a:xfrm>
            <a:off x="7071360" y="0"/>
            <a:ext cx="5120640" cy="6860857"/>
          </a:xfrm>
        </p:spPr>
      </p:pic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332F764D-2FF3-1D97-A939-5678C02ECB25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bg1"/>
                </a:solidFill>
              </a:rPr>
              <a:pPr/>
              <a:t>2</a:t>
            </a:fld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4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37">
            <a:extLst>
              <a:ext uri="{FF2B5EF4-FFF2-40B4-BE49-F238E27FC236}">
                <a16:creationId xmlns:a16="http://schemas.microsoft.com/office/drawing/2014/main" id="{7E182F3D-4B53-3316-3FCB-D1BD6032B4A5}"/>
              </a:ext>
            </a:extLst>
          </p:cNvPr>
          <p:cNvGrpSpPr/>
          <p:nvPr/>
        </p:nvGrpSpPr>
        <p:grpSpPr>
          <a:xfrm>
            <a:off x="8044200" y="2245135"/>
            <a:ext cx="2700000" cy="3599999"/>
            <a:chOff x="7812445" y="1482675"/>
            <a:chExt cx="2465003" cy="4083746"/>
          </a:xfrm>
        </p:grpSpPr>
        <p:sp>
          <p:nvSpPr>
            <p:cNvPr id="112" name="五边形 3">
              <a:extLst>
                <a:ext uri="{FF2B5EF4-FFF2-40B4-BE49-F238E27FC236}">
                  <a16:creationId xmlns:a16="http://schemas.microsoft.com/office/drawing/2014/main" id="{27583EE6-B6A1-3D24-35F9-5577BFA1EC3D}"/>
                </a:ext>
              </a:extLst>
            </p:cNvPr>
            <p:cNvSpPr/>
            <p:nvPr/>
          </p:nvSpPr>
          <p:spPr>
            <a:xfrm rot="16200000" flipH="1">
              <a:off x="8621435" y="1311452"/>
              <a:ext cx="847023" cy="2465003"/>
            </a:xfrm>
            <a:prstGeom prst="homePlate">
              <a:avLst/>
            </a:prstGeom>
            <a:solidFill>
              <a:srgbClr val="5959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13" name="组合 4">
              <a:extLst>
                <a:ext uri="{FF2B5EF4-FFF2-40B4-BE49-F238E27FC236}">
                  <a16:creationId xmlns:a16="http://schemas.microsoft.com/office/drawing/2014/main" id="{9F3CBF8A-4D6C-7205-05B9-28AC850EE114}"/>
                </a:ext>
              </a:extLst>
            </p:cNvPr>
            <p:cNvGrpSpPr/>
            <p:nvPr/>
          </p:nvGrpSpPr>
          <p:grpSpPr>
            <a:xfrm>
              <a:off x="7938336" y="2116828"/>
              <a:ext cx="2213221" cy="3449593"/>
              <a:chOff x="8083809" y="2865726"/>
              <a:chExt cx="2213221" cy="3449593"/>
            </a:xfrm>
          </p:grpSpPr>
          <p:sp>
            <p:nvSpPr>
              <p:cNvPr id="117" name="五边形 5">
                <a:extLst>
                  <a:ext uri="{FF2B5EF4-FFF2-40B4-BE49-F238E27FC236}">
                    <a16:creationId xmlns:a16="http://schemas.microsoft.com/office/drawing/2014/main" id="{A2020276-F225-2670-1B33-B18ACCBC4F8B}"/>
                  </a:ext>
                </a:extLst>
              </p:cNvPr>
              <p:cNvSpPr/>
              <p:nvPr/>
            </p:nvSpPr>
            <p:spPr>
              <a:xfrm rot="16200000" flipH="1">
                <a:off x="8787919" y="4806209"/>
                <a:ext cx="805001" cy="2213220"/>
              </a:xfrm>
              <a:prstGeom prst="homePlate">
                <a:avLst/>
              </a:prstGeom>
              <a:solidFill>
                <a:srgbClr val="BFA18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18" name="任意多边形 6">
                <a:extLst>
                  <a:ext uri="{FF2B5EF4-FFF2-40B4-BE49-F238E27FC236}">
                    <a16:creationId xmlns:a16="http://schemas.microsoft.com/office/drawing/2014/main" id="{53F807C8-E391-6A3D-C056-E6B4DC95D853}"/>
                  </a:ext>
                </a:extLst>
              </p:cNvPr>
              <p:cNvSpPr/>
              <p:nvPr/>
            </p:nvSpPr>
            <p:spPr>
              <a:xfrm>
                <a:off x="8083809" y="2865726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</p:grpSp>
        <p:grpSp>
          <p:nvGrpSpPr>
            <p:cNvPr id="114" name="组合 26">
              <a:extLst>
                <a:ext uri="{FF2B5EF4-FFF2-40B4-BE49-F238E27FC236}">
                  <a16:creationId xmlns:a16="http://schemas.microsoft.com/office/drawing/2014/main" id="{A7C3BD44-DC6E-08CD-CAC2-993DE3034CB4}"/>
                </a:ext>
              </a:extLst>
            </p:cNvPr>
            <p:cNvGrpSpPr/>
            <p:nvPr/>
          </p:nvGrpSpPr>
          <p:grpSpPr>
            <a:xfrm>
              <a:off x="7812445" y="1482675"/>
              <a:ext cx="2465003" cy="1186088"/>
              <a:chOff x="7957918" y="2231573"/>
              <a:chExt cx="2465003" cy="1186088"/>
            </a:xfrm>
            <a:solidFill>
              <a:srgbClr val="00706B"/>
            </a:solidFill>
          </p:grpSpPr>
          <p:sp>
            <p:nvSpPr>
              <p:cNvPr id="115" name="任意多边形 27">
                <a:extLst>
                  <a:ext uri="{FF2B5EF4-FFF2-40B4-BE49-F238E27FC236}">
                    <a16:creationId xmlns:a16="http://schemas.microsoft.com/office/drawing/2014/main" id="{25AC15E1-6AE1-9E43-7193-2F9036489DF3}"/>
                  </a:ext>
                </a:extLst>
              </p:cNvPr>
              <p:cNvSpPr/>
              <p:nvPr/>
            </p:nvSpPr>
            <p:spPr>
              <a:xfrm flipV="1">
                <a:off x="7957918" y="2231573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rgbClr val="BFA18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16" name="文本框 28">
                <a:extLst>
                  <a:ext uri="{FF2B5EF4-FFF2-40B4-BE49-F238E27FC236}">
                    <a16:creationId xmlns:a16="http://schemas.microsoft.com/office/drawing/2014/main" id="{C9BE5857-2AFD-58C4-D4E3-96233FAE359F}"/>
                  </a:ext>
                </a:extLst>
              </p:cNvPr>
              <p:cNvSpPr txBox="1"/>
              <p:nvPr/>
            </p:nvSpPr>
            <p:spPr>
              <a:xfrm>
                <a:off x="8945377" y="2547000"/>
                <a:ext cx="452510" cy="52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latin typeface="Agency FB" panose="020B0503020202020204" pitchFamily="34" charset="0"/>
                    <a:ea typeface="方正兰亭超细黑简体" panose="02000000000000000000" pitchFamily="2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03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121" name="组合 35">
            <a:extLst>
              <a:ext uri="{FF2B5EF4-FFF2-40B4-BE49-F238E27FC236}">
                <a16:creationId xmlns:a16="http://schemas.microsoft.com/office/drawing/2014/main" id="{81C6148A-151F-7E27-94AE-C583CD53B988}"/>
              </a:ext>
            </a:extLst>
          </p:cNvPr>
          <p:cNvGrpSpPr/>
          <p:nvPr/>
        </p:nvGrpSpPr>
        <p:grpSpPr>
          <a:xfrm>
            <a:off x="1536334" y="2245135"/>
            <a:ext cx="2700000" cy="3599999"/>
            <a:chOff x="1659074" y="1468208"/>
            <a:chExt cx="2465003" cy="4083747"/>
          </a:xfrm>
        </p:grpSpPr>
        <p:sp>
          <p:nvSpPr>
            <p:cNvPr id="122" name="五边形 9">
              <a:extLst>
                <a:ext uri="{FF2B5EF4-FFF2-40B4-BE49-F238E27FC236}">
                  <a16:creationId xmlns:a16="http://schemas.microsoft.com/office/drawing/2014/main" id="{3D2FFBF1-E991-438C-3FDB-C7FC17936EC3}"/>
                </a:ext>
              </a:extLst>
            </p:cNvPr>
            <p:cNvSpPr/>
            <p:nvPr/>
          </p:nvSpPr>
          <p:spPr>
            <a:xfrm rot="16200000" flipH="1">
              <a:off x="2468064" y="1296985"/>
              <a:ext cx="847023" cy="2465003"/>
            </a:xfrm>
            <a:prstGeom prst="homePlate">
              <a:avLst/>
            </a:prstGeom>
            <a:solidFill>
              <a:srgbClr val="5959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23" name="组合 10">
              <a:extLst>
                <a:ext uri="{FF2B5EF4-FFF2-40B4-BE49-F238E27FC236}">
                  <a16:creationId xmlns:a16="http://schemas.microsoft.com/office/drawing/2014/main" id="{A1A43EE2-E579-8DE1-8A7D-92D266ABBA4B}"/>
                </a:ext>
              </a:extLst>
            </p:cNvPr>
            <p:cNvGrpSpPr/>
            <p:nvPr/>
          </p:nvGrpSpPr>
          <p:grpSpPr>
            <a:xfrm>
              <a:off x="1784965" y="2102361"/>
              <a:ext cx="2213221" cy="3449594"/>
              <a:chOff x="1930438" y="2851259"/>
              <a:chExt cx="2213221" cy="3449594"/>
            </a:xfrm>
          </p:grpSpPr>
          <p:sp>
            <p:nvSpPr>
              <p:cNvPr id="127" name="五边形 11">
                <a:extLst>
                  <a:ext uri="{FF2B5EF4-FFF2-40B4-BE49-F238E27FC236}">
                    <a16:creationId xmlns:a16="http://schemas.microsoft.com/office/drawing/2014/main" id="{337A92A4-2A23-173B-54C8-C2F25C7FF414}"/>
                  </a:ext>
                </a:extLst>
              </p:cNvPr>
              <p:cNvSpPr/>
              <p:nvPr/>
            </p:nvSpPr>
            <p:spPr>
              <a:xfrm rot="16200000" flipH="1">
                <a:off x="2634548" y="4791743"/>
                <a:ext cx="805001" cy="2213220"/>
              </a:xfrm>
              <a:prstGeom prst="homePlate">
                <a:avLst/>
              </a:prstGeom>
              <a:solidFill>
                <a:srgbClr val="BFA18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28" name="任意多边形 12">
                <a:extLst>
                  <a:ext uri="{FF2B5EF4-FFF2-40B4-BE49-F238E27FC236}">
                    <a16:creationId xmlns:a16="http://schemas.microsoft.com/office/drawing/2014/main" id="{2A5161B2-BBD7-BE6A-1983-832E0D46CE02}"/>
                  </a:ext>
                </a:extLst>
              </p:cNvPr>
              <p:cNvSpPr/>
              <p:nvPr/>
            </p:nvSpPr>
            <p:spPr>
              <a:xfrm>
                <a:off x="1930438" y="2851259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29" name="文本框 13">
                <a:extLst>
                  <a:ext uri="{FF2B5EF4-FFF2-40B4-BE49-F238E27FC236}">
                    <a16:creationId xmlns:a16="http://schemas.microsoft.com/office/drawing/2014/main" id="{F7DDFCAA-EB13-ED4D-6040-D8A59F098FB9}"/>
                  </a:ext>
                </a:extLst>
              </p:cNvPr>
              <p:cNvSpPr txBox="1"/>
              <p:nvPr/>
            </p:nvSpPr>
            <p:spPr>
              <a:xfrm>
                <a:off x="2006601" y="4415397"/>
                <a:ext cx="2137058" cy="32374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124" name="组合 29">
              <a:extLst>
                <a:ext uri="{FF2B5EF4-FFF2-40B4-BE49-F238E27FC236}">
                  <a16:creationId xmlns:a16="http://schemas.microsoft.com/office/drawing/2014/main" id="{1E9B0FDA-5E5D-877A-1232-816CD0C40C1F}"/>
                </a:ext>
              </a:extLst>
            </p:cNvPr>
            <p:cNvGrpSpPr/>
            <p:nvPr/>
          </p:nvGrpSpPr>
          <p:grpSpPr>
            <a:xfrm>
              <a:off x="1659074" y="1468208"/>
              <a:ext cx="2465003" cy="1186088"/>
              <a:chOff x="1804547" y="2217106"/>
              <a:chExt cx="2465003" cy="1186088"/>
            </a:xfrm>
            <a:solidFill>
              <a:srgbClr val="00706B"/>
            </a:solidFill>
          </p:grpSpPr>
          <p:sp>
            <p:nvSpPr>
              <p:cNvPr id="125" name="任意多边形 30">
                <a:extLst>
                  <a:ext uri="{FF2B5EF4-FFF2-40B4-BE49-F238E27FC236}">
                    <a16:creationId xmlns:a16="http://schemas.microsoft.com/office/drawing/2014/main" id="{51C7D456-62D8-D6D9-8E88-45CACBBFCB75}"/>
                  </a:ext>
                </a:extLst>
              </p:cNvPr>
              <p:cNvSpPr/>
              <p:nvPr/>
            </p:nvSpPr>
            <p:spPr>
              <a:xfrm flipV="1">
                <a:off x="1804547" y="2217106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rgbClr val="BFA18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26" name="文本框 31">
                <a:extLst>
                  <a:ext uri="{FF2B5EF4-FFF2-40B4-BE49-F238E27FC236}">
                    <a16:creationId xmlns:a16="http://schemas.microsoft.com/office/drawing/2014/main" id="{C842AA27-581A-8821-3828-C516B2395BBE}"/>
                  </a:ext>
                </a:extLst>
              </p:cNvPr>
              <p:cNvSpPr txBox="1"/>
              <p:nvPr/>
            </p:nvSpPr>
            <p:spPr>
              <a:xfrm>
                <a:off x="2813071" y="2511675"/>
                <a:ext cx="452510" cy="52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01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133" name="组合 36">
            <a:extLst>
              <a:ext uri="{FF2B5EF4-FFF2-40B4-BE49-F238E27FC236}">
                <a16:creationId xmlns:a16="http://schemas.microsoft.com/office/drawing/2014/main" id="{9A7D35FD-971C-D96D-B4B8-F048F0F73A7F}"/>
              </a:ext>
            </a:extLst>
          </p:cNvPr>
          <p:cNvGrpSpPr/>
          <p:nvPr/>
        </p:nvGrpSpPr>
        <p:grpSpPr>
          <a:xfrm>
            <a:off x="4799999" y="2245135"/>
            <a:ext cx="2700000" cy="3599999"/>
            <a:chOff x="4735759" y="1468208"/>
            <a:chExt cx="2465004" cy="4083747"/>
          </a:xfrm>
        </p:grpSpPr>
        <p:sp>
          <p:nvSpPr>
            <p:cNvPr id="134" name="五边形 17">
              <a:extLst>
                <a:ext uri="{FF2B5EF4-FFF2-40B4-BE49-F238E27FC236}">
                  <a16:creationId xmlns:a16="http://schemas.microsoft.com/office/drawing/2014/main" id="{D0EBCEA7-5B7F-A185-ED60-E9F2C24E7CEB}"/>
                </a:ext>
              </a:extLst>
            </p:cNvPr>
            <p:cNvSpPr/>
            <p:nvPr/>
          </p:nvSpPr>
          <p:spPr>
            <a:xfrm rot="16200000" flipH="1">
              <a:off x="5544750" y="1296985"/>
              <a:ext cx="847023" cy="2465003"/>
            </a:xfrm>
            <a:prstGeom prst="homePlate">
              <a:avLst/>
            </a:prstGeom>
            <a:solidFill>
              <a:srgbClr val="BFA18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35" name="组合 18">
              <a:extLst>
                <a:ext uri="{FF2B5EF4-FFF2-40B4-BE49-F238E27FC236}">
                  <a16:creationId xmlns:a16="http://schemas.microsoft.com/office/drawing/2014/main" id="{83CACF15-7047-9317-3F1E-A8E375ADECFE}"/>
                </a:ext>
              </a:extLst>
            </p:cNvPr>
            <p:cNvGrpSpPr/>
            <p:nvPr/>
          </p:nvGrpSpPr>
          <p:grpSpPr>
            <a:xfrm>
              <a:off x="4861651" y="2102361"/>
              <a:ext cx="2213221" cy="3449594"/>
              <a:chOff x="5007124" y="2851259"/>
              <a:chExt cx="2213221" cy="3449594"/>
            </a:xfrm>
          </p:grpSpPr>
          <p:sp>
            <p:nvSpPr>
              <p:cNvPr id="139" name="五边形 19">
                <a:extLst>
                  <a:ext uri="{FF2B5EF4-FFF2-40B4-BE49-F238E27FC236}">
                    <a16:creationId xmlns:a16="http://schemas.microsoft.com/office/drawing/2014/main" id="{0D708070-538E-0593-8BDD-E9E333DC3C70}"/>
                  </a:ext>
                </a:extLst>
              </p:cNvPr>
              <p:cNvSpPr/>
              <p:nvPr/>
            </p:nvSpPr>
            <p:spPr>
              <a:xfrm rot="16200000" flipH="1">
                <a:off x="5711234" y="4791743"/>
                <a:ext cx="805001" cy="2213220"/>
              </a:xfrm>
              <a:prstGeom prst="homePlate">
                <a:avLst/>
              </a:prstGeom>
              <a:solidFill>
                <a:srgbClr val="BFA18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40" name="任意多边形 20">
                <a:extLst>
                  <a:ext uri="{FF2B5EF4-FFF2-40B4-BE49-F238E27FC236}">
                    <a16:creationId xmlns:a16="http://schemas.microsoft.com/office/drawing/2014/main" id="{097EE31F-DC8D-16AF-3CDF-03C94261C575}"/>
                  </a:ext>
                </a:extLst>
              </p:cNvPr>
              <p:cNvSpPr/>
              <p:nvPr/>
            </p:nvSpPr>
            <p:spPr>
              <a:xfrm>
                <a:off x="5007124" y="2851259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endParaRPr>
              </a:p>
            </p:txBody>
          </p:sp>
          <p:sp>
            <p:nvSpPr>
              <p:cNvPr id="141" name="文本框 21">
                <a:extLst>
                  <a:ext uri="{FF2B5EF4-FFF2-40B4-BE49-F238E27FC236}">
                    <a16:creationId xmlns:a16="http://schemas.microsoft.com/office/drawing/2014/main" id="{18E20D66-DBE4-072B-774D-84D113747B81}"/>
                  </a:ext>
                </a:extLst>
              </p:cNvPr>
              <p:cNvSpPr txBox="1"/>
              <p:nvPr/>
            </p:nvSpPr>
            <p:spPr>
              <a:xfrm>
                <a:off x="5067901" y="4990911"/>
                <a:ext cx="2089274" cy="56203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Creación de reservas dentro de varias tablas en una base de datos.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136" name="组合 32">
              <a:extLst>
                <a:ext uri="{FF2B5EF4-FFF2-40B4-BE49-F238E27FC236}">
                  <a16:creationId xmlns:a16="http://schemas.microsoft.com/office/drawing/2014/main" id="{C882B918-D04B-E2AC-FA87-6765B46866FA}"/>
                </a:ext>
              </a:extLst>
            </p:cNvPr>
            <p:cNvGrpSpPr/>
            <p:nvPr/>
          </p:nvGrpSpPr>
          <p:grpSpPr>
            <a:xfrm>
              <a:off x="4735759" y="1468208"/>
              <a:ext cx="2465003" cy="1186088"/>
              <a:chOff x="4881232" y="2217106"/>
              <a:chExt cx="2465003" cy="1186088"/>
            </a:xfrm>
            <a:solidFill>
              <a:srgbClr val="00706B"/>
            </a:solidFill>
          </p:grpSpPr>
          <p:sp>
            <p:nvSpPr>
              <p:cNvPr id="137" name="任意多边形 33">
                <a:extLst>
                  <a:ext uri="{FF2B5EF4-FFF2-40B4-BE49-F238E27FC236}">
                    <a16:creationId xmlns:a16="http://schemas.microsoft.com/office/drawing/2014/main" id="{944AA3CF-2AF6-9F46-D444-74244ABD682A}"/>
                  </a:ext>
                </a:extLst>
              </p:cNvPr>
              <p:cNvSpPr/>
              <p:nvPr/>
            </p:nvSpPr>
            <p:spPr>
              <a:xfrm flipV="1">
                <a:off x="4881232" y="2217106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38" name="文本框 34">
                <a:extLst>
                  <a:ext uri="{FF2B5EF4-FFF2-40B4-BE49-F238E27FC236}">
                    <a16:creationId xmlns:a16="http://schemas.microsoft.com/office/drawing/2014/main" id="{C49FC497-5C5E-EF06-10CD-E42FD4AFF23C}"/>
                  </a:ext>
                </a:extLst>
              </p:cNvPr>
              <p:cNvSpPr txBox="1"/>
              <p:nvPr/>
            </p:nvSpPr>
            <p:spPr>
              <a:xfrm>
                <a:off x="5844123" y="2530673"/>
                <a:ext cx="452510" cy="52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latin typeface="Agency FB" panose="020B0503020202020204" pitchFamily="34" charset="0"/>
                    <a:ea typeface="方正兰亭超细黑简体" panose="02000000000000000000" pitchFamily="2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Yeseva One" panose="00000500000000000000" charset="0"/>
                    <a:ea typeface="Yeseva One" panose="00000500000000000000" charset="0"/>
                  </a:rPr>
                  <a:t>02</a:t>
                </a:r>
                <a:endParaRPr kumimoji="0" lang="zh-CN" altLang="en-US" sz="2400" b="1" i="0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sp>
        <p:nvSpPr>
          <p:cNvPr id="146" name="Título 145">
            <a:extLst>
              <a:ext uri="{FF2B5EF4-FFF2-40B4-BE49-F238E27FC236}">
                <a16:creationId xmlns:a16="http://schemas.microsoft.com/office/drawing/2014/main" id="{1D75FE0F-C2E6-10ED-0EE4-6AC8CE92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iniciales del proyecto</a:t>
            </a:r>
          </a:p>
        </p:txBody>
      </p:sp>
      <p:sp>
        <p:nvSpPr>
          <p:cNvPr id="148" name="Freeform 130">
            <a:extLst>
              <a:ext uri="{FF2B5EF4-FFF2-40B4-BE49-F238E27FC236}">
                <a16:creationId xmlns:a16="http://schemas.microsoft.com/office/drawing/2014/main" id="{49E2A4FE-EB62-E139-A1B3-134506DCD082}"/>
              </a:ext>
            </a:extLst>
          </p:cNvPr>
          <p:cNvSpPr>
            <a:spLocks noEditPoints="1"/>
          </p:cNvSpPr>
          <p:nvPr/>
        </p:nvSpPr>
        <p:spPr bwMode="auto">
          <a:xfrm>
            <a:off x="9158399" y="3443122"/>
            <a:ext cx="471600" cy="412388"/>
          </a:xfrm>
          <a:custGeom>
            <a:avLst/>
            <a:gdLst>
              <a:gd name="T0" fmla="*/ 943 w 1200"/>
              <a:gd name="T1" fmla="*/ 0 h 1372"/>
              <a:gd name="T2" fmla="*/ 1029 w 1200"/>
              <a:gd name="T3" fmla="*/ 86 h 1372"/>
              <a:gd name="T4" fmla="*/ 686 w 1200"/>
              <a:gd name="T5" fmla="*/ 429 h 1372"/>
              <a:gd name="T6" fmla="*/ 515 w 1200"/>
              <a:gd name="T7" fmla="*/ 257 h 1372"/>
              <a:gd name="T8" fmla="*/ 0 w 1200"/>
              <a:gd name="T9" fmla="*/ 772 h 1372"/>
              <a:gd name="T10" fmla="*/ 86 w 1200"/>
              <a:gd name="T11" fmla="*/ 857 h 1372"/>
              <a:gd name="T12" fmla="*/ 515 w 1200"/>
              <a:gd name="T13" fmla="*/ 429 h 1372"/>
              <a:gd name="T14" fmla="*/ 686 w 1200"/>
              <a:gd name="T15" fmla="*/ 600 h 1372"/>
              <a:gd name="T16" fmla="*/ 1115 w 1200"/>
              <a:gd name="T17" fmla="*/ 172 h 1372"/>
              <a:gd name="T18" fmla="*/ 1200 w 1200"/>
              <a:gd name="T19" fmla="*/ 257 h 1372"/>
              <a:gd name="T20" fmla="*/ 1200 w 1200"/>
              <a:gd name="T21" fmla="*/ 0 h 1372"/>
              <a:gd name="T22" fmla="*/ 943 w 1200"/>
              <a:gd name="T23" fmla="*/ 0 h 1372"/>
              <a:gd name="T24" fmla="*/ 1029 w 1200"/>
              <a:gd name="T25" fmla="*/ 429 h 1372"/>
              <a:gd name="T26" fmla="*/ 1200 w 1200"/>
              <a:gd name="T27" fmla="*/ 429 h 1372"/>
              <a:gd name="T28" fmla="*/ 1200 w 1200"/>
              <a:gd name="T29" fmla="*/ 1372 h 1372"/>
              <a:gd name="T30" fmla="*/ 1029 w 1200"/>
              <a:gd name="T31" fmla="*/ 1372 h 1372"/>
              <a:gd name="T32" fmla="*/ 1029 w 1200"/>
              <a:gd name="T33" fmla="*/ 429 h 1372"/>
              <a:gd name="T34" fmla="*/ 686 w 1200"/>
              <a:gd name="T35" fmla="*/ 686 h 1372"/>
              <a:gd name="T36" fmla="*/ 857 w 1200"/>
              <a:gd name="T37" fmla="*/ 686 h 1372"/>
              <a:gd name="T38" fmla="*/ 857 w 1200"/>
              <a:gd name="T39" fmla="*/ 1372 h 1372"/>
              <a:gd name="T40" fmla="*/ 686 w 1200"/>
              <a:gd name="T41" fmla="*/ 1372 h 1372"/>
              <a:gd name="T42" fmla="*/ 686 w 1200"/>
              <a:gd name="T43" fmla="*/ 686 h 1372"/>
              <a:gd name="T44" fmla="*/ 343 w 1200"/>
              <a:gd name="T45" fmla="*/ 772 h 1372"/>
              <a:gd name="T46" fmla="*/ 515 w 1200"/>
              <a:gd name="T47" fmla="*/ 772 h 1372"/>
              <a:gd name="T48" fmla="*/ 515 w 1200"/>
              <a:gd name="T49" fmla="*/ 1372 h 1372"/>
              <a:gd name="T50" fmla="*/ 343 w 1200"/>
              <a:gd name="T51" fmla="*/ 1372 h 1372"/>
              <a:gd name="T52" fmla="*/ 343 w 1200"/>
              <a:gd name="T53" fmla="*/ 772 h 1372"/>
              <a:gd name="T54" fmla="*/ 0 w 1200"/>
              <a:gd name="T55" fmla="*/ 943 h 1372"/>
              <a:gd name="T56" fmla="*/ 172 w 1200"/>
              <a:gd name="T57" fmla="*/ 943 h 1372"/>
              <a:gd name="T58" fmla="*/ 172 w 1200"/>
              <a:gd name="T59" fmla="*/ 1372 h 1372"/>
              <a:gd name="T60" fmla="*/ 0 w 1200"/>
              <a:gd name="T61" fmla="*/ 1372 h 1372"/>
              <a:gd name="T62" fmla="*/ 0 w 1200"/>
              <a:gd name="T63" fmla="*/ 943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00" h="1372">
                <a:moveTo>
                  <a:pt x="943" y="0"/>
                </a:moveTo>
                <a:lnTo>
                  <a:pt x="1029" y="86"/>
                </a:lnTo>
                <a:lnTo>
                  <a:pt x="686" y="429"/>
                </a:lnTo>
                <a:lnTo>
                  <a:pt x="515" y="257"/>
                </a:lnTo>
                <a:lnTo>
                  <a:pt x="0" y="772"/>
                </a:lnTo>
                <a:lnTo>
                  <a:pt x="86" y="857"/>
                </a:lnTo>
                <a:lnTo>
                  <a:pt x="515" y="429"/>
                </a:lnTo>
                <a:lnTo>
                  <a:pt x="686" y="600"/>
                </a:lnTo>
                <a:lnTo>
                  <a:pt x="1115" y="172"/>
                </a:lnTo>
                <a:lnTo>
                  <a:pt x="1200" y="257"/>
                </a:lnTo>
                <a:lnTo>
                  <a:pt x="1200" y="0"/>
                </a:lnTo>
                <a:lnTo>
                  <a:pt x="943" y="0"/>
                </a:lnTo>
                <a:close/>
                <a:moveTo>
                  <a:pt x="1029" y="429"/>
                </a:moveTo>
                <a:lnTo>
                  <a:pt x="1200" y="429"/>
                </a:lnTo>
                <a:lnTo>
                  <a:pt x="1200" y="1372"/>
                </a:lnTo>
                <a:lnTo>
                  <a:pt x="1029" y="1372"/>
                </a:lnTo>
                <a:lnTo>
                  <a:pt x="1029" y="429"/>
                </a:lnTo>
                <a:close/>
                <a:moveTo>
                  <a:pt x="686" y="686"/>
                </a:moveTo>
                <a:lnTo>
                  <a:pt x="857" y="686"/>
                </a:lnTo>
                <a:lnTo>
                  <a:pt x="857" y="1372"/>
                </a:lnTo>
                <a:lnTo>
                  <a:pt x="686" y="1372"/>
                </a:lnTo>
                <a:lnTo>
                  <a:pt x="686" y="686"/>
                </a:lnTo>
                <a:close/>
                <a:moveTo>
                  <a:pt x="343" y="772"/>
                </a:moveTo>
                <a:lnTo>
                  <a:pt x="515" y="772"/>
                </a:lnTo>
                <a:lnTo>
                  <a:pt x="515" y="1372"/>
                </a:lnTo>
                <a:lnTo>
                  <a:pt x="343" y="1372"/>
                </a:lnTo>
                <a:lnTo>
                  <a:pt x="343" y="772"/>
                </a:lnTo>
                <a:close/>
                <a:moveTo>
                  <a:pt x="0" y="943"/>
                </a:moveTo>
                <a:lnTo>
                  <a:pt x="172" y="943"/>
                </a:lnTo>
                <a:lnTo>
                  <a:pt x="172" y="1372"/>
                </a:lnTo>
                <a:lnTo>
                  <a:pt x="0" y="1372"/>
                </a:lnTo>
                <a:lnTo>
                  <a:pt x="0" y="943"/>
                </a:lnTo>
                <a:close/>
              </a:path>
            </a:pathLst>
          </a:custGeom>
          <a:solidFill>
            <a:srgbClr val="BFA18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149" name="Shape 2537">
            <a:extLst>
              <a:ext uri="{FF2B5EF4-FFF2-40B4-BE49-F238E27FC236}">
                <a16:creationId xmlns:a16="http://schemas.microsoft.com/office/drawing/2014/main" id="{F9E8B4A7-24F7-C2D4-04BD-78E2E077A993}"/>
              </a:ext>
            </a:extLst>
          </p:cNvPr>
          <p:cNvSpPr/>
          <p:nvPr/>
        </p:nvSpPr>
        <p:spPr>
          <a:xfrm>
            <a:off x="5938273" y="3408959"/>
            <a:ext cx="423450" cy="479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BFA18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081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50" name="Freeform 66">
            <a:extLst>
              <a:ext uri="{FF2B5EF4-FFF2-40B4-BE49-F238E27FC236}">
                <a16:creationId xmlns:a16="http://schemas.microsoft.com/office/drawing/2014/main" id="{F5AA3FC1-7043-7DB8-9985-5717081AA91A}"/>
              </a:ext>
            </a:extLst>
          </p:cNvPr>
          <p:cNvSpPr>
            <a:spLocks noEditPoints="1"/>
          </p:cNvSpPr>
          <p:nvPr/>
        </p:nvSpPr>
        <p:spPr bwMode="auto">
          <a:xfrm>
            <a:off x="2659537" y="3445644"/>
            <a:ext cx="465679" cy="40411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BFA18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en-US" sz="1350" dirty="0">
              <a:ea typeface="Yeseva One" panose="00000500000000000000" charset="0"/>
            </a:endParaRPr>
          </a:p>
        </p:txBody>
      </p:sp>
      <p:sp>
        <p:nvSpPr>
          <p:cNvPr id="151" name="Google Shape;688;p42">
            <a:extLst>
              <a:ext uri="{FF2B5EF4-FFF2-40B4-BE49-F238E27FC236}">
                <a16:creationId xmlns:a16="http://schemas.microsoft.com/office/drawing/2014/main" id="{5B9E3E79-BB68-1678-49C8-585B3C8221DC}"/>
              </a:ext>
            </a:extLst>
          </p:cNvPr>
          <p:cNvSpPr txBox="1"/>
          <p:nvPr/>
        </p:nvSpPr>
        <p:spPr>
          <a:xfrm>
            <a:off x="1814504" y="3970900"/>
            <a:ext cx="2143658" cy="7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 (Cuerpo)"/>
                <a:ea typeface="Marcellus"/>
                <a:cs typeface="Marcellus"/>
                <a:sym typeface="Marcellus"/>
              </a:rPr>
              <a:t>GESTIÓN DE USUARIOS</a:t>
            </a:r>
            <a:endParaRPr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152" name="Google Shape;688;p42">
            <a:extLst>
              <a:ext uri="{FF2B5EF4-FFF2-40B4-BE49-F238E27FC236}">
                <a16:creationId xmlns:a16="http://schemas.microsoft.com/office/drawing/2014/main" id="{4A528FE9-2443-FC2B-4068-484C67C8FD91}"/>
              </a:ext>
            </a:extLst>
          </p:cNvPr>
          <p:cNvSpPr txBox="1"/>
          <p:nvPr/>
        </p:nvSpPr>
        <p:spPr>
          <a:xfrm>
            <a:off x="5078169" y="3970900"/>
            <a:ext cx="2143658" cy="7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Tw Cen MT (Cuerpo)"/>
                <a:ea typeface="Marcellus"/>
                <a:cs typeface="Marcellus"/>
                <a:sym typeface="Marcellus"/>
              </a:rPr>
              <a:t>CREACIÓN DE RESERVAS</a:t>
            </a:r>
            <a:endParaRPr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163" name="Google Shape;688;p42">
            <a:extLst>
              <a:ext uri="{FF2B5EF4-FFF2-40B4-BE49-F238E27FC236}">
                <a16:creationId xmlns:a16="http://schemas.microsoft.com/office/drawing/2014/main" id="{EA500A2B-AA6D-8A32-2DA3-9F3D5ECF0BCC}"/>
              </a:ext>
            </a:extLst>
          </p:cNvPr>
          <p:cNvSpPr txBox="1"/>
          <p:nvPr/>
        </p:nvSpPr>
        <p:spPr>
          <a:xfrm>
            <a:off x="8322370" y="3975694"/>
            <a:ext cx="2143658" cy="7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Tw Cen MT (Cuerpo)"/>
                <a:ea typeface="Marcellus"/>
                <a:cs typeface="Marcellus"/>
                <a:sym typeface="Marcellus"/>
              </a:rPr>
              <a:t>TRAMITACIÓN DE PAGOS</a:t>
            </a:r>
            <a:endParaRPr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164" name="文本框 21">
            <a:extLst>
              <a:ext uri="{FF2B5EF4-FFF2-40B4-BE49-F238E27FC236}">
                <a16:creationId xmlns:a16="http://schemas.microsoft.com/office/drawing/2014/main" id="{B8990E2E-F9FF-EB91-2463-F7F648C6BA57}"/>
              </a:ext>
            </a:extLst>
          </p:cNvPr>
          <p:cNvSpPr txBox="1"/>
          <p:nvPr/>
        </p:nvSpPr>
        <p:spPr>
          <a:xfrm>
            <a:off x="8268128" y="4690365"/>
            <a:ext cx="2288451" cy="4954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Implementación de pagos con la API de </a:t>
            </a:r>
            <a:r>
              <a:rPr kumimoji="0" lang="es-ES" altLang="zh-CN" sz="105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PayPal</a:t>
            </a:r>
            <a:r>
              <a:rPr kumimoji="0" lang="es-ES" altLang="zh-CN" sz="1050" b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.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165" name="文本框 21">
            <a:extLst>
              <a:ext uri="{FF2B5EF4-FFF2-40B4-BE49-F238E27FC236}">
                <a16:creationId xmlns:a16="http://schemas.microsoft.com/office/drawing/2014/main" id="{0548BECB-5379-0F6C-929B-49D28FBCC26F}"/>
              </a:ext>
            </a:extLst>
          </p:cNvPr>
          <p:cNvSpPr txBox="1"/>
          <p:nvPr/>
        </p:nvSpPr>
        <p:spPr>
          <a:xfrm>
            <a:off x="1742107" y="4680238"/>
            <a:ext cx="2288451" cy="4954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Gestión completa de los usuarios (CRUD: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Create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,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Read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,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Update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, </a:t>
            </a:r>
            <a:r>
              <a:rPr kumimoji="0" lang="es-E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Delete</a:t>
            </a:r>
            <a:r>
              <a:rPr kumimoji="0" lang="es-E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rPr>
              <a:t>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167" name="Marcador de número de diapositiva 1">
            <a:extLst>
              <a:ext uri="{FF2B5EF4-FFF2-40B4-BE49-F238E27FC236}">
                <a16:creationId xmlns:a16="http://schemas.microsoft.com/office/drawing/2014/main" id="{C30277D2-7F28-0548-A211-32405BBFFEA9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3</a:t>
            </a:fld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DED8B3-EBAE-BEFF-9332-57213784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usadas</a:t>
            </a:r>
          </a:p>
        </p:txBody>
      </p:sp>
      <p:grpSp>
        <p:nvGrpSpPr>
          <p:cNvPr id="15" name="组合 45">
            <a:extLst>
              <a:ext uri="{FF2B5EF4-FFF2-40B4-BE49-F238E27FC236}">
                <a16:creationId xmlns:a16="http://schemas.microsoft.com/office/drawing/2014/main" id="{CF2529F8-9802-A8B6-7D22-61AD85F7921B}"/>
              </a:ext>
            </a:extLst>
          </p:cNvPr>
          <p:cNvGrpSpPr/>
          <p:nvPr/>
        </p:nvGrpSpPr>
        <p:grpSpPr>
          <a:xfrm>
            <a:off x="1447800" y="2084832"/>
            <a:ext cx="4342270" cy="4194577"/>
            <a:chOff x="1633880" y="1573417"/>
            <a:chExt cx="4050454" cy="406469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C97D88-94B6-F87D-81B8-DB15A9E90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3880" y="1573417"/>
              <a:ext cx="4050454" cy="4064691"/>
            </a:xfrm>
            <a:custGeom>
              <a:avLst/>
              <a:gdLst>
                <a:gd name="T0" fmla="*/ 1404 w 1558"/>
                <a:gd name="T1" fmla="*/ 1563 h 1563"/>
                <a:gd name="T2" fmla="*/ 1293 w 1558"/>
                <a:gd name="T3" fmla="*/ 1519 h 1563"/>
                <a:gd name="T4" fmla="*/ 857 w 1558"/>
                <a:gd name="T5" fmla="*/ 1081 h 1563"/>
                <a:gd name="T6" fmla="*/ 843 w 1558"/>
                <a:gd name="T7" fmla="*/ 1090 h 1563"/>
                <a:gd name="T8" fmla="*/ 579 w 1558"/>
                <a:gd name="T9" fmla="*/ 1162 h 1563"/>
                <a:gd name="T10" fmla="*/ 167 w 1558"/>
                <a:gd name="T11" fmla="*/ 994 h 1563"/>
                <a:gd name="T12" fmla="*/ 0 w 1558"/>
                <a:gd name="T13" fmla="*/ 581 h 1563"/>
                <a:gd name="T14" fmla="*/ 167 w 1558"/>
                <a:gd name="T15" fmla="*/ 168 h 1563"/>
                <a:gd name="T16" fmla="*/ 579 w 1558"/>
                <a:gd name="T17" fmla="*/ 0 h 1563"/>
                <a:gd name="T18" fmla="*/ 991 w 1558"/>
                <a:gd name="T19" fmla="*/ 168 h 1563"/>
                <a:gd name="T20" fmla="*/ 1159 w 1558"/>
                <a:gd name="T21" fmla="*/ 581 h 1563"/>
                <a:gd name="T22" fmla="*/ 1087 w 1558"/>
                <a:gd name="T23" fmla="*/ 845 h 1563"/>
                <a:gd name="T24" fmla="*/ 1078 w 1558"/>
                <a:gd name="T25" fmla="*/ 859 h 1563"/>
                <a:gd name="T26" fmla="*/ 1514 w 1558"/>
                <a:gd name="T27" fmla="*/ 1296 h 1563"/>
                <a:gd name="T28" fmla="*/ 1558 w 1558"/>
                <a:gd name="T29" fmla="*/ 1407 h 1563"/>
                <a:gd name="T30" fmla="*/ 1404 w 1558"/>
                <a:gd name="T31" fmla="*/ 1563 h 1563"/>
                <a:gd name="T32" fmla="*/ 913 w 1558"/>
                <a:gd name="T33" fmla="*/ 1069 h 1563"/>
                <a:gd name="T34" fmla="*/ 1327 w 1558"/>
                <a:gd name="T35" fmla="*/ 1484 h 1563"/>
                <a:gd name="T36" fmla="*/ 1404 w 1558"/>
                <a:gd name="T37" fmla="*/ 1515 h 1563"/>
                <a:gd name="T38" fmla="*/ 1511 w 1558"/>
                <a:gd name="T39" fmla="*/ 1407 h 1563"/>
                <a:gd name="T40" fmla="*/ 1480 w 1558"/>
                <a:gd name="T41" fmla="*/ 1331 h 1563"/>
                <a:gd name="T42" fmla="*/ 1066 w 1558"/>
                <a:gd name="T43" fmla="*/ 916 h 1563"/>
                <a:gd name="T44" fmla="*/ 913 w 1558"/>
                <a:gd name="T45" fmla="*/ 1069 h 1563"/>
                <a:gd name="T46" fmla="*/ 579 w 1558"/>
                <a:gd name="T47" fmla="*/ 60 h 1563"/>
                <a:gd name="T48" fmla="*/ 60 w 1558"/>
                <a:gd name="T49" fmla="*/ 581 h 1563"/>
                <a:gd name="T50" fmla="*/ 579 w 1558"/>
                <a:gd name="T51" fmla="*/ 1102 h 1563"/>
                <a:gd name="T52" fmla="*/ 1099 w 1558"/>
                <a:gd name="T53" fmla="*/ 581 h 1563"/>
                <a:gd name="T54" fmla="*/ 579 w 1558"/>
                <a:gd name="T55" fmla="*/ 6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8" h="1563">
                  <a:moveTo>
                    <a:pt x="1404" y="1563"/>
                  </a:moveTo>
                  <a:cubicBezTo>
                    <a:pt x="1360" y="1563"/>
                    <a:pt x="1315" y="1541"/>
                    <a:pt x="1293" y="1519"/>
                  </a:cubicBezTo>
                  <a:cubicBezTo>
                    <a:pt x="857" y="1081"/>
                    <a:pt x="857" y="1081"/>
                    <a:pt x="857" y="1081"/>
                  </a:cubicBezTo>
                  <a:cubicBezTo>
                    <a:pt x="843" y="1090"/>
                    <a:pt x="843" y="1090"/>
                    <a:pt x="843" y="1090"/>
                  </a:cubicBezTo>
                  <a:cubicBezTo>
                    <a:pt x="774" y="1137"/>
                    <a:pt x="680" y="1162"/>
                    <a:pt x="579" y="1162"/>
                  </a:cubicBezTo>
                  <a:cubicBezTo>
                    <a:pt x="422" y="1162"/>
                    <a:pt x="275" y="1102"/>
                    <a:pt x="167" y="994"/>
                  </a:cubicBezTo>
                  <a:cubicBezTo>
                    <a:pt x="60" y="886"/>
                    <a:pt x="0" y="739"/>
                    <a:pt x="0" y="581"/>
                  </a:cubicBezTo>
                  <a:cubicBezTo>
                    <a:pt x="0" y="423"/>
                    <a:pt x="60" y="276"/>
                    <a:pt x="167" y="168"/>
                  </a:cubicBezTo>
                  <a:cubicBezTo>
                    <a:pt x="275" y="59"/>
                    <a:pt x="422" y="0"/>
                    <a:pt x="579" y="0"/>
                  </a:cubicBezTo>
                  <a:cubicBezTo>
                    <a:pt x="737" y="0"/>
                    <a:pt x="883" y="59"/>
                    <a:pt x="991" y="168"/>
                  </a:cubicBezTo>
                  <a:cubicBezTo>
                    <a:pt x="1099" y="276"/>
                    <a:pt x="1159" y="423"/>
                    <a:pt x="1159" y="581"/>
                  </a:cubicBezTo>
                  <a:cubicBezTo>
                    <a:pt x="1159" y="682"/>
                    <a:pt x="1133" y="776"/>
                    <a:pt x="1087" y="845"/>
                  </a:cubicBezTo>
                  <a:cubicBezTo>
                    <a:pt x="1078" y="859"/>
                    <a:pt x="1078" y="859"/>
                    <a:pt x="1078" y="859"/>
                  </a:cubicBezTo>
                  <a:cubicBezTo>
                    <a:pt x="1514" y="1296"/>
                    <a:pt x="1514" y="1296"/>
                    <a:pt x="1514" y="1296"/>
                  </a:cubicBezTo>
                  <a:cubicBezTo>
                    <a:pt x="1536" y="1318"/>
                    <a:pt x="1558" y="1364"/>
                    <a:pt x="1558" y="1407"/>
                  </a:cubicBezTo>
                  <a:cubicBezTo>
                    <a:pt x="1558" y="1496"/>
                    <a:pt x="1492" y="1563"/>
                    <a:pt x="1404" y="1563"/>
                  </a:cubicBezTo>
                  <a:close/>
                  <a:moveTo>
                    <a:pt x="913" y="1069"/>
                  </a:moveTo>
                  <a:cubicBezTo>
                    <a:pt x="1327" y="1484"/>
                    <a:pt x="1327" y="1484"/>
                    <a:pt x="1327" y="1484"/>
                  </a:cubicBezTo>
                  <a:cubicBezTo>
                    <a:pt x="1342" y="1500"/>
                    <a:pt x="1372" y="1515"/>
                    <a:pt x="1404" y="1515"/>
                  </a:cubicBezTo>
                  <a:cubicBezTo>
                    <a:pt x="1465" y="1515"/>
                    <a:pt x="1511" y="1469"/>
                    <a:pt x="1511" y="1407"/>
                  </a:cubicBezTo>
                  <a:cubicBezTo>
                    <a:pt x="1511" y="1376"/>
                    <a:pt x="1496" y="1346"/>
                    <a:pt x="1480" y="1331"/>
                  </a:cubicBezTo>
                  <a:cubicBezTo>
                    <a:pt x="1066" y="916"/>
                    <a:pt x="1066" y="916"/>
                    <a:pt x="1066" y="916"/>
                  </a:cubicBezTo>
                  <a:lnTo>
                    <a:pt x="913" y="1069"/>
                  </a:lnTo>
                  <a:close/>
                  <a:moveTo>
                    <a:pt x="579" y="60"/>
                  </a:moveTo>
                  <a:cubicBezTo>
                    <a:pt x="293" y="60"/>
                    <a:pt x="60" y="294"/>
                    <a:pt x="60" y="581"/>
                  </a:cubicBezTo>
                  <a:cubicBezTo>
                    <a:pt x="60" y="868"/>
                    <a:pt x="293" y="1102"/>
                    <a:pt x="579" y="1102"/>
                  </a:cubicBezTo>
                  <a:cubicBezTo>
                    <a:pt x="866" y="1102"/>
                    <a:pt x="1099" y="868"/>
                    <a:pt x="1099" y="581"/>
                  </a:cubicBezTo>
                  <a:cubicBezTo>
                    <a:pt x="1099" y="294"/>
                    <a:pt x="866" y="60"/>
                    <a:pt x="579" y="60"/>
                  </a:cubicBezTo>
                  <a:close/>
                </a:path>
              </a:pathLst>
            </a:cu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2283" tIns="41141" rIns="82283" bIns="41141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cs typeface="+mn-cs"/>
              </a:endParaRPr>
            </a:p>
          </p:txBody>
        </p:sp>
        <p:sp>
          <p:nvSpPr>
            <p:cNvPr id="17" name="矩形 23">
              <a:extLst>
                <a:ext uri="{FF2B5EF4-FFF2-40B4-BE49-F238E27FC236}">
                  <a16:creationId xmlns:a16="http://schemas.microsoft.com/office/drawing/2014/main" id="{5F789DE1-F7BB-B108-6835-A16E6ADEF075}"/>
                </a:ext>
              </a:extLst>
            </p:cNvPr>
            <p:cNvSpPr/>
            <p:nvPr/>
          </p:nvSpPr>
          <p:spPr>
            <a:xfrm>
              <a:off x="1999153" y="2943880"/>
              <a:ext cx="1752482" cy="507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HTML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8" name="矩形 24">
              <a:extLst>
                <a:ext uri="{FF2B5EF4-FFF2-40B4-BE49-F238E27FC236}">
                  <a16:creationId xmlns:a16="http://schemas.microsoft.com/office/drawing/2014/main" id="{E5C37CA8-AAA0-4B55-AA99-CDC4BF8CF0C3}"/>
                </a:ext>
              </a:extLst>
            </p:cNvPr>
            <p:cNvSpPr/>
            <p:nvPr/>
          </p:nvSpPr>
          <p:spPr>
            <a:xfrm>
              <a:off x="2516059" y="1902761"/>
              <a:ext cx="1434165" cy="447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Bootstrap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9" name="矩形 25">
              <a:extLst>
                <a:ext uri="{FF2B5EF4-FFF2-40B4-BE49-F238E27FC236}">
                  <a16:creationId xmlns:a16="http://schemas.microsoft.com/office/drawing/2014/main" id="{C05CD91F-35D3-F8A7-152A-7CFAED2CE792}"/>
                </a:ext>
              </a:extLst>
            </p:cNvPr>
            <p:cNvSpPr/>
            <p:nvPr/>
          </p:nvSpPr>
          <p:spPr>
            <a:xfrm>
              <a:off x="2569659" y="3698315"/>
              <a:ext cx="1187821" cy="298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MySQL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0" name="矩形 26">
              <a:extLst>
                <a:ext uri="{FF2B5EF4-FFF2-40B4-BE49-F238E27FC236}">
                  <a16:creationId xmlns:a16="http://schemas.microsoft.com/office/drawing/2014/main" id="{AF08F689-386B-6B1E-8C79-686333D6ABD8}"/>
                </a:ext>
              </a:extLst>
            </p:cNvPr>
            <p:cNvSpPr/>
            <p:nvPr/>
          </p:nvSpPr>
          <p:spPr>
            <a:xfrm>
              <a:off x="1872875" y="2363978"/>
              <a:ext cx="1010647" cy="268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JavaScript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1" name="矩形 27">
              <a:extLst>
                <a:ext uri="{FF2B5EF4-FFF2-40B4-BE49-F238E27FC236}">
                  <a16:creationId xmlns:a16="http://schemas.microsoft.com/office/drawing/2014/main" id="{8E0B0FFC-BC44-11E3-4A90-88A0F61DB7F8}"/>
                </a:ext>
              </a:extLst>
            </p:cNvPr>
            <p:cNvSpPr/>
            <p:nvPr/>
          </p:nvSpPr>
          <p:spPr>
            <a:xfrm>
              <a:off x="3053416" y="2408517"/>
              <a:ext cx="1010646" cy="246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Ajax &amp; jQuery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2" name="矩形 28">
              <a:extLst>
                <a:ext uri="{FF2B5EF4-FFF2-40B4-BE49-F238E27FC236}">
                  <a16:creationId xmlns:a16="http://schemas.microsoft.com/office/drawing/2014/main" id="{D65B5E78-4549-B9DC-0DD8-4B3360D990F6}"/>
                </a:ext>
              </a:extLst>
            </p:cNvPr>
            <p:cNvSpPr/>
            <p:nvPr/>
          </p:nvSpPr>
          <p:spPr>
            <a:xfrm>
              <a:off x="3515406" y="3537998"/>
              <a:ext cx="802613" cy="246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PHP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3" name="矩形 29">
              <a:extLst>
                <a:ext uri="{FF2B5EF4-FFF2-40B4-BE49-F238E27FC236}">
                  <a16:creationId xmlns:a16="http://schemas.microsoft.com/office/drawing/2014/main" id="{88FDB7B4-0C66-0C5C-B691-8F59BF8C084C}"/>
                </a:ext>
              </a:extLst>
            </p:cNvPr>
            <p:cNvSpPr/>
            <p:nvPr/>
          </p:nvSpPr>
          <p:spPr>
            <a:xfrm>
              <a:off x="3515544" y="2797341"/>
              <a:ext cx="1010647" cy="268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GitHub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4" name="矩形 30">
              <a:extLst>
                <a:ext uri="{FF2B5EF4-FFF2-40B4-BE49-F238E27FC236}">
                  <a16:creationId xmlns:a16="http://schemas.microsoft.com/office/drawing/2014/main" id="{3A511B3A-65BE-F758-28F5-78AE60C07AA4}"/>
                </a:ext>
              </a:extLst>
            </p:cNvPr>
            <p:cNvSpPr/>
            <p:nvPr/>
          </p:nvSpPr>
          <p:spPr>
            <a:xfrm>
              <a:off x="1999153" y="3449882"/>
              <a:ext cx="863296" cy="246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PayPal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5" name="矩形 31">
              <a:extLst>
                <a:ext uri="{FF2B5EF4-FFF2-40B4-BE49-F238E27FC236}">
                  <a16:creationId xmlns:a16="http://schemas.microsoft.com/office/drawing/2014/main" id="{AE9FFDD4-1C17-1BC7-703B-894A8C807E58}"/>
                </a:ext>
              </a:extLst>
            </p:cNvPr>
            <p:cNvSpPr/>
            <p:nvPr/>
          </p:nvSpPr>
          <p:spPr>
            <a:xfrm>
              <a:off x="2516059" y="2741675"/>
              <a:ext cx="1010646" cy="223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</a:rPr>
                <a:t>Visual Studio Core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37" name="组合 40">
            <a:extLst>
              <a:ext uri="{FF2B5EF4-FFF2-40B4-BE49-F238E27FC236}">
                <a16:creationId xmlns:a16="http://schemas.microsoft.com/office/drawing/2014/main" id="{7AD1EF0B-F3A9-AC9C-20C9-2EB99E26C7D3}"/>
              </a:ext>
            </a:extLst>
          </p:cNvPr>
          <p:cNvGrpSpPr/>
          <p:nvPr/>
        </p:nvGrpSpPr>
        <p:grpSpPr>
          <a:xfrm>
            <a:off x="6793265" y="2018040"/>
            <a:ext cx="4719506" cy="4322520"/>
            <a:chOff x="5773591" y="1352321"/>
            <a:chExt cx="4892296" cy="4525236"/>
          </a:xfrm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651B22E5-B60A-DA32-AB1C-AA5041DA4834}"/>
                </a:ext>
              </a:extLst>
            </p:cNvPr>
            <p:cNvSpPr/>
            <p:nvPr/>
          </p:nvSpPr>
          <p:spPr>
            <a:xfrm>
              <a:off x="5776827" y="1434191"/>
              <a:ext cx="576000" cy="576000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1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A8EC64C4-F4BE-F1C4-C153-4FECDDD96E57}"/>
                </a:ext>
              </a:extLst>
            </p:cNvPr>
            <p:cNvSpPr/>
            <p:nvPr/>
          </p:nvSpPr>
          <p:spPr>
            <a:xfrm>
              <a:off x="5776827" y="2382671"/>
              <a:ext cx="576000" cy="576000"/>
            </a:xfrm>
            <a:prstGeom prst="ellipse">
              <a:avLst/>
            </a:prstGeom>
            <a:solidFill>
              <a:srgbClr val="BFA18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2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5052BE9D-1E78-AB2C-925A-D2EB45A55A1A}"/>
                </a:ext>
              </a:extLst>
            </p:cNvPr>
            <p:cNvSpPr/>
            <p:nvPr/>
          </p:nvSpPr>
          <p:spPr>
            <a:xfrm>
              <a:off x="5776827" y="3331151"/>
              <a:ext cx="576000" cy="576000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3</a:t>
              </a:r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3CE76C3D-8D58-1AC5-E925-8481D86F42EB}"/>
                </a:ext>
              </a:extLst>
            </p:cNvPr>
            <p:cNvSpPr/>
            <p:nvPr/>
          </p:nvSpPr>
          <p:spPr>
            <a:xfrm>
              <a:off x="5776827" y="4275419"/>
              <a:ext cx="576000" cy="576000"/>
            </a:xfrm>
            <a:prstGeom prst="ellipse">
              <a:avLst/>
            </a:prstGeom>
            <a:solidFill>
              <a:srgbClr val="BFA18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4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536B2734-958F-D27D-9F1D-2A998F006375}"/>
                </a:ext>
              </a:extLst>
            </p:cNvPr>
            <p:cNvSpPr/>
            <p:nvPr/>
          </p:nvSpPr>
          <p:spPr>
            <a:xfrm>
              <a:off x="5773591" y="5219686"/>
              <a:ext cx="576000" cy="576000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cs typeface="+mn-cs"/>
                </a:rPr>
                <a:t>5</a:t>
              </a:r>
            </a:p>
          </p:txBody>
        </p:sp>
        <p:sp>
          <p:nvSpPr>
            <p:cNvPr id="43" name="文本框 35">
              <a:extLst>
                <a:ext uri="{FF2B5EF4-FFF2-40B4-BE49-F238E27FC236}">
                  <a16:creationId xmlns:a16="http://schemas.microsoft.com/office/drawing/2014/main" id="{1DDE59C7-6AE4-4B41-E33A-E443C8C3C6C0}"/>
                </a:ext>
              </a:extLst>
            </p:cNvPr>
            <p:cNvSpPr txBox="1"/>
            <p:nvPr/>
          </p:nvSpPr>
          <p:spPr>
            <a:xfrm>
              <a:off x="6475688" y="1352321"/>
              <a:ext cx="4190199" cy="7397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Lenguajes de programación: HTML, CSS (Bootstrap), PHP, JavaScript (jQuery &amp; Ajax).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4" name="文本框 36">
              <a:extLst>
                <a:ext uri="{FF2B5EF4-FFF2-40B4-BE49-F238E27FC236}">
                  <a16:creationId xmlns:a16="http://schemas.microsoft.com/office/drawing/2014/main" id="{A7914212-56DC-30F8-0FAA-D18717F406AB}"/>
                </a:ext>
              </a:extLst>
            </p:cNvPr>
            <p:cNvSpPr txBox="1"/>
            <p:nvPr/>
          </p:nvSpPr>
          <p:spPr>
            <a:xfrm>
              <a:off x="6475688" y="2314503"/>
              <a:ext cx="4190199" cy="7397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Gestor de base de datos: </a:t>
              </a: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phpMyAdmin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(MySQL).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5" name="文本框 37">
              <a:extLst>
                <a:ext uri="{FF2B5EF4-FFF2-40B4-BE49-F238E27FC236}">
                  <a16:creationId xmlns:a16="http://schemas.microsoft.com/office/drawing/2014/main" id="{4FCC93DE-8DEC-AAEF-DD59-AE7EAD9B290A}"/>
                </a:ext>
              </a:extLst>
            </p:cNvPr>
            <p:cNvSpPr txBox="1"/>
            <p:nvPr/>
          </p:nvSpPr>
          <p:spPr>
            <a:xfrm>
              <a:off x="6475688" y="3415570"/>
              <a:ext cx="4190199" cy="4046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altLang="zh-CN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Sistemas</a:t>
              </a:r>
              <a:r>
                <a:rPr lang="zh-CN" altLang="es-ES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lang="es-ES" altLang="zh-CN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de</a:t>
              </a:r>
              <a:r>
                <a:rPr lang="zh-CN" altLang="es-ES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lang="es-ES" altLang="zh-CN" sz="1600" kern="0" dirty="0">
                  <a:solidFill>
                    <a:srgbClr val="FFFFFF">
                      <a:lumMod val="10000"/>
                    </a:srgb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control de versiones: GitHub.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6" name="文本框 38">
              <a:extLst>
                <a:ext uri="{FF2B5EF4-FFF2-40B4-BE49-F238E27FC236}">
                  <a16:creationId xmlns:a16="http://schemas.microsoft.com/office/drawing/2014/main" id="{358C6AFE-8D88-EB5B-3C35-34E805662244}"/>
                </a:ext>
              </a:extLst>
            </p:cNvPr>
            <p:cNvSpPr txBox="1"/>
            <p:nvPr/>
          </p:nvSpPr>
          <p:spPr>
            <a:xfrm>
              <a:off x="6475688" y="4361097"/>
              <a:ext cx="4190199" cy="4046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APIs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de terceros: PayPal.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7" name="文本框 39">
              <a:extLst>
                <a:ext uri="{FF2B5EF4-FFF2-40B4-BE49-F238E27FC236}">
                  <a16:creationId xmlns:a16="http://schemas.microsoft.com/office/drawing/2014/main" id="{F26B66B7-69D7-9693-3A68-E6AFBB82C588}"/>
                </a:ext>
              </a:extLst>
            </p:cNvPr>
            <p:cNvSpPr txBox="1"/>
            <p:nvPr/>
          </p:nvSpPr>
          <p:spPr>
            <a:xfrm>
              <a:off x="6475688" y="5137815"/>
              <a:ext cx="4190199" cy="7397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Integrated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Development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</a:t>
              </a:r>
              <a:r>
                <a:rPr kumimoji="0" lang="es-E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Environment</a:t>
              </a:r>
              <a:r>
                <a:rPr kumimoji="0" lang="es-E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10000"/>
                    </a:srgbClr>
                  </a:solidFill>
                  <a:effectLst/>
                  <a:uLnTx/>
                  <a:uFillTx/>
                  <a:latin typeface="Yeseva One" panose="00000500000000000000" charset="0"/>
                  <a:ea typeface="Yeseva One" panose="00000500000000000000" charset="0"/>
                  <a:sym typeface="+mn-ea"/>
                </a:rPr>
                <a:t> (IDE): Visual Studio Core.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sp>
        <p:nvSpPr>
          <p:cNvPr id="49" name="Marcador de número de diapositiva 1">
            <a:extLst>
              <a:ext uri="{FF2B5EF4-FFF2-40B4-BE49-F238E27FC236}">
                <a16:creationId xmlns:a16="http://schemas.microsoft.com/office/drawing/2014/main" id="{4154CA77-9A19-3531-F1E5-5D48A239FA4E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4</a:t>
            </a:fld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D52C-A9D6-FA68-8824-B7853C8D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 TEMPORAL DEL DESARROLLO</a:t>
            </a:r>
          </a:p>
        </p:txBody>
      </p:sp>
      <p:sp>
        <p:nvSpPr>
          <p:cNvPr id="42" name="Google Shape;677;p42">
            <a:extLst>
              <a:ext uri="{FF2B5EF4-FFF2-40B4-BE49-F238E27FC236}">
                <a16:creationId xmlns:a16="http://schemas.microsoft.com/office/drawing/2014/main" id="{42057CFB-CFC1-BE65-8F9F-AD544B2AE281}"/>
              </a:ext>
            </a:extLst>
          </p:cNvPr>
          <p:cNvSpPr/>
          <p:nvPr/>
        </p:nvSpPr>
        <p:spPr>
          <a:xfrm>
            <a:off x="1302090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3" name="Google Shape;678;p42">
            <a:extLst>
              <a:ext uri="{FF2B5EF4-FFF2-40B4-BE49-F238E27FC236}">
                <a16:creationId xmlns:a16="http://schemas.microsoft.com/office/drawing/2014/main" id="{D0F18944-7072-CDB6-0E02-E470D223C73E}"/>
              </a:ext>
            </a:extLst>
          </p:cNvPr>
          <p:cNvSpPr/>
          <p:nvPr/>
        </p:nvSpPr>
        <p:spPr>
          <a:xfrm>
            <a:off x="3372077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4" name="Google Shape;679;p42">
            <a:extLst>
              <a:ext uri="{FF2B5EF4-FFF2-40B4-BE49-F238E27FC236}">
                <a16:creationId xmlns:a16="http://schemas.microsoft.com/office/drawing/2014/main" id="{96EF3459-4B5C-EC1D-E3EA-9D9BD3A60EAD}"/>
              </a:ext>
            </a:extLst>
          </p:cNvPr>
          <p:cNvSpPr/>
          <p:nvPr/>
        </p:nvSpPr>
        <p:spPr>
          <a:xfrm>
            <a:off x="5558151" y="3871788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5" name="Google Shape;680;p42">
            <a:extLst>
              <a:ext uri="{FF2B5EF4-FFF2-40B4-BE49-F238E27FC236}">
                <a16:creationId xmlns:a16="http://schemas.microsoft.com/office/drawing/2014/main" id="{D96DD3D2-259F-A8B6-30D0-7230157E9BC8}"/>
              </a:ext>
            </a:extLst>
          </p:cNvPr>
          <p:cNvSpPr/>
          <p:nvPr/>
        </p:nvSpPr>
        <p:spPr>
          <a:xfrm>
            <a:off x="7764339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47" name="Google Shape;682;p42">
            <a:extLst>
              <a:ext uri="{FF2B5EF4-FFF2-40B4-BE49-F238E27FC236}">
                <a16:creationId xmlns:a16="http://schemas.microsoft.com/office/drawing/2014/main" id="{496636EF-9871-9409-5770-62D30F80CD5A}"/>
              </a:ext>
            </a:extLst>
          </p:cNvPr>
          <p:cNvSpPr txBox="1"/>
          <p:nvPr/>
        </p:nvSpPr>
        <p:spPr>
          <a:xfrm>
            <a:off x="787625" y="5097434"/>
            <a:ext cx="2127110" cy="8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Planteamiento del proyecto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48" name="Google Shape;683;p42">
            <a:extLst>
              <a:ext uri="{FF2B5EF4-FFF2-40B4-BE49-F238E27FC236}">
                <a16:creationId xmlns:a16="http://schemas.microsoft.com/office/drawing/2014/main" id="{5A62F726-369D-38E2-D275-2DF1EF7B47A3}"/>
              </a:ext>
            </a:extLst>
          </p:cNvPr>
          <p:cNvSpPr txBox="1"/>
          <p:nvPr/>
        </p:nvSpPr>
        <p:spPr>
          <a:xfrm>
            <a:off x="2591919" y="2942419"/>
            <a:ext cx="2658496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Creación de las páginas.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Implementación de la librería Bootstrap.</a:t>
            </a:r>
          </a:p>
        </p:txBody>
      </p:sp>
      <p:sp>
        <p:nvSpPr>
          <p:cNvPr id="49" name="Google Shape;684;p42">
            <a:extLst>
              <a:ext uri="{FF2B5EF4-FFF2-40B4-BE49-F238E27FC236}">
                <a16:creationId xmlns:a16="http://schemas.microsoft.com/office/drawing/2014/main" id="{BFBF5C9E-6BB1-2428-828A-4A2D093651D5}"/>
              </a:ext>
            </a:extLst>
          </p:cNvPr>
          <p:cNvSpPr txBox="1"/>
          <p:nvPr/>
        </p:nvSpPr>
        <p:spPr>
          <a:xfrm>
            <a:off x="3175967" y="2084832"/>
            <a:ext cx="1490400" cy="8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Tw Cen MT (Cuerpo)"/>
                <a:ea typeface="Marcellus"/>
                <a:cs typeface="Marcellus"/>
                <a:sym typeface="Marcellus"/>
              </a:rPr>
              <a:t>HTML &amp; Bootstrap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51" name="Google Shape;686;p42">
            <a:extLst>
              <a:ext uri="{FF2B5EF4-FFF2-40B4-BE49-F238E27FC236}">
                <a16:creationId xmlns:a16="http://schemas.microsoft.com/office/drawing/2014/main" id="{783095FF-A23D-34FF-8A41-82B6570E36B8}"/>
              </a:ext>
            </a:extLst>
          </p:cNvPr>
          <p:cNvSpPr txBox="1"/>
          <p:nvPr/>
        </p:nvSpPr>
        <p:spPr>
          <a:xfrm>
            <a:off x="7210335" y="2084832"/>
            <a:ext cx="2206189" cy="8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Implementación de JavaScript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sp>
        <p:nvSpPr>
          <p:cNvPr id="53" name="Google Shape;688;p42">
            <a:extLst>
              <a:ext uri="{FF2B5EF4-FFF2-40B4-BE49-F238E27FC236}">
                <a16:creationId xmlns:a16="http://schemas.microsoft.com/office/drawing/2014/main" id="{3937D6BF-27B4-E1E8-6ED4-639B65843C9D}"/>
              </a:ext>
            </a:extLst>
          </p:cNvPr>
          <p:cNvSpPr txBox="1"/>
          <p:nvPr/>
        </p:nvSpPr>
        <p:spPr>
          <a:xfrm>
            <a:off x="5004145" y="5097434"/>
            <a:ext cx="2206189" cy="8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Implementación  de PHP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cxnSp>
        <p:nvCxnSpPr>
          <p:cNvPr id="54" name="Google Shape;689;p42">
            <a:extLst>
              <a:ext uri="{FF2B5EF4-FFF2-40B4-BE49-F238E27FC236}">
                <a16:creationId xmlns:a16="http://schemas.microsoft.com/office/drawing/2014/main" id="{E612C2FD-DB20-5E25-4EE1-CC3436D11842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400270" y="4392932"/>
            <a:ext cx="97180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Google Shape;690;p42">
            <a:extLst>
              <a:ext uri="{FF2B5EF4-FFF2-40B4-BE49-F238E27FC236}">
                <a16:creationId xmlns:a16="http://schemas.microsoft.com/office/drawing/2014/main" id="{A60A0117-3BD2-89C8-C9C9-E1C7F99E7D39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4470257" y="4392932"/>
            <a:ext cx="1087894" cy="37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Google Shape;691;p42">
            <a:extLst>
              <a:ext uri="{FF2B5EF4-FFF2-40B4-BE49-F238E27FC236}">
                <a16:creationId xmlns:a16="http://schemas.microsoft.com/office/drawing/2014/main" id="{2D42EA49-CD23-0E92-7B9B-54A910A6470B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6656331" y="4392932"/>
            <a:ext cx="1108008" cy="37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Google Shape;692;p42">
            <a:extLst>
              <a:ext uri="{FF2B5EF4-FFF2-40B4-BE49-F238E27FC236}">
                <a16:creationId xmlns:a16="http://schemas.microsoft.com/office/drawing/2014/main" id="{AD7520A4-CE9A-5E20-8B3C-ED6BAF16FAD9}"/>
              </a:ext>
            </a:extLst>
          </p:cNvPr>
          <p:cNvSpPr txBox="1"/>
          <p:nvPr/>
        </p:nvSpPr>
        <p:spPr>
          <a:xfrm>
            <a:off x="1408221" y="4134877"/>
            <a:ext cx="885918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Enero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cxnSp>
        <p:nvCxnSpPr>
          <p:cNvPr id="61" name="Google Shape;696;p42">
            <a:extLst>
              <a:ext uri="{FF2B5EF4-FFF2-40B4-BE49-F238E27FC236}">
                <a16:creationId xmlns:a16="http://schemas.microsoft.com/office/drawing/2014/main" id="{2B62D3E5-7BBD-9C85-A1D0-C0C5F2B67CB2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1851180" y="4917864"/>
            <a:ext cx="0" cy="1795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oogle Shape;697;p42">
            <a:extLst>
              <a:ext uri="{FF2B5EF4-FFF2-40B4-BE49-F238E27FC236}">
                <a16:creationId xmlns:a16="http://schemas.microsoft.com/office/drawing/2014/main" id="{4AA6E192-EE65-145B-7D4B-1758B1F96A7B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 flipV="1">
            <a:off x="3921167" y="3689973"/>
            <a:ext cx="0" cy="1780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Google Shape;698;p42">
            <a:extLst>
              <a:ext uri="{FF2B5EF4-FFF2-40B4-BE49-F238E27FC236}">
                <a16:creationId xmlns:a16="http://schemas.microsoft.com/office/drawing/2014/main" id="{9FD4A391-0737-7AD1-C95F-C63CB584ABDB}"/>
              </a:ext>
            </a:extLst>
          </p:cNvPr>
          <p:cNvCxnSpPr>
            <a:cxnSpLocks/>
            <a:stCxn id="44" idx="4"/>
            <a:endCxn id="53" idx="0"/>
          </p:cNvCxnSpPr>
          <p:nvPr/>
        </p:nvCxnSpPr>
        <p:spPr>
          <a:xfrm flipH="1">
            <a:off x="6107240" y="4921653"/>
            <a:ext cx="1" cy="1757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oogle Shape;699;p42">
            <a:extLst>
              <a:ext uri="{FF2B5EF4-FFF2-40B4-BE49-F238E27FC236}">
                <a16:creationId xmlns:a16="http://schemas.microsoft.com/office/drawing/2014/main" id="{4AACBBE6-1B64-E09E-7FD1-8BF1E03DE281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313429" y="3689973"/>
            <a:ext cx="0" cy="1780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Google Shape;692;p42">
            <a:extLst>
              <a:ext uri="{FF2B5EF4-FFF2-40B4-BE49-F238E27FC236}">
                <a16:creationId xmlns:a16="http://schemas.microsoft.com/office/drawing/2014/main" id="{6AD016CB-92FC-A4B1-7064-D3844400CE78}"/>
              </a:ext>
            </a:extLst>
          </p:cNvPr>
          <p:cNvSpPr txBox="1"/>
          <p:nvPr/>
        </p:nvSpPr>
        <p:spPr>
          <a:xfrm>
            <a:off x="3414437" y="4134877"/>
            <a:ext cx="1013460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Febrero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68" name="Google Shape;692;p42">
            <a:extLst>
              <a:ext uri="{FF2B5EF4-FFF2-40B4-BE49-F238E27FC236}">
                <a16:creationId xmlns:a16="http://schemas.microsoft.com/office/drawing/2014/main" id="{3AE3D8BC-2334-F06B-92B7-AB1F1EBC1D91}"/>
              </a:ext>
            </a:extLst>
          </p:cNvPr>
          <p:cNvSpPr txBox="1"/>
          <p:nvPr/>
        </p:nvSpPr>
        <p:spPr>
          <a:xfrm>
            <a:off x="5680973" y="4138666"/>
            <a:ext cx="852535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Marzo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69" name="Google Shape;692;p42">
            <a:extLst>
              <a:ext uri="{FF2B5EF4-FFF2-40B4-BE49-F238E27FC236}">
                <a16:creationId xmlns:a16="http://schemas.microsoft.com/office/drawing/2014/main" id="{53506068-1A99-53BD-E2C3-08B093A67BE3}"/>
              </a:ext>
            </a:extLst>
          </p:cNvPr>
          <p:cNvSpPr txBox="1"/>
          <p:nvPr/>
        </p:nvSpPr>
        <p:spPr>
          <a:xfrm>
            <a:off x="7921495" y="4136669"/>
            <a:ext cx="769644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Abril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98" name="Google Shape;679;p42">
            <a:extLst>
              <a:ext uri="{FF2B5EF4-FFF2-40B4-BE49-F238E27FC236}">
                <a16:creationId xmlns:a16="http://schemas.microsoft.com/office/drawing/2014/main" id="{A411C00E-8410-AA97-B188-2BC30FAAE127}"/>
              </a:ext>
            </a:extLst>
          </p:cNvPr>
          <p:cNvSpPr/>
          <p:nvPr/>
        </p:nvSpPr>
        <p:spPr>
          <a:xfrm>
            <a:off x="9805242" y="3867999"/>
            <a:ext cx="1098180" cy="1049865"/>
          </a:xfrm>
          <a:prstGeom prst="ellipse">
            <a:avLst/>
          </a:prstGeom>
          <a:solidFill>
            <a:srgbClr val="BFA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6657"/>
              </a:solidFill>
            </a:endParaRPr>
          </a:p>
        </p:txBody>
      </p:sp>
      <p:sp>
        <p:nvSpPr>
          <p:cNvPr id="100" name="Google Shape;688;p42">
            <a:extLst>
              <a:ext uri="{FF2B5EF4-FFF2-40B4-BE49-F238E27FC236}">
                <a16:creationId xmlns:a16="http://schemas.microsoft.com/office/drawing/2014/main" id="{0366EC4D-FE4E-708A-14E0-2F881D42EDC2}"/>
              </a:ext>
            </a:extLst>
          </p:cNvPr>
          <p:cNvSpPr txBox="1"/>
          <p:nvPr/>
        </p:nvSpPr>
        <p:spPr>
          <a:xfrm>
            <a:off x="9457878" y="5097434"/>
            <a:ext cx="1792909" cy="8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w Cen MT (Cuerpo)"/>
                <a:ea typeface="Marcellus"/>
                <a:cs typeface="Marcellus"/>
                <a:sym typeface="Marcellus"/>
              </a:rPr>
              <a:t>Finalización del proyecto</a:t>
            </a:r>
            <a:endParaRPr sz="2400" dirty="0">
              <a:latin typeface="Tw Cen MT (Cuerpo)"/>
              <a:ea typeface="Marcellus"/>
              <a:cs typeface="Marcellus"/>
              <a:sym typeface="Marcellus"/>
            </a:endParaRPr>
          </a:p>
        </p:txBody>
      </p:sp>
      <p:cxnSp>
        <p:nvCxnSpPr>
          <p:cNvPr id="101" name="Google Shape;690;p42">
            <a:extLst>
              <a:ext uri="{FF2B5EF4-FFF2-40B4-BE49-F238E27FC236}">
                <a16:creationId xmlns:a16="http://schemas.microsoft.com/office/drawing/2014/main" id="{8C9FABBB-A85B-A002-C660-0C38815B3772}"/>
              </a:ext>
            </a:extLst>
          </p:cNvPr>
          <p:cNvCxnSpPr>
            <a:cxnSpLocks/>
            <a:stCxn id="45" idx="6"/>
            <a:endCxn id="98" idx="2"/>
          </p:cNvCxnSpPr>
          <p:nvPr/>
        </p:nvCxnSpPr>
        <p:spPr>
          <a:xfrm>
            <a:off x="8862519" y="4392932"/>
            <a:ext cx="9427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Google Shape;698;p42">
            <a:extLst>
              <a:ext uri="{FF2B5EF4-FFF2-40B4-BE49-F238E27FC236}">
                <a16:creationId xmlns:a16="http://schemas.microsoft.com/office/drawing/2014/main" id="{9BB09640-83BF-1134-8410-B17111FC2CDF}"/>
              </a:ext>
            </a:extLst>
          </p:cNvPr>
          <p:cNvCxnSpPr>
            <a:cxnSpLocks/>
            <a:stCxn id="98" idx="4"/>
            <a:endCxn id="100" idx="0"/>
          </p:cNvCxnSpPr>
          <p:nvPr/>
        </p:nvCxnSpPr>
        <p:spPr>
          <a:xfrm>
            <a:off x="10354332" y="4917864"/>
            <a:ext cx="1" cy="1795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Google Shape;692;p42">
            <a:extLst>
              <a:ext uri="{FF2B5EF4-FFF2-40B4-BE49-F238E27FC236}">
                <a16:creationId xmlns:a16="http://schemas.microsoft.com/office/drawing/2014/main" id="{A1A2FA1D-D5C4-5B5B-A4CC-4F1EC007AB02}"/>
              </a:ext>
            </a:extLst>
          </p:cNvPr>
          <p:cNvSpPr txBox="1"/>
          <p:nvPr/>
        </p:nvSpPr>
        <p:spPr>
          <a:xfrm>
            <a:off x="9928066" y="4134877"/>
            <a:ext cx="852535" cy="50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w Cen MT Condensed (Títulos)"/>
                <a:ea typeface="Marcellus"/>
                <a:cs typeface="Marcellus"/>
                <a:sym typeface="Marcellus"/>
              </a:rPr>
              <a:t>Mayo</a:t>
            </a:r>
            <a:endParaRPr sz="2800" dirty="0">
              <a:solidFill>
                <a:srgbClr val="FFFFFF"/>
              </a:solidFill>
              <a:latin typeface="Tw Cen MT Condensed (Títulos)"/>
              <a:ea typeface="Marcellus"/>
              <a:cs typeface="Marcellus"/>
              <a:sym typeface="Marcellus"/>
            </a:endParaRPr>
          </a:p>
        </p:txBody>
      </p:sp>
      <p:sp>
        <p:nvSpPr>
          <p:cNvPr id="142" name="Google Shape;683;p42">
            <a:extLst>
              <a:ext uri="{FF2B5EF4-FFF2-40B4-BE49-F238E27FC236}">
                <a16:creationId xmlns:a16="http://schemas.microsoft.com/office/drawing/2014/main" id="{1C996013-5B71-FF97-8FE1-6AB10E4BB8D0}"/>
              </a:ext>
            </a:extLst>
          </p:cNvPr>
          <p:cNvSpPr txBox="1"/>
          <p:nvPr/>
        </p:nvSpPr>
        <p:spPr>
          <a:xfrm>
            <a:off x="479997" y="5906726"/>
            <a:ext cx="274236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Propuesta y desarrollo de la idea.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Planteamiento del proceso de desarrollo.</a:t>
            </a:r>
          </a:p>
        </p:txBody>
      </p:sp>
      <p:sp>
        <p:nvSpPr>
          <p:cNvPr id="146" name="Google Shape;683;p42">
            <a:extLst>
              <a:ext uri="{FF2B5EF4-FFF2-40B4-BE49-F238E27FC236}">
                <a16:creationId xmlns:a16="http://schemas.microsoft.com/office/drawing/2014/main" id="{59BA3B9E-96FD-F8A3-E100-1299662840B4}"/>
              </a:ext>
            </a:extLst>
          </p:cNvPr>
          <p:cNvSpPr txBox="1"/>
          <p:nvPr/>
        </p:nvSpPr>
        <p:spPr>
          <a:xfrm>
            <a:off x="4172247" y="5961965"/>
            <a:ext cx="384750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Programación del código procesador de datos (Back-</a:t>
            </a:r>
            <a:r>
              <a:rPr lang="es-ES" sz="1200" dirty="0" err="1">
                <a:latin typeface="Tw Cen MT (Cuerpo)"/>
                <a:ea typeface="Albert Sans"/>
                <a:cs typeface="Albert Sans"/>
                <a:sym typeface="Albert Sans"/>
              </a:rPr>
              <a:t>End</a:t>
            </a: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).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Creación de las Bases de Datos.</a:t>
            </a:r>
          </a:p>
        </p:txBody>
      </p:sp>
      <p:sp>
        <p:nvSpPr>
          <p:cNvPr id="147" name="Google Shape;683;p42">
            <a:extLst>
              <a:ext uri="{FF2B5EF4-FFF2-40B4-BE49-F238E27FC236}">
                <a16:creationId xmlns:a16="http://schemas.microsoft.com/office/drawing/2014/main" id="{3C951842-ED8E-0288-374B-5B528C8D1E74}"/>
              </a:ext>
            </a:extLst>
          </p:cNvPr>
          <p:cNvSpPr txBox="1"/>
          <p:nvPr/>
        </p:nvSpPr>
        <p:spPr>
          <a:xfrm>
            <a:off x="8983149" y="5906726"/>
            <a:ext cx="274236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Documentación del producto final.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Presentación del proyecto.</a:t>
            </a:r>
          </a:p>
        </p:txBody>
      </p:sp>
      <p:sp>
        <p:nvSpPr>
          <p:cNvPr id="148" name="Google Shape;683;p42">
            <a:extLst>
              <a:ext uri="{FF2B5EF4-FFF2-40B4-BE49-F238E27FC236}">
                <a16:creationId xmlns:a16="http://schemas.microsoft.com/office/drawing/2014/main" id="{F18CF681-BE0D-81C7-90DD-05D6CFB9B07A}"/>
              </a:ext>
            </a:extLst>
          </p:cNvPr>
          <p:cNvSpPr txBox="1"/>
          <p:nvPr/>
        </p:nvSpPr>
        <p:spPr>
          <a:xfrm>
            <a:off x="6942246" y="2942419"/>
            <a:ext cx="2742365" cy="7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Programación del código JavaScript.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Comunicación Back – Front </a:t>
            </a:r>
            <a:r>
              <a:rPr lang="es-ES" sz="1200" dirty="0" err="1">
                <a:latin typeface="Tw Cen MT (Cuerpo)"/>
                <a:ea typeface="Albert Sans"/>
                <a:cs typeface="Albert Sans"/>
                <a:sym typeface="Albert Sans"/>
              </a:rPr>
              <a:t>End</a:t>
            </a:r>
            <a:r>
              <a:rPr lang="es-ES" sz="1200" dirty="0">
                <a:latin typeface="Tw Cen MT (Cuerpo)"/>
                <a:ea typeface="Albert Sans"/>
                <a:cs typeface="Albert Sans"/>
                <a:sym typeface="Albert Sans"/>
              </a:rPr>
              <a:t>.</a:t>
            </a:r>
          </a:p>
        </p:txBody>
      </p:sp>
      <p:sp>
        <p:nvSpPr>
          <p:cNvPr id="150" name="Marcador de número de diapositiva 1">
            <a:extLst>
              <a:ext uri="{FF2B5EF4-FFF2-40B4-BE49-F238E27FC236}">
                <a16:creationId xmlns:a16="http://schemas.microsoft.com/office/drawing/2014/main" id="{BAC28F7E-56B8-7834-FA2C-A355E64FE6D5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5</a:t>
            </a:fld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 flipV="1">
            <a:off x="-7915" y="1"/>
            <a:ext cx="12192004" cy="5537895"/>
            <a:chOff x="-3" y="1024649"/>
            <a:chExt cx="9144003" cy="4153421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448539" y="-1056909"/>
              <a:ext cx="2610807" cy="6780115"/>
              <a:chOff x="504879" y="-14025"/>
              <a:chExt cx="2380777" cy="7714559"/>
            </a:xfrm>
          </p:grpSpPr>
          <p:sp>
            <p:nvSpPr>
              <p:cNvPr id="27" name="五边形 26"/>
              <p:cNvSpPr/>
              <p:nvPr/>
            </p:nvSpPr>
            <p:spPr>
              <a:xfrm rot="16200000" flipH="1" flipV="1">
                <a:off x="-1914361" y="2900518"/>
                <a:ext cx="7714555" cy="1885478"/>
              </a:xfrm>
              <a:prstGeom prst="homePlate">
                <a:avLst>
                  <a:gd name="adj" fmla="val 494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  <p:sp>
            <p:nvSpPr>
              <p:cNvPr id="28" name="五边形 27"/>
              <p:cNvSpPr/>
              <p:nvPr/>
            </p:nvSpPr>
            <p:spPr>
              <a:xfrm rot="16200000" flipH="1" flipV="1">
                <a:off x="-972647" y="1463501"/>
                <a:ext cx="3276600" cy="321548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 flipH="1">
              <a:off x="100663" y="923983"/>
              <a:ext cx="4153421" cy="4354754"/>
              <a:chOff x="0" y="1888058"/>
              <a:chExt cx="6323476" cy="3255442"/>
            </a:xfrm>
          </p:grpSpPr>
          <p:sp>
            <p:nvSpPr>
              <p:cNvPr id="42" name="直角三角形 41"/>
              <p:cNvSpPr/>
              <p:nvPr/>
            </p:nvSpPr>
            <p:spPr>
              <a:xfrm>
                <a:off x="1" y="1888058"/>
                <a:ext cx="6119664" cy="3254183"/>
              </a:xfrm>
              <a:prstGeom prst="rtTriangle">
                <a:avLst/>
              </a:prstGeom>
              <a:solidFill>
                <a:srgbClr val="E3CC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dirty="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  <p:sp>
            <p:nvSpPr>
              <p:cNvPr id="43" name="直角三角形 42"/>
              <p:cNvSpPr/>
              <p:nvPr/>
            </p:nvSpPr>
            <p:spPr>
              <a:xfrm>
                <a:off x="0" y="2402632"/>
                <a:ext cx="6323476" cy="2740868"/>
              </a:xfrm>
              <a:prstGeom prst="rtTriangle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dirty="0">
                  <a:solidFill>
                    <a:srgbClr val="FFFFFF"/>
                  </a:solidFill>
                  <a:latin typeface="Calibri"/>
                  <a:ea typeface="Yeseva One" panose="00000500000000000000" charset="0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80888" y="2397948"/>
            <a:ext cx="77051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s-ES" altLang="zh-CN" sz="12800" dirty="0">
                <a:solidFill>
                  <a:srgbClr val="FFFFFF"/>
                </a:solidFill>
                <a:latin typeface="Tw Cen MT Condensed (Títulos)"/>
                <a:ea typeface="Yeseva One" panose="00000500000000000000" charset="0"/>
              </a:rPr>
              <a:t>DEMOSTRACIÓN</a:t>
            </a:r>
            <a:endParaRPr lang="zh-CN" altLang="en-US" sz="12800" dirty="0">
              <a:solidFill>
                <a:srgbClr val="FFFFFF"/>
              </a:solidFill>
              <a:latin typeface="Tw Cen MT Condensed (Títulos)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9918069" y="372372"/>
            <a:ext cx="1918568" cy="2629299"/>
            <a:chOff x="1000180" y="-14025"/>
            <a:chExt cx="1312147" cy="2243754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40552" y="4345487"/>
            <a:ext cx="2084921" cy="2089780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solidFill>
              <a:srgbClr val="E3C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411106" y="2235199"/>
            <a:ext cx="4257789" cy="5080004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Yeseva One" panose="00000500000000000000" charset="0"/>
              </a:endParaRPr>
            </a:p>
          </p:txBody>
        </p:sp>
      </p:grpSp>
      <p:sp>
        <p:nvSpPr>
          <p:cNvPr id="55" name="TextBox 11"/>
          <p:cNvSpPr txBox="1"/>
          <p:nvPr/>
        </p:nvSpPr>
        <p:spPr>
          <a:xfrm>
            <a:off x="4535867" y="2176152"/>
            <a:ext cx="47784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s-ES" altLang="zh-CN" sz="9600" dirty="0">
                <a:solidFill>
                  <a:schemeClr val="accent1"/>
                </a:solidFill>
                <a:latin typeface="Tw Cen MT Condensed (Títulos)"/>
                <a:ea typeface="Yeseva One" panose="00000500000000000000" charset="0"/>
              </a:rPr>
              <a:t>CONCLUSIÓN</a:t>
            </a:r>
            <a:r>
              <a:rPr lang="zh-CN" altLang="en-US" sz="64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
</a:t>
            </a:r>
          </a:p>
        </p:txBody>
      </p:sp>
      <p:sp>
        <p:nvSpPr>
          <p:cNvPr id="56" name="TextBox 24"/>
          <p:cNvSpPr txBox="1"/>
          <p:nvPr/>
        </p:nvSpPr>
        <p:spPr>
          <a:xfrm>
            <a:off x="5004073" y="3661979"/>
            <a:ext cx="1880137" cy="327635"/>
          </a:xfrm>
          <a:prstGeom prst="rect">
            <a:avLst/>
          </a:prstGeom>
          <a:noFill/>
        </p:spPr>
        <p:txBody>
          <a:bodyPr wrap="square" lIns="80625" tIns="40313" rIns="80625" bIns="40313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Futuros </a:t>
            </a:r>
            <a:r>
              <a:rPr lang="es-E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objetivos</a:t>
            </a:r>
          </a:p>
        </p:txBody>
      </p:sp>
      <p:sp>
        <p:nvSpPr>
          <p:cNvPr id="58" name="TextBox 26"/>
          <p:cNvSpPr txBox="1"/>
          <p:nvPr/>
        </p:nvSpPr>
        <p:spPr>
          <a:xfrm>
            <a:off x="6925111" y="3661978"/>
            <a:ext cx="1370509" cy="327635"/>
          </a:xfrm>
          <a:prstGeom prst="rect">
            <a:avLst/>
          </a:prstGeom>
          <a:noFill/>
        </p:spPr>
        <p:txBody>
          <a:bodyPr wrap="square" lIns="80625" tIns="40313" rIns="80625" bIns="40313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es-ES" altLang="zh-CN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Q &amp; A</a:t>
            </a:r>
            <a:endParaRPr lang="zh-CN" altLang="en-US" sz="16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C6D29D6A-DA86-5831-C03F-92EB0D153D62}"/>
              </a:ext>
            </a:extLst>
          </p:cNvPr>
          <p:cNvSpPr txBox="1">
            <a:spLocks/>
          </p:cNvSpPr>
          <p:nvPr/>
        </p:nvSpPr>
        <p:spPr>
          <a:xfrm>
            <a:off x="11240456" y="124869"/>
            <a:ext cx="951544" cy="358878"/>
          </a:xfrm>
          <a:prstGeom prst="rect">
            <a:avLst/>
          </a:prstGeom>
          <a:solidFill>
            <a:srgbClr val="E9DE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F20A9C-6B3E-4782-9B74-6FB35738AC50}" type="slidenum">
              <a:rPr lang="es-ES" sz="1800" smtClean="0">
                <a:solidFill>
                  <a:schemeClr val="tx1"/>
                </a:solidFill>
              </a:rPr>
              <a:pPr/>
              <a:t>7</a:t>
            </a:fld>
            <a:endParaRPr lang="es-E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主题">
  <a:themeElements>
    <a:clrScheme name="自定义 10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595959"/>
      </a:accent1>
      <a:accent2>
        <a:srgbClr val="BFA18F"/>
      </a:accent2>
      <a:accent3>
        <a:srgbClr val="595959"/>
      </a:accent3>
      <a:accent4>
        <a:srgbClr val="BFA18F"/>
      </a:accent4>
      <a:accent5>
        <a:srgbClr val="595959"/>
      </a:accent5>
      <a:accent6>
        <a:srgbClr val="BFA18F"/>
      </a:accent6>
      <a:hlink>
        <a:srgbClr val="595959"/>
      </a:hlink>
      <a:folHlink>
        <a:srgbClr val="BFA18F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357</TotalTime>
  <Words>281</Words>
  <Application>Microsoft Office PowerPoint</Application>
  <PresentationFormat>Panorámica</PresentationFormat>
  <Paragraphs>74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8" baseType="lpstr">
      <vt:lpstr>Arial</vt:lpstr>
      <vt:lpstr>Calibri</vt:lpstr>
      <vt:lpstr>Gill Sans</vt:lpstr>
      <vt:lpstr>Tw Cen MT</vt:lpstr>
      <vt:lpstr>Tw Cen MT (Cuerpo)</vt:lpstr>
      <vt:lpstr>Tw Cen MT Condensed</vt:lpstr>
      <vt:lpstr>Tw Cen MT Condensed (Títulos)</vt:lpstr>
      <vt:lpstr>Wingdings 3</vt:lpstr>
      <vt:lpstr>Yeseva One</vt:lpstr>
      <vt:lpstr>Integral</vt:lpstr>
      <vt:lpstr>Office 主题</vt:lpstr>
      <vt:lpstr>moustache</vt:lpstr>
      <vt:lpstr>Introducción GENERAL</vt:lpstr>
      <vt:lpstr>Objetivos iniciales del proyecto</vt:lpstr>
      <vt:lpstr>Herramientas usadas</vt:lpstr>
      <vt:lpstr>LÍNEA TEMPORAL DEL DESARROLLO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moustache</dc:title>
  <dc:creator>Noel</dc:creator>
  <cp:lastModifiedBy>Noel</cp:lastModifiedBy>
  <cp:revision>4</cp:revision>
  <dcterms:created xsi:type="dcterms:W3CDTF">2023-05-23T16:54:11Z</dcterms:created>
  <dcterms:modified xsi:type="dcterms:W3CDTF">2023-05-24T18:27:51Z</dcterms:modified>
</cp:coreProperties>
</file>