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81" r:id="rId2"/>
    <p:sldId id="363" r:id="rId3"/>
    <p:sldId id="282" r:id="rId4"/>
    <p:sldId id="275" r:id="rId5"/>
    <p:sldId id="258" r:id="rId6"/>
    <p:sldId id="277" r:id="rId7"/>
    <p:sldId id="278" r:id="rId8"/>
    <p:sldId id="279" r:id="rId9"/>
    <p:sldId id="280" r:id="rId10"/>
    <p:sldId id="283" r:id="rId11"/>
    <p:sldId id="274" r:id="rId12"/>
    <p:sldId id="276" r:id="rId13"/>
    <p:sldId id="264" r:id="rId14"/>
    <p:sldId id="308" r:id="rId15"/>
    <p:sldId id="362" r:id="rId16"/>
    <p:sldId id="310" r:id="rId17"/>
    <p:sldId id="311" r:id="rId18"/>
    <p:sldId id="312" r:id="rId19"/>
    <p:sldId id="284" r:id="rId20"/>
    <p:sldId id="266" r:id="rId21"/>
    <p:sldId id="285" r:id="rId22"/>
    <p:sldId id="287" r:id="rId23"/>
    <p:sldId id="289" r:id="rId24"/>
    <p:sldId id="286" r:id="rId25"/>
    <p:sldId id="290" r:id="rId26"/>
    <p:sldId id="317" r:id="rId27"/>
    <p:sldId id="291" r:id="rId28"/>
    <p:sldId id="318" r:id="rId29"/>
    <p:sldId id="263" r:id="rId30"/>
    <p:sldId id="325" r:id="rId31"/>
    <p:sldId id="320" r:id="rId32"/>
    <p:sldId id="324" r:id="rId33"/>
    <p:sldId id="323" r:id="rId34"/>
    <p:sldId id="292" r:id="rId35"/>
    <p:sldId id="293" r:id="rId36"/>
    <p:sldId id="294" r:id="rId37"/>
    <p:sldId id="295" r:id="rId38"/>
    <p:sldId id="296" r:id="rId39"/>
    <p:sldId id="330" r:id="rId40"/>
    <p:sldId id="313" r:id="rId41"/>
    <p:sldId id="314" r:id="rId42"/>
    <p:sldId id="315" r:id="rId43"/>
    <p:sldId id="316" r:id="rId44"/>
    <p:sldId id="333" r:id="rId45"/>
    <p:sldId id="336" r:id="rId46"/>
    <p:sldId id="302" r:id="rId47"/>
    <p:sldId id="268" r:id="rId48"/>
    <p:sldId id="340" r:id="rId49"/>
    <p:sldId id="341" r:id="rId50"/>
    <p:sldId id="345" r:id="rId51"/>
    <p:sldId id="339" r:id="rId52"/>
    <p:sldId id="364" r:id="rId53"/>
    <p:sldId id="338" r:id="rId54"/>
    <p:sldId id="357" r:id="rId55"/>
    <p:sldId id="301" r:id="rId56"/>
    <p:sldId id="298" r:id="rId57"/>
    <p:sldId id="299" r:id="rId58"/>
    <p:sldId id="300" r:id="rId59"/>
    <p:sldId id="348" r:id="rId60"/>
    <p:sldId id="347" r:id="rId61"/>
    <p:sldId id="349" r:id="rId62"/>
    <p:sldId id="351" r:id="rId63"/>
    <p:sldId id="350" r:id="rId64"/>
    <p:sldId id="352" r:id="rId65"/>
    <p:sldId id="353" r:id="rId66"/>
    <p:sldId id="271" r:id="rId67"/>
    <p:sldId id="354" r:id="rId68"/>
    <p:sldId id="355" r:id="rId69"/>
    <p:sldId id="303" r:id="rId70"/>
    <p:sldId id="304" r:id="rId71"/>
    <p:sldId id="305" r:id="rId72"/>
    <p:sldId id="306" r:id="rId73"/>
    <p:sldId id="307" r:id="rId74"/>
    <p:sldId id="342" r:id="rId75"/>
    <p:sldId id="343" r:id="rId76"/>
    <p:sldId id="344" r:id="rId77"/>
    <p:sldId id="360" r:id="rId78"/>
    <p:sldId id="361" r:id="rId7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FFFFFF"/>
    <a:srgbClr val="A6C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2" autoAdjust="0"/>
    <p:restoredTop sz="94892" autoAdjust="0"/>
  </p:normalViewPr>
  <p:slideViewPr>
    <p:cSldViewPr snapToGrid="0">
      <p:cViewPr varScale="1">
        <p:scale>
          <a:sx n="106" d="100"/>
          <a:sy n="106" d="100"/>
        </p:scale>
        <p:origin x="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58C98-21DE-4EBB-B30C-A2194FCB4423}" type="datetimeFigureOut">
              <a:rPr lang="ko-KR" altLang="en-US" smtClean="0"/>
              <a:t>2024. 6. 14.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B6359-523D-4DEF-AFC5-1F26591C6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759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B6359-523D-4DEF-AFC5-1F26591C6AB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591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6540F-1FA9-5D74-8DDC-AF249523D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8274CB-8E27-24C0-7F5B-C632F3709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9E45C-015F-2BE0-3C34-B76C76B0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9580-A37C-450B-896F-9AFBA71541EB}" type="datetimeFigureOut">
              <a:rPr lang="ko-KR" altLang="en-US" smtClean="0"/>
              <a:t>2024. 6. 14.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5303F1-F471-9A94-631C-B0D930D2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24BD4-840D-9451-4A57-F9B14F4D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1C57-735C-446B-9FB1-B46040DB7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5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52357-58BB-9A2B-AC44-0D0E60C3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2941F-E4E4-B92C-D0C7-24887653D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C576D6-AA83-19B3-953A-ECCE7D30D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9580-A37C-450B-896F-9AFBA71541EB}" type="datetimeFigureOut">
              <a:rPr lang="ko-KR" altLang="en-US" smtClean="0"/>
              <a:t>2024. 6. 14.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2A4C61-B66E-1F67-4575-9F04BC882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7BB5F7-BBD0-8791-F8C9-5B401C41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1C57-735C-446B-9FB1-B46040DB7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37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7F78E1-F79F-1D83-9C23-2703C2696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C3424E-9762-34EE-5FF3-4AADA9785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0D868-286D-7331-4AED-8F0F817F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9580-A37C-450B-896F-9AFBA71541EB}" type="datetimeFigureOut">
              <a:rPr lang="ko-KR" altLang="en-US" smtClean="0"/>
              <a:t>2024. 6. 14.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1C5F9-C01E-8528-A9A2-3B86DA501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046FA-B3D5-D608-1CB2-CB57656A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1C57-735C-446B-9FB1-B46040DB7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69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A31AB-BBCD-78AE-DED6-FF593D0E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61BF2A-7073-FAC4-94E5-ABB44E89D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E24D8-0F25-94DD-0530-67A6B888D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9580-A37C-450B-896F-9AFBA71541EB}" type="datetimeFigureOut">
              <a:rPr lang="ko-KR" altLang="en-US" smtClean="0"/>
              <a:t>2024. 6. 14.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6FC0F5-EE27-58DC-19D2-EEC84BD0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7DE7AD-2A2C-D3D7-8CD3-C580B3B5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1C57-735C-446B-9FB1-B46040DB7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08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49A5B-68F6-6443-BABF-DABEF9398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F07CCA-C548-74E9-8861-CC6E54B5C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A2D296-EA30-3BDA-A8B1-D24B05887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9580-A37C-450B-896F-9AFBA71541EB}" type="datetimeFigureOut">
              <a:rPr lang="ko-KR" altLang="en-US" smtClean="0"/>
              <a:t>2024. 6. 14.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86361-7B39-2BBF-F03B-4B0888705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ABC64C-48CA-DB74-1877-4741689E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1C57-735C-446B-9FB1-B46040DB7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20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30B61-FB5F-6367-9DF2-5048931A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6DC21B-72C3-C2F3-507C-F9F42F7BB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610EE8-F516-9C60-AFEC-D29A6EAD3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25DF19-2DF5-9999-C8F4-DC7EF918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9580-A37C-450B-896F-9AFBA71541EB}" type="datetimeFigureOut">
              <a:rPr lang="ko-KR" altLang="en-US" smtClean="0"/>
              <a:t>2024. 6. 14.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9D2152-080C-F108-ABE4-FA1E85D1F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54A107-5743-F3E2-5F9C-895A6C15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1C57-735C-446B-9FB1-B46040DB7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09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FB7F5-1012-2693-F3E2-1DBE2EB00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C0C088-3AA9-097F-D50A-3597DC4A9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ADE5AA-6C33-FED4-A452-2BD2F758C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FDBAEF-8413-7359-DC11-6B2BD19CF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976DB8-6007-33C4-DFD6-ADD0032E4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7B2FF1-DBA8-D2F0-C6EB-A68E92536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9580-A37C-450B-896F-9AFBA71541EB}" type="datetimeFigureOut">
              <a:rPr lang="ko-KR" altLang="en-US" smtClean="0"/>
              <a:t>2024. 6. 14.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1EFEC9-C94A-58B7-26BF-14270ACE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F120AC-7EFD-3BEB-989C-C59F7DF7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1C57-735C-446B-9FB1-B46040DB7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09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FF887-4E4E-A7DA-7ADC-95009ACD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175133-09ED-5946-88A8-6C2C5D581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9580-A37C-450B-896F-9AFBA71541EB}" type="datetimeFigureOut">
              <a:rPr lang="ko-KR" altLang="en-US" smtClean="0"/>
              <a:t>2024. 6. 14.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A675E4-9D75-D3B7-EFA2-364CC90C3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3D3E79-9B6C-832C-C769-95F0745E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1C57-735C-446B-9FB1-B46040DB7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41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DAF5BC-6AC8-F771-57E8-EDDBF1DE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9580-A37C-450B-896F-9AFBA71541EB}" type="datetimeFigureOut">
              <a:rPr lang="ko-KR" altLang="en-US" smtClean="0"/>
              <a:t>2024. 6. 14.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94E116-58A4-9A8F-219D-E74550046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4C0A2D-DA41-A824-ACF5-684448C7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1C57-735C-446B-9FB1-B46040DB7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38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225E0-D28A-4922-FDB0-B7CF9B194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37D623-6FB9-9B8D-CB09-FC38192E8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1072EE-C182-9495-D1E5-6B4F59E4E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79784D-E3F9-0D40-6A0A-2ACA19F6D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9580-A37C-450B-896F-9AFBA71541EB}" type="datetimeFigureOut">
              <a:rPr lang="ko-KR" altLang="en-US" smtClean="0"/>
              <a:t>2024. 6. 14.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70B048-6D72-E31A-3A53-5257060A8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D884E3-6923-5307-1512-D342436A6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1C57-735C-446B-9FB1-B46040DB7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11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9CC11-6CD8-2CD6-5C50-A9E4F1A79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8B6E00-5531-620D-DE75-53DC68448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492E6F-A122-FB42-2DD7-CCE32D6A2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AB2335-100C-440E-8E2A-32B96BDC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9580-A37C-450B-896F-9AFBA71541EB}" type="datetimeFigureOut">
              <a:rPr lang="ko-KR" altLang="en-US" smtClean="0"/>
              <a:t>2024. 6. 14.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397271-5B07-8C4F-5DC3-83475613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1AA335-F53A-1685-8941-2CE3B3D1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1C57-735C-446B-9FB1-B46040DB7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02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B70C21-B6B0-CC46-C7B1-7D792569E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04FB0A-5700-9600-0644-F0E2B7CA6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D8A41E-672F-4756-C401-57F1955BC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509580-A37C-450B-896F-9AFBA71541EB}" type="datetimeFigureOut">
              <a:rPr lang="ko-KR" altLang="en-US" smtClean="0"/>
              <a:t>2024. 6. 14.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B52D9-5032-AAE6-ADB0-93B8F9B07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04EBF-B6DD-25B6-F8A9-DDACF76CC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631C57-735C-446B-9FB1-B46040DB7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46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2" y="115198"/>
            <a:ext cx="4041913" cy="428142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고객 어플리케이션 상상도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56055FA-A30B-89F6-3B31-F8435FAC7409}"/>
              </a:ext>
            </a:extLst>
          </p:cNvPr>
          <p:cNvGrpSpPr/>
          <p:nvPr/>
        </p:nvGrpSpPr>
        <p:grpSpPr>
          <a:xfrm>
            <a:off x="4074019" y="1245966"/>
            <a:ext cx="2703444" cy="4585253"/>
            <a:chOff x="1404730" y="1056101"/>
            <a:chExt cx="2703444" cy="45852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D8149E5-1DA9-6499-3ADD-4D411F466C18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177C9C0-944C-47B8-084C-F69D8E8022C4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643C70E-CA03-F7EE-3241-2F06F6520BB1}"/>
              </a:ext>
            </a:extLst>
          </p:cNvPr>
          <p:cNvSpPr/>
          <p:nvPr/>
        </p:nvSpPr>
        <p:spPr>
          <a:xfrm>
            <a:off x="4152331" y="1984732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2CACD7-5703-65F0-6A2F-09F3505020CF}"/>
              </a:ext>
            </a:extLst>
          </p:cNvPr>
          <p:cNvSpPr txBox="1"/>
          <p:nvPr/>
        </p:nvSpPr>
        <p:spPr>
          <a:xfrm>
            <a:off x="5328406" y="1636102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09757D-C723-CCE0-63D4-E7DD49892AB9}"/>
              </a:ext>
            </a:extLst>
          </p:cNvPr>
          <p:cNvSpPr/>
          <p:nvPr/>
        </p:nvSpPr>
        <p:spPr>
          <a:xfrm>
            <a:off x="4213376" y="2072668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상품 리스트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ED4C78-7952-BB35-8FB2-798A94179ADC}"/>
              </a:ext>
            </a:extLst>
          </p:cNvPr>
          <p:cNvSpPr/>
          <p:nvPr/>
        </p:nvSpPr>
        <p:spPr>
          <a:xfrm>
            <a:off x="4213378" y="2576972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기가입</a:t>
            </a:r>
            <a:r>
              <a:rPr lang="ko-KR" altLang="en-US" sz="1200" dirty="0">
                <a:solidFill>
                  <a:schemeClr val="tx1"/>
                </a:solidFill>
              </a:rPr>
              <a:t> 보험 관리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71DACD-7647-B16F-0F5F-AFFBBB2BCA6C}"/>
              </a:ext>
            </a:extLst>
          </p:cNvPr>
          <p:cNvSpPr/>
          <p:nvPr/>
        </p:nvSpPr>
        <p:spPr>
          <a:xfrm>
            <a:off x="4213377" y="3089733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사고 신고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82A3AE6-04CA-6FD8-A862-54DF095D4CD7}"/>
              </a:ext>
            </a:extLst>
          </p:cNvPr>
          <p:cNvSpPr/>
          <p:nvPr/>
        </p:nvSpPr>
        <p:spPr>
          <a:xfrm>
            <a:off x="4213375" y="3594037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민원 신청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461005-EC74-C807-5F49-CABF2B435371}"/>
              </a:ext>
            </a:extLst>
          </p:cNvPr>
          <p:cNvSpPr/>
          <p:nvPr/>
        </p:nvSpPr>
        <p:spPr>
          <a:xfrm>
            <a:off x="4213375" y="714853"/>
            <a:ext cx="2420323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고객 어플리케이션 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124280-4371-A747-ABEB-D19C8643CE9A}"/>
              </a:ext>
            </a:extLst>
          </p:cNvPr>
          <p:cNvGrpSpPr/>
          <p:nvPr/>
        </p:nvGrpSpPr>
        <p:grpSpPr>
          <a:xfrm>
            <a:off x="7294739" y="1245442"/>
            <a:ext cx="2703444" cy="4585253"/>
            <a:chOff x="1404730" y="1056101"/>
            <a:chExt cx="2703444" cy="458525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9527B74-AF69-55C7-9857-7D96476B92A6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1171B31-F69B-534A-ED6A-3741A0830327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5058D7-C2A0-FCEA-CFCD-11FA4D51D952}"/>
              </a:ext>
            </a:extLst>
          </p:cNvPr>
          <p:cNvSpPr/>
          <p:nvPr/>
        </p:nvSpPr>
        <p:spPr>
          <a:xfrm>
            <a:off x="7373051" y="1984208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D4C60F-3070-8B3E-1783-6DC682D32261}"/>
              </a:ext>
            </a:extLst>
          </p:cNvPr>
          <p:cNvSpPr txBox="1"/>
          <p:nvPr/>
        </p:nvSpPr>
        <p:spPr>
          <a:xfrm>
            <a:off x="8549126" y="1635578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BF8F08-1DB9-963E-5F64-ACBEFD35F80D}"/>
              </a:ext>
            </a:extLst>
          </p:cNvPr>
          <p:cNvSpPr/>
          <p:nvPr/>
        </p:nvSpPr>
        <p:spPr>
          <a:xfrm>
            <a:off x="7434096" y="2072144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 상품 리스트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89789D-30B6-1F71-9941-69BB73E62992}"/>
              </a:ext>
            </a:extLst>
          </p:cNvPr>
          <p:cNvSpPr/>
          <p:nvPr/>
        </p:nvSpPr>
        <p:spPr>
          <a:xfrm>
            <a:off x="7434096" y="2531669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대출 상품 리스트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BE1627-B9B6-1E36-1F05-6826D0041977}"/>
              </a:ext>
            </a:extLst>
          </p:cNvPr>
          <p:cNvSpPr/>
          <p:nvPr/>
        </p:nvSpPr>
        <p:spPr>
          <a:xfrm>
            <a:off x="7373051" y="714853"/>
            <a:ext cx="2420323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상품 리스트</a:t>
            </a:r>
          </a:p>
        </p:txBody>
      </p:sp>
    </p:spTree>
    <p:extLst>
      <p:ext uri="{BB962C8B-B14F-4D97-AF65-F5344CB8AC3E}">
        <p14:creationId xmlns:p14="http://schemas.microsoft.com/office/powerpoint/2010/main" val="1590043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2" y="115198"/>
            <a:ext cx="3962400" cy="428142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고객 어플리케이션 상상도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1BE4A5-2A58-2CAA-0B2A-D4B000D29366}"/>
              </a:ext>
            </a:extLst>
          </p:cNvPr>
          <p:cNvSpPr/>
          <p:nvPr/>
        </p:nvSpPr>
        <p:spPr>
          <a:xfrm>
            <a:off x="8048881" y="1252765"/>
            <a:ext cx="2549729" cy="3186308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납부 정보 </a:t>
            </a:r>
            <a:r>
              <a:rPr lang="ko-KR" altLang="en-US" sz="1200" dirty="0" err="1">
                <a:solidFill>
                  <a:schemeClr val="tx1"/>
                </a:solidFill>
              </a:rPr>
              <a:t>콤보박스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결제 종류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계좌이체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핸드폰결제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카드결제</a:t>
            </a:r>
            <a:r>
              <a:rPr lang="en-US" altLang="ko-KR" sz="1200" dirty="0">
                <a:solidFill>
                  <a:schemeClr val="tx1"/>
                </a:solidFill>
              </a:rPr>
              <a:t>))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9857A7-357D-8D8D-CE99-5305EFC79BBC}"/>
              </a:ext>
            </a:extLst>
          </p:cNvPr>
          <p:cNvSpPr/>
          <p:nvPr/>
        </p:nvSpPr>
        <p:spPr>
          <a:xfrm>
            <a:off x="8117644" y="3880881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63C42B-8539-2461-FD42-CED98AD69813}"/>
              </a:ext>
            </a:extLst>
          </p:cNvPr>
          <p:cNvSpPr/>
          <p:nvPr/>
        </p:nvSpPr>
        <p:spPr>
          <a:xfrm>
            <a:off x="9415677" y="3871928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2CBC6B9-C928-ECD1-9275-967567F80EBC}"/>
              </a:ext>
            </a:extLst>
          </p:cNvPr>
          <p:cNvGrpSpPr/>
          <p:nvPr/>
        </p:nvGrpSpPr>
        <p:grpSpPr>
          <a:xfrm>
            <a:off x="1170466" y="1568972"/>
            <a:ext cx="2703444" cy="4585253"/>
            <a:chOff x="1404730" y="1056101"/>
            <a:chExt cx="2703444" cy="4585253"/>
          </a:xfrm>
          <a:solidFill>
            <a:srgbClr val="E8E8E8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504C3E1-16BD-959A-871E-EC35AED87DDA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B4CF8BD-B969-A133-BE79-54B0F115C827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163DB04-373D-8353-D182-99285EFBEA96}"/>
              </a:ext>
            </a:extLst>
          </p:cNvPr>
          <p:cNvSpPr txBox="1"/>
          <p:nvPr/>
        </p:nvSpPr>
        <p:spPr>
          <a:xfrm>
            <a:off x="2366443" y="1959108"/>
            <a:ext cx="1471448" cy="276999"/>
          </a:xfrm>
          <a:prstGeom prst="rect">
            <a:avLst/>
          </a:prstGeom>
          <a:solidFill>
            <a:srgbClr val="E8E8E8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EA94D4-88CA-03C4-6BD2-328077F4966D}"/>
              </a:ext>
            </a:extLst>
          </p:cNvPr>
          <p:cNvSpPr/>
          <p:nvPr/>
        </p:nvSpPr>
        <p:spPr>
          <a:xfrm>
            <a:off x="1309824" y="1064273"/>
            <a:ext cx="2420323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기가입</a:t>
            </a:r>
            <a:r>
              <a:rPr lang="ko-KR" altLang="en-US" sz="1200" dirty="0">
                <a:solidFill>
                  <a:schemeClr val="tx1"/>
                </a:solidFill>
              </a:rPr>
              <a:t> 보험 관리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EDFB720-5724-73EB-2230-3C835A28B256}"/>
              </a:ext>
            </a:extLst>
          </p:cNvPr>
          <p:cNvSpPr/>
          <p:nvPr/>
        </p:nvSpPr>
        <p:spPr>
          <a:xfrm>
            <a:off x="1270068" y="2277613"/>
            <a:ext cx="2542419" cy="3765105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D90FFC-DC4D-0210-BB05-08A9B479E889}"/>
              </a:ext>
            </a:extLst>
          </p:cNvPr>
          <p:cNvSpPr/>
          <p:nvPr/>
        </p:nvSpPr>
        <p:spPr>
          <a:xfrm>
            <a:off x="1329153" y="2596118"/>
            <a:ext cx="2420323" cy="3296222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기가입</a:t>
            </a:r>
            <a:r>
              <a:rPr lang="ko-KR" altLang="en-US" sz="1200" dirty="0">
                <a:solidFill>
                  <a:schemeClr val="tx1"/>
                </a:solidFill>
              </a:rPr>
              <a:t> 보험 상품 정보 리스트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보험 상품 정보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상품 이름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종류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상품 번호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연령대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월 보험료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만기일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가입일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보험 상태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69FBF5-6AC5-684A-610F-F0201A0D3A94}"/>
              </a:ext>
            </a:extLst>
          </p:cNvPr>
          <p:cNvSpPr/>
          <p:nvPr/>
        </p:nvSpPr>
        <p:spPr>
          <a:xfrm>
            <a:off x="1406772" y="2867178"/>
            <a:ext cx="2265084" cy="13764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88F5182-B1EC-8766-85BE-26234A09A212}"/>
              </a:ext>
            </a:extLst>
          </p:cNvPr>
          <p:cNvSpPr/>
          <p:nvPr/>
        </p:nvSpPr>
        <p:spPr>
          <a:xfrm>
            <a:off x="1406772" y="3227189"/>
            <a:ext cx="2265084" cy="13764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20797E-6BEE-D1D7-6DA9-C6FA1279CC0A}"/>
              </a:ext>
            </a:extLst>
          </p:cNvPr>
          <p:cNvSpPr/>
          <p:nvPr/>
        </p:nvSpPr>
        <p:spPr>
          <a:xfrm>
            <a:off x="3230188" y="2305345"/>
            <a:ext cx="499959" cy="249267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148669-8102-FF67-8346-27AEE8EF30C0}"/>
              </a:ext>
            </a:extLst>
          </p:cNvPr>
          <p:cNvSpPr/>
          <p:nvPr/>
        </p:nvSpPr>
        <p:spPr>
          <a:xfrm>
            <a:off x="2439329" y="2341161"/>
            <a:ext cx="635129" cy="183206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5EDAEF-CC55-71BD-9A94-C54A3B7C2408}"/>
              </a:ext>
            </a:extLst>
          </p:cNvPr>
          <p:cNvSpPr/>
          <p:nvPr/>
        </p:nvSpPr>
        <p:spPr>
          <a:xfrm>
            <a:off x="1396939" y="2301009"/>
            <a:ext cx="810965" cy="29021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보험종류콤보박스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68A26157-81C9-7CD8-CE09-8655527D9264}"/>
              </a:ext>
            </a:extLst>
          </p:cNvPr>
          <p:cNvSpPr/>
          <p:nvPr/>
        </p:nvSpPr>
        <p:spPr>
          <a:xfrm>
            <a:off x="3075765" y="3186288"/>
            <a:ext cx="1471448" cy="75491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더블클릭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7E75950-B87C-5510-7CE7-E69914FF8440}"/>
              </a:ext>
            </a:extLst>
          </p:cNvPr>
          <p:cNvSpPr/>
          <p:nvPr/>
        </p:nvSpPr>
        <p:spPr>
          <a:xfrm>
            <a:off x="4608698" y="1134778"/>
            <a:ext cx="2549729" cy="3186308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43E65A7-C9D9-7543-FCAE-7FD49A2A4C92}"/>
              </a:ext>
            </a:extLst>
          </p:cNvPr>
          <p:cNvSpPr/>
          <p:nvPr/>
        </p:nvSpPr>
        <p:spPr>
          <a:xfrm>
            <a:off x="4695941" y="2901757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만기 재가입 신청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75833ED-5CD3-AE37-5A3E-544D110D17FD}"/>
              </a:ext>
            </a:extLst>
          </p:cNvPr>
          <p:cNvSpPr/>
          <p:nvPr/>
        </p:nvSpPr>
        <p:spPr>
          <a:xfrm>
            <a:off x="5978534" y="2901757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부활 신청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125B5D8-4501-2398-B783-AADB4741FA72}"/>
              </a:ext>
            </a:extLst>
          </p:cNvPr>
          <p:cNvSpPr/>
          <p:nvPr/>
        </p:nvSpPr>
        <p:spPr>
          <a:xfrm>
            <a:off x="4695941" y="3399405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배서 신청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CDA9F7F-0AAB-A8B3-0C57-0B57249C1E21}"/>
              </a:ext>
            </a:extLst>
          </p:cNvPr>
          <p:cNvSpPr/>
          <p:nvPr/>
        </p:nvSpPr>
        <p:spPr>
          <a:xfrm>
            <a:off x="5988917" y="3859527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보험료 납부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3357B3-1498-A6A8-B493-386541E47524}"/>
              </a:ext>
            </a:extLst>
          </p:cNvPr>
          <p:cNvSpPr/>
          <p:nvPr/>
        </p:nvSpPr>
        <p:spPr>
          <a:xfrm>
            <a:off x="4698227" y="3859527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보험금 신청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B4D1BA-05B0-EDC6-7E84-DB597A724C2C}"/>
              </a:ext>
            </a:extLst>
          </p:cNvPr>
          <p:cNvSpPr/>
          <p:nvPr/>
        </p:nvSpPr>
        <p:spPr>
          <a:xfrm>
            <a:off x="5977598" y="3397968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해지 신청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02B723-BD4E-47D5-95B5-0A6F47F436FF}"/>
              </a:ext>
            </a:extLst>
          </p:cNvPr>
          <p:cNvSpPr txBox="1"/>
          <p:nvPr/>
        </p:nvSpPr>
        <p:spPr>
          <a:xfrm>
            <a:off x="4691038" y="1285346"/>
            <a:ext cx="23013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기가입</a:t>
            </a:r>
            <a:r>
              <a:rPr lang="ko-KR" altLang="en-US" sz="1200" dirty="0">
                <a:solidFill>
                  <a:schemeClr val="tx1"/>
                </a:solidFill>
              </a:rPr>
              <a:t> 보험 상품 상세 정보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보험 상품 정보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상품 이름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종류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상품 번호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연령대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월 보험료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만기일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가입일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납부일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보험 상태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AE4843F9-5852-F5F7-B2DD-7455B1C38FA2}"/>
              </a:ext>
            </a:extLst>
          </p:cNvPr>
          <p:cNvSpPr/>
          <p:nvPr/>
        </p:nvSpPr>
        <p:spPr>
          <a:xfrm>
            <a:off x="6920762" y="3780225"/>
            <a:ext cx="1093738" cy="595146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EFC2D7-8F90-11EC-BBC6-7E20C5EBBE4A}"/>
              </a:ext>
            </a:extLst>
          </p:cNvPr>
          <p:cNvSpPr/>
          <p:nvPr/>
        </p:nvSpPr>
        <p:spPr>
          <a:xfrm>
            <a:off x="8048881" y="5197037"/>
            <a:ext cx="2549729" cy="128913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7769976-1B87-BDF5-1594-E204604C5834}"/>
              </a:ext>
            </a:extLst>
          </p:cNvPr>
          <p:cNvSpPr/>
          <p:nvPr/>
        </p:nvSpPr>
        <p:spPr>
          <a:xfrm rot="5400000">
            <a:off x="8135913" y="4316993"/>
            <a:ext cx="1164942" cy="595146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838040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7F096EC-1E98-2FEA-B6C9-D1EA19E17327}"/>
              </a:ext>
            </a:extLst>
          </p:cNvPr>
          <p:cNvGrpSpPr/>
          <p:nvPr/>
        </p:nvGrpSpPr>
        <p:grpSpPr>
          <a:xfrm>
            <a:off x="1029867" y="1559742"/>
            <a:ext cx="2703444" cy="4585253"/>
            <a:chOff x="1404730" y="1056101"/>
            <a:chExt cx="2703444" cy="458525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4212EDB-76C1-26E8-0BA5-DDE58A8DF13F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3924F3C-132A-AE37-55D0-2B82263052FC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BD3C98-3F66-BE01-FF37-40662D2D9D49}"/>
              </a:ext>
            </a:extLst>
          </p:cNvPr>
          <p:cNvSpPr/>
          <p:nvPr/>
        </p:nvSpPr>
        <p:spPr>
          <a:xfrm>
            <a:off x="1108179" y="2298508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DEEED6-DF5E-A938-FB18-6C5B2E9D4081}"/>
              </a:ext>
            </a:extLst>
          </p:cNvPr>
          <p:cNvSpPr txBox="1"/>
          <p:nvPr/>
        </p:nvSpPr>
        <p:spPr>
          <a:xfrm>
            <a:off x="2284254" y="1949878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50C347F-2D51-FF8E-0728-FEA0FAE30FB0}"/>
              </a:ext>
            </a:extLst>
          </p:cNvPr>
          <p:cNvSpPr/>
          <p:nvPr/>
        </p:nvSpPr>
        <p:spPr>
          <a:xfrm>
            <a:off x="1169226" y="3115364"/>
            <a:ext cx="2420323" cy="28203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사고 신고 정보 리스트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사고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서비스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사고 날짜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 이름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 전화번호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처리 상태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875693F-184E-0976-62CF-C1C1DFAFA3D5}"/>
              </a:ext>
            </a:extLst>
          </p:cNvPr>
          <p:cNvSpPr/>
          <p:nvPr/>
        </p:nvSpPr>
        <p:spPr>
          <a:xfrm>
            <a:off x="1169226" y="2377794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16B11A7-10A0-2684-D0C0-452509114605}"/>
              </a:ext>
            </a:extLst>
          </p:cNvPr>
          <p:cNvSpPr/>
          <p:nvPr/>
        </p:nvSpPr>
        <p:spPr>
          <a:xfrm>
            <a:off x="3019978" y="2381734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A5D1F26-D8B5-D059-80C6-183DEDE56257}"/>
              </a:ext>
            </a:extLst>
          </p:cNvPr>
          <p:cNvSpPr/>
          <p:nvPr/>
        </p:nvSpPr>
        <p:spPr>
          <a:xfrm>
            <a:off x="2242371" y="2377794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783DDE-14EF-D129-BDB2-90782DBAEFBF}"/>
              </a:ext>
            </a:extLst>
          </p:cNvPr>
          <p:cNvSpPr/>
          <p:nvPr/>
        </p:nvSpPr>
        <p:spPr>
          <a:xfrm>
            <a:off x="1246845" y="3318641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774943-446A-E424-B43C-419AADE7D9CE}"/>
              </a:ext>
            </a:extLst>
          </p:cNvPr>
          <p:cNvSpPr/>
          <p:nvPr/>
        </p:nvSpPr>
        <p:spPr>
          <a:xfrm>
            <a:off x="1246845" y="3640257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5CC9A72D-12C1-75ED-0C30-226C9F1EEFBE}"/>
              </a:ext>
            </a:extLst>
          </p:cNvPr>
          <p:cNvSpPr/>
          <p:nvPr/>
        </p:nvSpPr>
        <p:spPr>
          <a:xfrm>
            <a:off x="2197401" y="2226877"/>
            <a:ext cx="2595626" cy="390136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3198852-C3A1-4B7C-EB33-383483BE2AF9}"/>
              </a:ext>
            </a:extLst>
          </p:cNvPr>
          <p:cNvSpPr/>
          <p:nvPr/>
        </p:nvSpPr>
        <p:spPr>
          <a:xfrm>
            <a:off x="4987698" y="1431827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서비스 종류 </a:t>
            </a:r>
            <a:r>
              <a:rPr lang="ko-KR" altLang="en-US" sz="1200" dirty="0" err="1">
                <a:solidFill>
                  <a:schemeClr val="tx1"/>
                </a:solidFill>
              </a:rPr>
              <a:t>콤보박스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긴급견인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긴급시동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비상급유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배터리충전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엔진과열 수리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</a:rPr>
              <a:t>타이어펑크</a:t>
            </a:r>
            <a:r>
              <a:rPr lang="ko-KR" altLang="en-US" sz="1200" dirty="0">
                <a:solidFill>
                  <a:schemeClr val="tx1"/>
                </a:solidFill>
              </a:rPr>
              <a:t> 수리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기타</a:t>
            </a:r>
            <a:r>
              <a:rPr lang="en-US" altLang="ko-KR" sz="1200" dirty="0">
                <a:solidFill>
                  <a:schemeClr val="tx1"/>
                </a:solidFill>
              </a:rPr>
              <a:t>) 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신고 상세 정보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입력란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사고 날짜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사고 시간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사고 위치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 이름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 전화번호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FAEFA2-4344-739F-5575-B83D5F52FC99}"/>
              </a:ext>
            </a:extLst>
          </p:cNvPr>
          <p:cNvSpPr/>
          <p:nvPr/>
        </p:nvSpPr>
        <p:spPr>
          <a:xfrm>
            <a:off x="1169226" y="1037993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사고 신고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4B0189A-2BF1-3F55-7A94-FE825E97CC49}"/>
              </a:ext>
            </a:extLst>
          </p:cNvPr>
          <p:cNvSpPr txBox="1">
            <a:spLocks/>
          </p:cNvSpPr>
          <p:nvPr/>
        </p:nvSpPr>
        <p:spPr>
          <a:xfrm>
            <a:off x="132522" y="115198"/>
            <a:ext cx="3962400" cy="4281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/>
              <a:t>고객 어플리케이션 상상도</a:t>
            </a:r>
            <a:endParaRPr lang="ko-KR" altLang="en-US" sz="2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150EF57-958F-D688-0A48-1AD9FC5AFA64}"/>
              </a:ext>
            </a:extLst>
          </p:cNvPr>
          <p:cNvSpPr/>
          <p:nvPr/>
        </p:nvSpPr>
        <p:spPr>
          <a:xfrm>
            <a:off x="5131460" y="4181060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DC5085-ADC6-9263-646F-EE06D097C3FC}"/>
              </a:ext>
            </a:extLst>
          </p:cNvPr>
          <p:cNvSpPr/>
          <p:nvPr/>
        </p:nvSpPr>
        <p:spPr>
          <a:xfrm>
            <a:off x="8631920" y="3423601"/>
            <a:ext cx="2549729" cy="128913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7CBBE4-545A-BA2A-5304-01BBBE7E23E1}"/>
              </a:ext>
            </a:extLst>
          </p:cNvPr>
          <p:cNvSpPr/>
          <p:nvPr/>
        </p:nvSpPr>
        <p:spPr>
          <a:xfrm>
            <a:off x="6280025" y="4200351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CF35A767-F610-7EC8-2CBC-18782A40D595}"/>
              </a:ext>
            </a:extLst>
          </p:cNvPr>
          <p:cNvSpPr/>
          <p:nvPr/>
        </p:nvSpPr>
        <p:spPr>
          <a:xfrm>
            <a:off x="5907599" y="4150390"/>
            <a:ext cx="2420323" cy="390136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2D78CC-30C0-4160-423C-570CDDD3442E}"/>
              </a:ext>
            </a:extLst>
          </p:cNvPr>
          <p:cNvSpPr/>
          <p:nvPr/>
        </p:nvSpPr>
        <p:spPr>
          <a:xfrm>
            <a:off x="5077202" y="1659664"/>
            <a:ext cx="967128" cy="3901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서비스 종류</a:t>
            </a:r>
          </a:p>
        </p:txBody>
      </p:sp>
    </p:spTree>
    <p:extLst>
      <p:ext uri="{BB962C8B-B14F-4D97-AF65-F5344CB8AC3E}">
        <p14:creationId xmlns:p14="http://schemas.microsoft.com/office/powerpoint/2010/main" val="3608777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7F096EC-1E98-2FEA-B6C9-D1EA19E17327}"/>
              </a:ext>
            </a:extLst>
          </p:cNvPr>
          <p:cNvGrpSpPr/>
          <p:nvPr/>
        </p:nvGrpSpPr>
        <p:grpSpPr>
          <a:xfrm>
            <a:off x="1020036" y="1176284"/>
            <a:ext cx="2703444" cy="4585253"/>
            <a:chOff x="1404730" y="1056101"/>
            <a:chExt cx="2703444" cy="458525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4212EDB-76C1-26E8-0BA5-DDE58A8DF13F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3924F3C-132A-AE37-55D0-2B82263052FC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BD3C98-3F66-BE01-FF37-40662D2D9D49}"/>
              </a:ext>
            </a:extLst>
          </p:cNvPr>
          <p:cNvSpPr/>
          <p:nvPr/>
        </p:nvSpPr>
        <p:spPr>
          <a:xfrm>
            <a:off x="1098348" y="1915050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DEEED6-DF5E-A938-FB18-6C5B2E9D4081}"/>
              </a:ext>
            </a:extLst>
          </p:cNvPr>
          <p:cNvSpPr txBox="1"/>
          <p:nvPr/>
        </p:nvSpPr>
        <p:spPr>
          <a:xfrm>
            <a:off x="2274423" y="1566420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50C347F-2D51-FF8E-0728-FEA0FAE30FB0}"/>
              </a:ext>
            </a:extLst>
          </p:cNvPr>
          <p:cNvSpPr/>
          <p:nvPr/>
        </p:nvSpPr>
        <p:spPr>
          <a:xfrm>
            <a:off x="1159395" y="2365932"/>
            <a:ext cx="2420323" cy="29239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민원 신청 정보 리스트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민원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민원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등록 날짜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등록 시간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처리된 날짜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처리상태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875693F-184E-0976-62CF-C1C1DFAFA3D5}"/>
              </a:ext>
            </a:extLst>
          </p:cNvPr>
          <p:cNvSpPr/>
          <p:nvPr/>
        </p:nvSpPr>
        <p:spPr>
          <a:xfrm>
            <a:off x="2595290" y="5346969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16B11A7-10A0-2684-D0C0-452509114605}"/>
              </a:ext>
            </a:extLst>
          </p:cNvPr>
          <p:cNvSpPr/>
          <p:nvPr/>
        </p:nvSpPr>
        <p:spPr>
          <a:xfrm>
            <a:off x="3010147" y="1998276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A5D1F26-D8B5-D059-80C6-183DEDE56257}"/>
              </a:ext>
            </a:extLst>
          </p:cNvPr>
          <p:cNvSpPr/>
          <p:nvPr/>
        </p:nvSpPr>
        <p:spPr>
          <a:xfrm>
            <a:off x="2232540" y="1994336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783DDE-14EF-D129-BDB2-90782DBAEFBF}"/>
              </a:ext>
            </a:extLst>
          </p:cNvPr>
          <p:cNvSpPr/>
          <p:nvPr/>
        </p:nvSpPr>
        <p:spPr>
          <a:xfrm>
            <a:off x="1237014" y="2935183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774943-446A-E424-B43C-419AADE7D9CE}"/>
              </a:ext>
            </a:extLst>
          </p:cNvPr>
          <p:cNvSpPr/>
          <p:nvPr/>
        </p:nvSpPr>
        <p:spPr>
          <a:xfrm>
            <a:off x="1237014" y="3256799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3198852-C3A1-4B7C-EB33-383483BE2AF9}"/>
              </a:ext>
            </a:extLst>
          </p:cNvPr>
          <p:cNvSpPr/>
          <p:nvPr/>
        </p:nvSpPr>
        <p:spPr>
          <a:xfrm>
            <a:off x="5000258" y="1551949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민원 종류 </a:t>
            </a:r>
            <a:r>
              <a:rPr lang="ko-KR" altLang="en-US" sz="1200" dirty="0" err="1">
                <a:solidFill>
                  <a:schemeClr val="tx1"/>
                </a:solidFill>
              </a:rPr>
              <a:t>콤보박스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서비스 민원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상품 민원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질문 민원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기타 민원</a:t>
            </a:r>
            <a:r>
              <a:rPr lang="en-US" altLang="ko-KR" sz="1200" dirty="0">
                <a:solidFill>
                  <a:schemeClr val="tx1"/>
                </a:solidFill>
              </a:rPr>
              <a:t>),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민원 정보 입력란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민원 내용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307A584-AFF9-8F11-3996-A2AF077A4BDD}"/>
              </a:ext>
            </a:extLst>
          </p:cNvPr>
          <p:cNvSpPr/>
          <p:nvPr/>
        </p:nvSpPr>
        <p:spPr>
          <a:xfrm>
            <a:off x="1159394" y="671585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민원 신청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6146F40-EB1D-6857-3327-A2A139D710BC}"/>
              </a:ext>
            </a:extLst>
          </p:cNvPr>
          <p:cNvSpPr txBox="1">
            <a:spLocks/>
          </p:cNvSpPr>
          <p:nvPr/>
        </p:nvSpPr>
        <p:spPr>
          <a:xfrm>
            <a:off x="132522" y="115198"/>
            <a:ext cx="3962400" cy="4281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/>
              <a:t>고객 어플리케이션 상상도</a:t>
            </a:r>
            <a:endParaRPr lang="ko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372056-F97A-0B34-980E-A1687B002205}"/>
              </a:ext>
            </a:extLst>
          </p:cNvPr>
          <p:cNvSpPr/>
          <p:nvPr/>
        </p:nvSpPr>
        <p:spPr>
          <a:xfrm>
            <a:off x="5128872" y="4332810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26D55A-2DFE-666E-72EB-8D51A0086511}"/>
              </a:ext>
            </a:extLst>
          </p:cNvPr>
          <p:cNvSpPr/>
          <p:nvPr/>
        </p:nvSpPr>
        <p:spPr>
          <a:xfrm>
            <a:off x="8631920" y="3423601"/>
            <a:ext cx="2549729" cy="128913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E83D5F-0EAC-BF47-4463-B4F14633FB96}"/>
              </a:ext>
            </a:extLst>
          </p:cNvPr>
          <p:cNvSpPr/>
          <p:nvPr/>
        </p:nvSpPr>
        <p:spPr>
          <a:xfrm>
            <a:off x="6246414" y="4332810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9E113DF-D7A5-DB83-101B-461B8F83FD31}"/>
              </a:ext>
            </a:extLst>
          </p:cNvPr>
          <p:cNvSpPr/>
          <p:nvPr/>
        </p:nvSpPr>
        <p:spPr>
          <a:xfrm>
            <a:off x="5965079" y="4282849"/>
            <a:ext cx="2254689" cy="390136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C810BB14-29B9-A294-AD6C-129653FF89B5}"/>
              </a:ext>
            </a:extLst>
          </p:cNvPr>
          <p:cNvSpPr/>
          <p:nvPr/>
        </p:nvSpPr>
        <p:spPr>
          <a:xfrm rot="19766050">
            <a:off x="3064203" y="4782749"/>
            <a:ext cx="2703443" cy="390136"/>
          </a:xfrm>
          <a:prstGeom prst="rightArrow">
            <a:avLst>
              <a:gd name="adj1" fmla="val 50000"/>
              <a:gd name="adj2" fmla="val 75168"/>
            </a:avLst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41BF20-9F24-9729-AF6F-F0B33228A1A1}"/>
              </a:ext>
            </a:extLst>
          </p:cNvPr>
          <p:cNvSpPr/>
          <p:nvPr/>
        </p:nvSpPr>
        <p:spPr>
          <a:xfrm>
            <a:off x="5154114" y="1690884"/>
            <a:ext cx="810965" cy="340327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민원 </a:t>
            </a:r>
            <a:r>
              <a:rPr lang="ko-KR" altLang="en-US" sz="1100" dirty="0" err="1">
                <a:solidFill>
                  <a:schemeClr val="tx1"/>
                </a:solidFill>
              </a:rPr>
              <a:t>종류콤보박스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D8EA49-FAB4-4E99-B962-41ADF7E41E19}"/>
              </a:ext>
            </a:extLst>
          </p:cNvPr>
          <p:cNvSpPr/>
          <p:nvPr/>
        </p:nvSpPr>
        <p:spPr>
          <a:xfrm>
            <a:off x="1267085" y="1970328"/>
            <a:ext cx="810965" cy="340327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처리상태콤보박스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589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494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0" y="115198"/>
            <a:ext cx="5874989" cy="5606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 </a:t>
            </a:r>
            <a:r>
              <a:rPr lang="en-US" altLang="ko-KR" sz="2800" dirty="0"/>
              <a:t>(</a:t>
            </a:r>
            <a:r>
              <a:rPr lang="ko-KR" altLang="en-US" sz="2800" dirty="0"/>
              <a:t>상품관리팀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5701B8-5D56-5F37-EB4F-E64C5894666B}"/>
              </a:ext>
            </a:extLst>
          </p:cNvPr>
          <p:cNvSpPr/>
          <p:nvPr/>
        </p:nvSpPr>
        <p:spPr>
          <a:xfrm>
            <a:off x="4780228" y="902542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회사 어플리케이션 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34196F1-EDF8-D6EC-49E5-FC09FF49FDF6}"/>
              </a:ext>
            </a:extLst>
          </p:cNvPr>
          <p:cNvGrpSpPr/>
          <p:nvPr/>
        </p:nvGrpSpPr>
        <p:grpSpPr>
          <a:xfrm>
            <a:off x="4636537" y="1523056"/>
            <a:ext cx="2703444" cy="4585253"/>
            <a:chOff x="1404730" y="1056101"/>
            <a:chExt cx="2703444" cy="45852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0528462-85CB-93E2-4862-74AAE72E7FB3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9754633-D348-A72A-FF82-9CF385160DB4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514D38-5247-AA16-BFBA-3BBD59AC0F6F}"/>
              </a:ext>
            </a:extLst>
          </p:cNvPr>
          <p:cNvSpPr/>
          <p:nvPr/>
        </p:nvSpPr>
        <p:spPr>
          <a:xfrm>
            <a:off x="4714849" y="2261822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6C5670-69D0-01AF-40A0-76EAD28479B0}"/>
              </a:ext>
            </a:extLst>
          </p:cNvPr>
          <p:cNvSpPr txBox="1"/>
          <p:nvPr/>
        </p:nvSpPr>
        <p:spPr>
          <a:xfrm>
            <a:off x="5890924" y="1913192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92F9DD-81B9-4780-47B0-719E5605C2A3}"/>
              </a:ext>
            </a:extLst>
          </p:cNvPr>
          <p:cNvSpPr/>
          <p:nvPr/>
        </p:nvSpPr>
        <p:spPr>
          <a:xfrm>
            <a:off x="4775896" y="2309118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 상품 관리</a:t>
            </a:r>
          </a:p>
        </p:txBody>
      </p:sp>
    </p:spTree>
    <p:extLst>
      <p:ext uri="{BB962C8B-B14F-4D97-AF65-F5344CB8AC3E}">
        <p14:creationId xmlns:p14="http://schemas.microsoft.com/office/powerpoint/2010/main" val="1652762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858755-21C9-9BF7-F75C-45973AACF1EB}"/>
              </a:ext>
            </a:extLst>
          </p:cNvPr>
          <p:cNvSpPr/>
          <p:nvPr/>
        </p:nvSpPr>
        <p:spPr>
          <a:xfrm>
            <a:off x="4810427" y="867632"/>
            <a:ext cx="2645146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A1F9F3-DC04-3039-C5CF-B204EE1C6C8E}"/>
              </a:ext>
            </a:extLst>
          </p:cNvPr>
          <p:cNvSpPr/>
          <p:nvPr/>
        </p:nvSpPr>
        <p:spPr>
          <a:xfrm>
            <a:off x="4944083" y="3516888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확인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EA77E27-AB3D-9709-7DC4-13C7FFCD668D}"/>
              </a:ext>
            </a:extLst>
          </p:cNvPr>
          <p:cNvGrpSpPr/>
          <p:nvPr/>
        </p:nvGrpSpPr>
        <p:grpSpPr>
          <a:xfrm>
            <a:off x="935309" y="1687562"/>
            <a:ext cx="2703444" cy="4585253"/>
            <a:chOff x="1404730" y="1056101"/>
            <a:chExt cx="2703444" cy="458525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FC35F3D-0B76-7182-A547-19A347B07C5D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20EA7A6-A5F3-620E-7C83-521B799A6F0C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05EF20-48A6-3330-EEF3-98128257AD56}"/>
              </a:ext>
            </a:extLst>
          </p:cNvPr>
          <p:cNvSpPr/>
          <p:nvPr/>
        </p:nvSpPr>
        <p:spPr>
          <a:xfrm>
            <a:off x="1013621" y="2426328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14261A-25DB-ED7D-C5CD-C4A6CC422F83}"/>
              </a:ext>
            </a:extLst>
          </p:cNvPr>
          <p:cNvSpPr txBox="1"/>
          <p:nvPr/>
        </p:nvSpPr>
        <p:spPr>
          <a:xfrm>
            <a:off x="2189696" y="2077698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3D0578-8C9A-CC17-E91E-56B11C3413BD}"/>
              </a:ext>
            </a:extLst>
          </p:cNvPr>
          <p:cNvSpPr/>
          <p:nvPr/>
        </p:nvSpPr>
        <p:spPr>
          <a:xfrm>
            <a:off x="1074668" y="2877210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 상품 정보 리스트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보험 상품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보험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보험 상품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연령대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월 보험료</a:t>
            </a:r>
            <a:r>
              <a:rPr lang="en-US" altLang="ko-KR" sz="1200" dirty="0">
                <a:solidFill>
                  <a:schemeClr val="tx1"/>
                </a:solidFill>
              </a:rPr>
              <a:t> 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A33C04-7179-66FA-7E46-99D5A2B9C044}"/>
              </a:ext>
            </a:extLst>
          </p:cNvPr>
          <p:cNvSpPr/>
          <p:nvPr/>
        </p:nvSpPr>
        <p:spPr>
          <a:xfrm>
            <a:off x="1074668" y="2505614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7FCF79-52EA-3AA8-6E4E-E82A61CC656B}"/>
              </a:ext>
            </a:extLst>
          </p:cNvPr>
          <p:cNvSpPr/>
          <p:nvPr/>
        </p:nvSpPr>
        <p:spPr>
          <a:xfrm>
            <a:off x="2925420" y="2509554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851ADB-EDCE-49D1-A269-813051013772}"/>
              </a:ext>
            </a:extLst>
          </p:cNvPr>
          <p:cNvSpPr/>
          <p:nvPr/>
        </p:nvSpPr>
        <p:spPr>
          <a:xfrm>
            <a:off x="2147813" y="2505614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584804-F695-A02C-03BF-5EA3B492DECE}"/>
              </a:ext>
            </a:extLst>
          </p:cNvPr>
          <p:cNvSpPr/>
          <p:nvPr/>
        </p:nvSpPr>
        <p:spPr>
          <a:xfrm>
            <a:off x="1152287" y="3446461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05DD8E-DBC7-ACDC-A461-F6EE1EB10E61}"/>
              </a:ext>
            </a:extLst>
          </p:cNvPr>
          <p:cNvSpPr/>
          <p:nvPr/>
        </p:nvSpPr>
        <p:spPr>
          <a:xfrm>
            <a:off x="1152287" y="3768077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5751E39-A504-474E-76EA-58453E56184E}"/>
              </a:ext>
            </a:extLst>
          </p:cNvPr>
          <p:cNvSpPr/>
          <p:nvPr/>
        </p:nvSpPr>
        <p:spPr>
          <a:xfrm>
            <a:off x="1912821" y="2460786"/>
            <a:ext cx="2334714" cy="371596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CD2BEC-1AFA-6038-9A88-A8424962D30E}"/>
              </a:ext>
            </a:extLst>
          </p:cNvPr>
          <p:cNvSpPr/>
          <p:nvPr/>
        </p:nvSpPr>
        <p:spPr>
          <a:xfrm>
            <a:off x="935309" y="1045197"/>
            <a:ext cx="2687037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 상품 관리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2444FE-9B3E-150F-5430-3C08D6F9FDD5}"/>
              </a:ext>
            </a:extLst>
          </p:cNvPr>
          <p:cNvSpPr/>
          <p:nvPr/>
        </p:nvSpPr>
        <p:spPr>
          <a:xfrm>
            <a:off x="8628650" y="5217604"/>
            <a:ext cx="2549729" cy="128913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184226-A41A-01B5-250A-B635EF764DEE}"/>
              </a:ext>
            </a:extLst>
          </p:cNvPr>
          <p:cNvSpPr/>
          <p:nvPr/>
        </p:nvSpPr>
        <p:spPr>
          <a:xfrm>
            <a:off x="6242116" y="3507935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AAAD516-6052-7DAC-B4E0-A07163B964D2}"/>
              </a:ext>
            </a:extLst>
          </p:cNvPr>
          <p:cNvSpPr txBox="1">
            <a:spLocks/>
          </p:cNvSpPr>
          <p:nvPr/>
        </p:nvSpPr>
        <p:spPr>
          <a:xfrm>
            <a:off x="132520" y="115198"/>
            <a:ext cx="5874989" cy="5606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/>
              <a:t>회사 어플리케이션 상상도 </a:t>
            </a:r>
            <a:r>
              <a:rPr lang="en-US" altLang="ko-KR" sz="2800"/>
              <a:t>(</a:t>
            </a:r>
            <a:r>
              <a:rPr lang="ko-KR" altLang="en-US" sz="2800"/>
              <a:t>상품관리팀</a:t>
            </a:r>
            <a:r>
              <a:rPr lang="en-US" altLang="ko-KR" sz="2800"/>
              <a:t>)</a:t>
            </a:r>
            <a:endParaRPr lang="ko-KR" altLang="en-US" sz="2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117EED-63B5-4B05-D330-2F706F96CD75}"/>
              </a:ext>
            </a:extLst>
          </p:cNvPr>
          <p:cNvSpPr/>
          <p:nvPr/>
        </p:nvSpPr>
        <p:spPr>
          <a:xfrm>
            <a:off x="5040381" y="1071155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보험 종류 </a:t>
            </a:r>
            <a:r>
              <a:rPr lang="ko-KR" altLang="en-US" sz="1100" dirty="0" err="1">
                <a:solidFill>
                  <a:schemeClr val="tx1"/>
                </a:solidFill>
              </a:rPr>
              <a:t>콤보박스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F7804D-2A8E-B092-D4EB-4DA367617B6A}"/>
              </a:ext>
            </a:extLst>
          </p:cNvPr>
          <p:cNvSpPr/>
          <p:nvPr/>
        </p:nvSpPr>
        <p:spPr>
          <a:xfrm>
            <a:off x="8627247" y="867632"/>
            <a:ext cx="2645146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 보험 종류 텍스트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신규 보험 상품 정보 입력란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보험 상품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한도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연령대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보장 내용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월 보험료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계약기간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상해 보험 상품 정보 입력란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상해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최대 수술 횟수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CF5509-EE16-6272-E0FA-4F8B2D071FEA}"/>
              </a:ext>
            </a:extLst>
          </p:cNvPr>
          <p:cNvSpPr/>
          <p:nvPr/>
        </p:nvSpPr>
        <p:spPr>
          <a:xfrm>
            <a:off x="8760903" y="3516888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88D248-F014-7EE7-5DD6-7601294F715F}"/>
              </a:ext>
            </a:extLst>
          </p:cNvPr>
          <p:cNvSpPr/>
          <p:nvPr/>
        </p:nvSpPr>
        <p:spPr>
          <a:xfrm>
            <a:off x="10058936" y="3507935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C606D53-2E59-0821-2F28-418AEEC3312A}"/>
              </a:ext>
            </a:extLst>
          </p:cNvPr>
          <p:cNvSpPr/>
          <p:nvPr/>
        </p:nvSpPr>
        <p:spPr>
          <a:xfrm rot="5400000">
            <a:off x="8790828" y="4411442"/>
            <a:ext cx="1676865" cy="390136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F25CB59-AB53-A802-32B5-ADF72CA681D2}"/>
              </a:ext>
            </a:extLst>
          </p:cNvPr>
          <p:cNvSpPr/>
          <p:nvPr/>
        </p:nvSpPr>
        <p:spPr>
          <a:xfrm>
            <a:off x="8857201" y="1071155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보험 종류 </a:t>
            </a:r>
            <a:r>
              <a:rPr lang="ko-KR" altLang="en-US" sz="1100" dirty="0" err="1">
                <a:solidFill>
                  <a:schemeClr val="tx1"/>
                </a:solidFill>
              </a:rPr>
              <a:t>콤보박스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C0643326-B385-1CB1-16BF-1B161766045F}"/>
              </a:ext>
            </a:extLst>
          </p:cNvPr>
          <p:cNvSpPr/>
          <p:nvPr/>
        </p:nvSpPr>
        <p:spPr>
          <a:xfrm>
            <a:off x="7194550" y="2256448"/>
            <a:ext cx="1449104" cy="390136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007890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0EA77E27-AB3D-9709-7DC4-13C7FFCD668D}"/>
              </a:ext>
            </a:extLst>
          </p:cNvPr>
          <p:cNvGrpSpPr/>
          <p:nvPr/>
        </p:nvGrpSpPr>
        <p:grpSpPr>
          <a:xfrm>
            <a:off x="935309" y="1687562"/>
            <a:ext cx="2703444" cy="4585253"/>
            <a:chOff x="1404730" y="1056101"/>
            <a:chExt cx="2703444" cy="458525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FC35F3D-0B76-7182-A547-19A347B07C5D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20EA7A6-A5F3-620E-7C83-521B799A6F0C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05EF20-48A6-3330-EEF3-98128257AD56}"/>
              </a:ext>
            </a:extLst>
          </p:cNvPr>
          <p:cNvSpPr/>
          <p:nvPr/>
        </p:nvSpPr>
        <p:spPr>
          <a:xfrm>
            <a:off x="1013621" y="2426328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14261A-25DB-ED7D-C5CD-C4A6CC422F83}"/>
              </a:ext>
            </a:extLst>
          </p:cNvPr>
          <p:cNvSpPr txBox="1"/>
          <p:nvPr/>
        </p:nvSpPr>
        <p:spPr>
          <a:xfrm>
            <a:off x="2189696" y="2077698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3D0578-8C9A-CC17-E91E-56B11C3413BD}"/>
              </a:ext>
            </a:extLst>
          </p:cNvPr>
          <p:cNvSpPr/>
          <p:nvPr/>
        </p:nvSpPr>
        <p:spPr>
          <a:xfrm>
            <a:off x="1074668" y="2877210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 상품 정보 리스트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상품 이름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종류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상품 번호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연령대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월 보험료</a:t>
            </a:r>
            <a:r>
              <a:rPr lang="en-US" altLang="ko-KR" sz="1200" dirty="0">
                <a:solidFill>
                  <a:schemeClr val="tx1"/>
                </a:solidFill>
              </a:rPr>
              <a:t> 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A33C04-7179-66FA-7E46-99D5A2B9C044}"/>
              </a:ext>
            </a:extLst>
          </p:cNvPr>
          <p:cNvSpPr/>
          <p:nvPr/>
        </p:nvSpPr>
        <p:spPr>
          <a:xfrm>
            <a:off x="1074668" y="2505614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7FCF79-52EA-3AA8-6E4E-E82A61CC656B}"/>
              </a:ext>
            </a:extLst>
          </p:cNvPr>
          <p:cNvSpPr/>
          <p:nvPr/>
        </p:nvSpPr>
        <p:spPr>
          <a:xfrm>
            <a:off x="2925420" y="2509554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851ADB-EDCE-49D1-A269-813051013772}"/>
              </a:ext>
            </a:extLst>
          </p:cNvPr>
          <p:cNvSpPr/>
          <p:nvPr/>
        </p:nvSpPr>
        <p:spPr>
          <a:xfrm>
            <a:off x="2147813" y="2505614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정보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584804-F695-A02C-03BF-5EA3B492DECE}"/>
              </a:ext>
            </a:extLst>
          </p:cNvPr>
          <p:cNvSpPr/>
          <p:nvPr/>
        </p:nvSpPr>
        <p:spPr>
          <a:xfrm>
            <a:off x="1152287" y="3446461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05DD8E-DBC7-ACDC-A461-F6EE1EB10E61}"/>
              </a:ext>
            </a:extLst>
          </p:cNvPr>
          <p:cNvSpPr/>
          <p:nvPr/>
        </p:nvSpPr>
        <p:spPr>
          <a:xfrm>
            <a:off x="1152287" y="3768077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5751E39-A504-474E-76EA-58453E56184E}"/>
              </a:ext>
            </a:extLst>
          </p:cNvPr>
          <p:cNvSpPr/>
          <p:nvPr/>
        </p:nvSpPr>
        <p:spPr>
          <a:xfrm>
            <a:off x="3318574" y="2431400"/>
            <a:ext cx="1471448" cy="430134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CD2BEC-1AFA-6038-9A88-A8424962D30E}"/>
              </a:ext>
            </a:extLst>
          </p:cNvPr>
          <p:cNvSpPr/>
          <p:nvPr/>
        </p:nvSpPr>
        <p:spPr>
          <a:xfrm>
            <a:off x="935309" y="1045197"/>
            <a:ext cx="2687037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 상품 관리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9D890D2-3E93-D0F7-4147-D3C99D3FF417}"/>
              </a:ext>
            </a:extLst>
          </p:cNvPr>
          <p:cNvGrpSpPr/>
          <p:nvPr/>
        </p:nvGrpSpPr>
        <p:grpSpPr>
          <a:xfrm>
            <a:off x="4937922" y="1685370"/>
            <a:ext cx="2703444" cy="4585253"/>
            <a:chOff x="1404730" y="1056101"/>
            <a:chExt cx="2703444" cy="45852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5B41477-7701-8560-859D-9A7C1E79839E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8CD5A6B-3A47-79A7-FE7A-89B011BE99B6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704779-6668-2167-2226-76E71BE80024}"/>
              </a:ext>
            </a:extLst>
          </p:cNvPr>
          <p:cNvSpPr/>
          <p:nvPr/>
        </p:nvSpPr>
        <p:spPr>
          <a:xfrm>
            <a:off x="5016234" y="2424136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C763C3-395F-A416-E065-FA964ABE6A3F}"/>
              </a:ext>
            </a:extLst>
          </p:cNvPr>
          <p:cNvSpPr txBox="1"/>
          <p:nvPr/>
        </p:nvSpPr>
        <p:spPr>
          <a:xfrm>
            <a:off x="6192309" y="2075506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3F99F7-2E25-6A7E-7727-22D4A66E65C9}"/>
              </a:ext>
            </a:extLst>
          </p:cNvPr>
          <p:cNvSpPr/>
          <p:nvPr/>
        </p:nvSpPr>
        <p:spPr>
          <a:xfrm>
            <a:off x="5077281" y="2875018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 상품 정보 리스트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상품 이름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종류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상품 번호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연령대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월 보험료</a:t>
            </a:r>
            <a:r>
              <a:rPr lang="en-US" altLang="ko-KR" sz="1200" dirty="0">
                <a:solidFill>
                  <a:schemeClr val="tx1"/>
                </a:solidFill>
              </a:rPr>
              <a:t> 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0620EC-05BC-BE1A-01F9-A7A37F505A3E}"/>
              </a:ext>
            </a:extLst>
          </p:cNvPr>
          <p:cNvSpPr/>
          <p:nvPr/>
        </p:nvSpPr>
        <p:spPr>
          <a:xfrm>
            <a:off x="5077281" y="2503422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B982E2-5E01-70E8-7D2D-155A614F931D}"/>
              </a:ext>
            </a:extLst>
          </p:cNvPr>
          <p:cNvSpPr/>
          <p:nvPr/>
        </p:nvSpPr>
        <p:spPr>
          <a:xfrm>
            <a:off x="6928033" y="2507362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52510-AC8B-1072-3DC7-63C589296527}"/>
              </a:ext>
            </a:extLst>
          </p:cNvPr>
          <p:cNvSpPr/>
          <p:nvPr/>
        </p:nvSpPr>
        <p:spPr>
          <a:xfrm>
            <a:off x="6150426" y="2503422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정보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41CA80-9272-C5F4-9BCA-4175DFF81715}"/>
              </a:ext>
            </a:extLst>
          </p:cNvPr>
          <p:cNvSpPr/>
          <p:nvPr/>
        </p:nvSpPr>
        <p:spPr>
          <a:xfrm>
            <a:off x="5154900" y="3444269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00CAAEB-FCD5-8E85-80EA-B42C7E2EA07C}"/>
              </a:ext>
            </a:extLst>
          </p:cNvPr>
          <p:cNvSpPr/>
          <p:nvPr/>
        </p:nvSpPr>
        <p:spPr>
          <a:xfrm>
            <a:off x="5154900" y="3765885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07F7CB6C-80B5-E49E-6DD4-A7A77263D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0" y="115198"/>
            <a:ext cx="5874989" cy="5606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 </a:t>
            </a:r>
            <a:r>
              <a:rPr lang="en-US" altLang="ko-KR" sz="2800" dirty="0"/>
              <a:t>(</a:t>
            </a:r>
            <a:r>
              <a:rPr lang="ko-KR" altLang="en-US" sz="2800" dirty="0"/>
              <a:t>상품관리팀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71399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0EA77E27-AB3D-9709-7DC4-13C7FFCD668D}"/>
              </a:ext>
            </a:extLst>
          </p:cNvPr>
          <p:cNvGrpSpPr/>
          <p:nvPr/>
        </p:nvGrpSpPr>
        <p:grpSpPr>
          <a:xfrm>
            <a:off x="237219" y="1687562"/>
            <a:ext cx="2703444" cy="4585253"/>
            <a:chOff x="1404730" y="1056101"/>
            <a:chExt cx="2703444" cy="458525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FC35F3D-0B76-7182-A547-19A347B07C5D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20EA7A6-A5F3-620E-7C83-521B799A6F0C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05EF20-48A6-3330-EEF3-98128257AD56}"/>
              </a:ext>
            </a:extLst>
          </p:cNvPr>
          <p:cNvSpPr/>
          <p:nvPr/>
        </p:nvSpPr>
        <p:spPr>
          <a:xfrm>
            <a:off x="315531" y="2426328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14261A-25DB-ED7D-C5CD-C4A6CC422F83}"/>
              </a:ext>
            </a:extLst>
          </p:cNvPr>
          <p:cNvSpPr txBox="1"/>
          <p:nvPr/>
        </p:nvSpPr>
        <p:spPr>
          <a:xfrm>
            <a:off x="1491606" y="2077698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3D0578-8C9A-CC17-E91E-56B11C3413BD}"/>
              </a:ext>
            </a:extLst>
          </p:cNvPr>
          <p:cNvSpPr/>
          <p:nvPr/>
        </p:nvSpPr>
        <p:spPr>
          <a:xfrm>
            <a:off x="376578" y="2877210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 상품 정보 리스트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ko-KR" sz="12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상품 이름</a:t>
            </a:r>
            <a:r>
              <a:rPr lang="en-US" altLang="ko-KR" sz="12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종류</a:t>
            </a:r>
            <a:r>
              <a:rPr lang="en-US" altLang="ko-KR" sz="12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상품 번호</a:t>
            </a:r>
            <a:r>
              <a:rPr lang="en-US" altLang="ko-KR" sz="12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연령대</a:t>
            </a:r>
            <a:r>
              <a:rPr lang="en-US" altLang="ko-KR" sz="12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월 보험료</a:t>
            </a:r>
            <a:r>
              <a:rPr lang="en-US" altLang="ko-KR" sz="1200" dirty="0">
                <a:solidFill>
                  <a:schemeClr val="tx1"/>
                </a:solidFill>
              </a:rPr>
              <a:t> 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A33C04-7179-66FA-7E46-99D5A2B9C044}"/>
              </a:ext>
            </a:extLst>
          </p:cNvPr>
          <p:cNvSpPr/>
          <p:nvPr/>
        </p:nvSpPr>
        <p:spPr>
          <a:xfrm>
            <a:off x="376578" y="2505614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7FCF79-52EA-3AA8-6E4E-E82A61CC656B}"/>
              </a:ext>
            </a:extLst>
          </p:cNvPr>
          <p:cNvSpPr/>
          <p:nvPr/>
        </p:nvSpPr>
        <p:spPr>
          <a:xfrm>
            <a:off x="2227330" y="2509554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851ADB-EDCE-49D1-A269-813051013772}"/>
              </a:ext>
            </a:extLst>
          </p:cNvPr>
          <p:cNvSpPr/>
          <p:nvPr/>
        </p:nvSpPr>
        <p:spPr>
          <a:xfrm>
            <a:off x="1449723" y="2505614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584804-F695-A02C-03BF-5EA3B492DECE}"/>
              </a:ext>
            </a:extLst>
          </p:cNvPr>
          <p:cNvSpPr/>
          <p:nvPr/>
        </p:nvSpPr>
        <p:spPr>
          <a:xfrm>
            <a:off x="454197" y="3446461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05DD8E-DBC7-ACDC-A461-F6EE1EB10E61}"/>
              </a:ext>
            </a:extLst>
          </p:cNvPr>
          <p:cNvSpPr/>
          <p:nvPr/>
        </p:nvSpPr>
        <p:spPr>
          <a:xfrm>
            <a:off x="454197" y="3768077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5751E39-A504-474E-76EA-58453E56184E}"/>
              </a:ext>
            </a:extLst>
          </p:cNvPr>
          <p:cNvSpPr/>
          <p:nvPr/>
        </p:nvSpPr>
        <p:spPr>
          <a:xfrm>
            <a:off x="2528931" y="3334511"/>
            <a:ext cx="1471448" cy="75491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더블클릭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858755-21C9-9BF7-F75C-45973AACF1EB}"/>
              </a:ext>
            </a:extLst>
          </p:cNvPr>
          <p:cNvSpPr/>
          <p:nvPr/>
        </p:nvSpPr>
        <p:spPr>
          <a:xfrm>
            <a:off x="4051288" y="1045197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 상품 상세 정보</a:t>
            </a:r>
            <a:r>
              <a:rPr lang="en-US" altLang="ko-KR" sz="1200" dirty="0">
                <a:solidFill>
                  <a:schemeClr val="tx1"/>
                </a:solidFill>
              </a:rPr>
              <a:t> (</a:t>
            </a:r>
            <a:r>
              <a:rPr lang="ko-KR" altLang="en-US" sz="1200" dirty="0">
                <a:solidFill>
                  <a:schemeClr val="tx1"/>
                </a:solidFill>
              </a:rPr>
              <a:t>보험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상품 이름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종류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연령대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보장 내용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월 보험료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계약기간</a:t>
            </a:r>
            <a:r>
              <a:rPr lang="en-US" altLang="ko-KR" sz="1200" dirty="0">
                <a:solidFill>
                  <a:schemeClr val="tx1"/>
                </a:solidFill>
              </a:rPr>
              <a:t>),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상해 보험 상품 상세 정보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상해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최대 수술 횟수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ECB88D-CB40-69E2-8018-11408A0CB45D}"/>
              </a:ext>
            </a:extLst>
          </p:cNvPr>
          <p:cNvSpPr/>
          <p:nvPr/>
        </p:nvSpPr>
        <p:spPr>
          <a:xfrm>
            <a:off x="4238175" y="3760613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C3E234D-47B1-F0DB-E814-11CF055E8FE0}"/>
              </a:ext>
            </a:extLst>
          </p:cNvPr>
          <p:cNvSpPr/>
          <p:nvPr/>
        </p:nvSpPr>
        <p:spPr>
          <a:xfrm>
            <a:off x="5333628" y="3754006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CD2BEC-1AFA-6038-9A88-A8424962D30E}"/>
              </a:ext>
            </a:extLst>
          </p:cNvPr>
          <p:cNvSpPr/>
          <p:nvPr/>
        </p:nvSpPr>
        <p:spPr>
          <a:xfrm>
            <a:off x="237219" y="1045197"/>
            <a:ext cx="2687037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 상품 관리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0E11989-337F-9206-94D6-8638EADF37B4}"/>
              </a:ext>
            </a:extLst>
          </p:cNvPr>
          <p:cNvSpPr/>
          <p:nvPr/>
        </p:nvSpPr>
        <p:spPr>
          <a:xfrm>
            <a:off x="5102732" y="3713688"/>
            <a:ext cx="1692353" cy="384063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3ADDAB-4751-37C9-3FEC-7F67691D7CDE}"/>
              </a:ext>
            </a:extLst>
          </p:cNvPr>
          <p:cNvSpPr/>
          <p:nvPr/>
        </p:nvSpPr>
        <p:spPr>
          <a:xfrm>
            <a:off x="7025981" y="1045197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종류</a:t>
            </a:r>
            <a:r>
              <a:rPr lang="ko-KR" altLang="en-US" sz="1200" dirty="0">
                <a:solidFill>
                  <a:schemeClr val="tx1"/>
                </a:solidFill>
              </a:rPr>
              <a:t> 텍스트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보험 상품 상세 정보 입력란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</a:t>
            </a:r>
            <a:r>
              <a:rPr lang="ko-KR" altLang="ko-KR" sz="1200" kern="10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상품 이름</a:t>
            </a:r>
            <a:r>
              <a:rPr lang="en-US" altLang="ko-KR" sz="1200" kern="10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연령대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보장 내용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월 보험료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계약기간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상해 보험 상품 상세 정보 입력란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상해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최대 수술 횟수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55FDE7C-3E87-DBA0-99BB-54F283CB1520}"/>
              </a:ext>
            </a:extLst>
          </p:cNvPr>
          <p:cNvSpPr/>
          <p:nvPr/>
        </p:nvSpPr>
        <p:spPr>
          <a:xfrm>
            <a:off x="7176078" y="3754006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DA93DF-33E0-74B3-35A4-D746B7628071}"/>
              </a:ext>
            </a:extLst>
          </p:cNvPr>
          <p:cNvSpPr/>
          <p:nvPr/>
        </p:nvSpPr>
        <p:spPr>
          <a:xfrm>
            <a:off x="9828362" y="2638351"/>
            <a:ext cx="2216154" cy="1567403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FFF89AE-E271-A1A6-1779-83662669FFFC}"/>
              </a:ext>
            </a:extLst>
          </p:cNvPr>
          <p:cNvSpPr/>
          <p:nvPr/>
        </p:nvSpPr>
        <p:spPr>
          <a:xfrm>
            <a:off x="8374102" y="3760612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3DC5EE48-065D-2254-8328-6BFABEB20AAA}"/>
              </a:ext>
            </a:extLst>
          </p:cNvPr>
          <p:cNvSpPr/>
          <p:nvPr/>
        </p:nvSpPr>
        <p:spPr>
          <a:xfrm>
            <a:off x="8033951" y="3713688"/>
            <a:ext cx="1735828" cy="384063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BBBE68-D9C0-0FD6-8E49-A0DD86551D43}"/>
              </a:ext>
            </a:extLst>
          </p:cNvPr>
          <p:cNvSpPr/>
          <p:nvPr/>
        </p:nvSpPr>
        <p:spPr>
          <a:xfrm>
            <a:off x="9933344" y="3760612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377458-9CDA-A355-3CD7-2FFDD96A2A8D}"/>
              </a:ext>
            </a:extLst>
          </p:cNvPr>
          <p:cNvSpPr/>
          <p:nvPr/>
        </p:nvSpPr>
        <p:spPr>
          <a:xfrm>
            <a:off x="10987653" y="3752643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pic>
        <p:nvPicPr>
          <p:cNvPr id="36" name="그래픽 35" descr="배지 체크 표시1 윤곽선">
            <a:extLst>
              <a:ext uri="{FF2B5EF4-FFF2-40B4-BE49-F238E27FC236}">
                <a16:creationId xmlns:a16="http://schemas.microsoft.com/office/drawing/2014/main" id="{7FCD5D12-A901-B0F1-8373-28889B81B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708" y="3394480"/>
            <a:ext cx="914400" cy="91440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C5C2A4EB-FA13-08F0-1E3D-4D4AEB51D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0" y="115198"/>
            <a:ext cx="5874989" cy="5606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 </a:t>
            </a:r>
            <a:r>
              <a:rPr lang="en-US" altLang="ko-KR" sz="2800" dirty="0"/>
              <a:t>(</a:t>
            </a:r>
            <a:r>
              <a:rPr lang="ko-KR" altLang="en-US" sz="2800" dirty="0"/>
              <a:t>상품관리팀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5294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0EA77E27-AB3D-9709-7DC4-13C7FFCD668D}"/>
              </a:ext>
            </a:extLst>
          </p:cNvPr>
          <p:cNvGrpSpPr/>
          <p:nvPr/>
        </p:nvGrpSpPr>
        <p:grpSpPr>
          <a:xfrm>
            <a:off x="237219" y="1687562"/>
            <a:ext cx="2703444" cy="4585253"/>
            <a:chOff x="1404730" y="1056101"/>
            <a:chExt cx="2703444" cy="458525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FC35F3D-0B76-7182-A547-19A347B07C5D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20EA7A6-A5F3-620E-7C83-521B799A6F0C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05EF20-48A6-3330-EEF3-98128257AD56}"/>
              </a:ext>
            </a:extLst>
          </p:cNvPr>
          <p:cNvSpPr/>
          <p:nvPr/>
        </p:nvSpPr>
        <p:spPr>
          <a:xfrm>
            <a:off x="315531" y="2426328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14261A-25DB-ED7D-C5CD-C4A6CC422F83}"/>
              </a:ext>
            </a:extLst>
          </p:cNvPr>
          <p:cNvSpPr txBox="1"/>
          <p:nvPr/>
        </p:nvSpPr>
        <p:spPr>
          <a:xfrm>
            <a:off x="1491606" y="2077698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3D0578-8C9A-CC17-E91E-56B11C3413BD}"/>
              </a:ext>
            </a:extLst>
          </p:cNvPr>
          <p:cNvSpPr/>
          <p:nvPr/>
        </p:nvSpPr>
        <p:spPr>
          <a:xfrm>
            <a:off x="376578" y="2877210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 상품 정보 리스트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상품 이름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종류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상품 번호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연령대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월 보험료</a:t>
            </a:r>
            <a:r>
              <a:rPr lang="en-US" altLang="ko-KR" sz="1200" dirty="0">
                <a:solidFill>
                  <a:schemeClr val="tx1"/>
                </a:solidFill>
              </a:rPr>
              <a:t> 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A33C04-7179-66FA-7E46-99D5A2B9C044}"/>
              </a:ext>
            </a:extLst>
          </p:cNvPr>
          <p:cNvSpPr/>
          <p:nvPr/>
        </p:nvSpPr>
        <p:spPr>
          <a:xfrm>
            <a:off x="376578" y="2505614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7FCF79-52EA-3AA8-6E4E-E82A61CC656B}"/>
              </a:ext>
            </a:extLst>
          </p:cNvPr>
          <p:cNvSpPr/>
          <p:nvPr/>
        </p:nvSpPr>
        <p:spPr>
          <a:xfrm>
            <a:off x="2227330" y="2509554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851ADB-EDCE-49D1-A269-813051013772}"/>
              </a:ext>
            </a:extLst>
          </p:cNvPr>
          <p:cNvSpPr/>
          <p:nvPr/>
        </p:nvSpPr>
        <p:spPr>
          <a:xfrm>
            <a:off x="1449723" y="2505614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584804-F695-A02C-03BF-5EA3B492DECE}"/>
              </a:ext>
            </a:extLst>
          </p:cNvPr>
          <p:cNvSpPr/>
          <p:nvPr/>
        </p:nvSpPr>
        <p:spPr>
          <a:xfrm>
            <a:off x="454197" y="3446461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05DD8E-DBC7-ACDC-A461-F6EE1EB10E61}"/>
              </a:ext>
            </a:extLst>
          </p:cNvPr>
          <p:cNvSpPr/>
          <p:nvPr/>
        </p:nvSpPr>
        <p:spPr>
          <a:xfrm>
            <a:off x="454197" y="3768077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5751E39-A504-474E-76EA-58453E56184E}"/>
              </a:ext>
            </a:extLst>
          </p:cNvPr>
          <p:cNvSpPr/>
          <p:nvPr/>
        </p:nvSpPr>
        <p:spPr>
          <a:xfrm>
            <a:off x="2528931" y="3334511"/>
            <a:ext cx="1471448" cy="75491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더블클릭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858755-21C9-9BF7-F75C-45973AACF1EB}"/>
              </a:ext>
            </a:extLst>
          </p:cNvPr>
          <p:cNvSpPr/>
          <p:nvPr/>
        </p:nvSpPr>
        <p:spPr>
          <a:xfrm>
            <a:off x="4051288" y="1045197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 상품 상세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번호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상품 이름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종류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연령대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보장 내용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월 보험료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계약기간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상해 보험 상품 상세 정보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상해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최대 수술 횟수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ECB88D-CB40-69E2-8018-11408A0CB45D}"/>
              </a:ext>
            </a:extLst>
          </p:cNvPr>
          <p:cNvSpPr/>
          <p:nvPr/>
        </p:nvSpPr>
        <p:spPr>
          <a:xfrm>
            <a:off x="4238175" y="3760613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C3E234D-47B1-F0DB-E814-11CF055E8FE0}"/>
              </a:ext>
            </a:extLst>
          </p:cNvPr>
          <p:cNvSpPr/>
          <p:nvPr/>
        </p:nvSpPr>
        <p:spPr>
          <a:xfrm>
            <a:off x="5333628" y="3754006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CD2BEC-1AFA-6038-9A88-A8424962D30E}"/>
              </a:ext>
            </a:extLst>
          </p:cNvPr>
          <p:cNvSpPr/>
          <p:nvPr/>
        </p:nvSpPr>
        <p:spPr>
          <a:xfrm>
            <a:off x="237219" y="1045197"/>
            <a:ext cx="2687037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 상품 관리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0E11989-337F-9206-94D6-8638EADF37B4}"/>
              </a:ext>
            </a:extLst>
          </p:cNvPr>
          <p:cNvSpPr/>
          <p:nvPr/>
        </p:nvSpPr>
        <p:spPr>
          <a:xfrm>
            <a:off x="6063176" y="3713688"/>
            <a:ext cx="731909" cy="384063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DA93DF-33E0-74B3-35A4-D746B7628071}"/>
              </a:ext>
            </a:extLst>
          </p:cNvPr>
          <p:cNvSpPr/>
          <p:nvPr/>
        </p:nvSpPr>
        <p:spPr>
          <a:xfrm>
            <a:off x="7158629" y="2638351"/>
            <a:ext cx="2216154" cy="1567403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BBBE68-D9C0-0FD6-8E49-A0DD86551D43}"/>
              </a:ext>
            </a:extLst>
          </p:cNvPr>
          <p:cNvSpPr/>
          <p:nvPr/>
        </p:nvSpPr>
        <p:spPr>
          <a:xfrm>
            <a:off x="7263611" y="3760612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377458-9CDA-A355-3CD7-2FFDD96A2A8D}"/>
              </a:ext>
            </a:extLst>
          </p:cNvPr>
          <p:cNvSpPr/>
          <p:nvPr/>
        </p:nvSpPr>
        <p:spPr>
          <a:xfrm>
            <a:off x="8317920" y="3752643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pic>
        <p:nvPicPr>
          <p:cNvPr id="36" name="그래픽 35" descr="배지 체크 표시1 윤곽선">
            <a:extLst>
              <a:ext uri="{FF2B5EF4-FFF2-40B4-BE49-F238E27FC236}">
                <a16:creationId xmlns:a16="http://schemas.microsoft.com/office/drawing/2014/main" id="{7FCD5D12-A901-B0F1-8373-28889B81B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9975" y="3394480"/>
            <a:ext cx="914400" cy="91440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CB8F72BE-0AEA-A408-F8D9-B399E863902B}"/>
              </a:ext>
            </a:extLst>
          </p:cNvPr>
          <p:cNvSpPr txBox="1">
            <a:spLocks/>
          </p:cNvSpPr>
          <p:nvPr/>
        </p:nvSpPr>
        <p:spPr>
          <a:xfrm>
            <a:off x="132520" y="115198"/>
            <a:ext cx="5874989" cy="5606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/>
              <a:t>회사 어플리케이션 상상도 </a:t>
            </a:r>
            <a:r>
              <a:rPr lang="en-US" altLang="ko-KR" sz="2800"/>
              <a:t>(</a:t>
            </a:r>
            <a:r>
              <a:rPr lang="ko-KR" altLang="en-US" sz="2800"/>
              <a:t>상품관리팀</a:t>
            </a:r>
            <a:r>
              <a:rPr lang="en-US" altLang="ko-KR" sz="280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08698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0" y="115198"/>
            <a:ext cx="5874989" cy="5606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 </a:t>
            </a:r>
            <a:r>
              <a:rPr lang="en-US" altLang="ko-KR" sz="2800" dirty="0"/>
              <a:t>(</a:t>
            </a:r>
            <a:r>
              <a:rPr lang="ko-KR" altLang="en-US" sz="2800" dirty="0"/>
              <a:t>인사 관리팀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FA55606-AF3A-5BCF-9F93-20777A7EB1A4}"/>
              </a:ext>
            </a:extLst>
          </p:cNvPr>
          <p:cNvGrpSpPr/>
          <p:nvPr/>
        </p:nvGrpSpPr>
        <p:grpSpPr>
          <a:xfrm>
            <a:off x="4640871" y="1451587"/>
            <a:ext cx="2703444" cy="4585253"/>
            <a:chOff x="1404730" y="1056101"/>
            <a:chExt cx="2703444" cy="45852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B771F01-021A-E241-3B61-8A5AFB1D31F6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F3603F6-93E4-D238-C701-17922F9A3F18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D1BF13-873F-AFDC-7232-AA6533BE25A4}"/>
              </a:ext>
            </a:extLst>
          </p:cNvPr>
          <p:cNvSpPr/>
          <p:nvPr/>
        </p:nvSpPr>
        <p:spPr>
          <a:xfrm>
            <a:off x="4719183" y="2190353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45B8B2-7735-F250-172E-BCF8FA4D3937}"/>
              </a:ext>
            </a:extLst>
          </p:cNvPr>
          <p:cNvSpPr txBox="1"/>
          <p:nvPr/>
        </p:nvSpPr>
        <p:spPr>
          <a:xfrm>
            <a:off x="5895258" y="1841723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8579DF-4520-AEBD-9A95-A29484EE2D9F}"/>
              </a:ext>
            </a:extLst>
          </p:cNvPr>
          <p:cNvSpPr/>
          <p:nvPr/>
        </p:nvSpPr>
        <p:spPr>
          <a:xfrm>
            <a:off x="4780230" y="2237649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추가수당 지급 요청 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53B0284-F949-24E1-A37B-3DA601B3C1A3}"/>
              </a:ext>
            </a:extLst>
          </p:cNvPr>
          <p:cNvSpPr/>
          <p:nvPr/>
        </p:nvSpPr>
        <p:spPr>
          <a:xfrm>
            <a:off x="4780229" y="2690775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복리후생비용 요청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CFBA0A2-D6BF-4608-1EF0-925918E587DF}"/>
              </a:ext>
            </a:extLst>
          </p:cNvPr>
          <p:cNvSpPr/>
          <p:nvPr/>
        </p:nvSpPr>
        <p:spPr>
          <a:xfrm>
            <a:off x="4780228" y="3160312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직원 정보 관리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5701B8-5D56-5F37-EB4F-E64C5894666B}"/>
              </a:ext>
            </a:extLst>
          </p:cNvPr>
          <p:cNvSpPr/>
          <p:nvPr/>
        </p:nvSpPr>
        <p:spPr>
          <a:xfrm>
            <a:off x="4780228" y="902542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회사 어플리케이션 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2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2" y="115198"/>
            <a:ext cx="4041913" cy="428142"/>
          </a:xfrm>
        </p:spPr>
        <p:txBody>
          <a:bodyPr>
            <a:normAutofit fontScale="90000"/>
          </a:bodyPr>
          <a:lstStyle/>
          <a:p>
            <a:r>
              <a:rPr lang="ko-KR" altLang="en-US" sz="2800"/>
              <a:t>고객 어플리케이션 </a:t>
            </a:r>
            <a:r>
              <a:rPr lang="ko-KR" altLang="en-US" sz="2800" dirty="0"/>
              <a:t>상상도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461005-EC74-C807-5F49-CABF2B435371}"/>
              </a:ext>
            </a:extLst>
          </p:cNvPr>
          <p:cNvSpPr/>
          <p:nvPr/>
        </p:nvSpPr>
        <p:spPr>
          <a:xfrm>
            <a:off x="1343566" y="1093946"/>
            <a:ext cx="2420323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 상품 리스트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2503837-85FE-F44A-F901-E6DCAA55B7BD}"/>
              </a:ext>
            </a:extLst>
          </p:cNvPr>
          <p:cNvGrpSpPr/>
          <p:nvPr/>
        </p:nvGrpSpPr>
        <p:grpSpPr>
          <a:xfrm>
            <a:off x="1204208" y="1543628"/>
            <a:ext cx="2703444" cy="4585253"/>
            <a:chOff x="1404730" y="1056101"/>
            <a:chExt cx="2703444" cy="4585253"/>
          </a:xfrm>
          <a:solidFill>
            <a:srgbClr val="E8E8E8"/>
          </a:solidFill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4B9434B-0DE8-4ECA-4EAE-8B2EE9DDE9DE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63AA65D-4F66-CE3D-85E9-9A2CDB83CBCB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08E2F33-EB1C-F2A0-85C5-FCBE54D75338}"/>
              </a:ext>
            </a:extLst>
          </p:cNvPr>
          <p:cNvSpPr/>
          <p:nvPr/>
        </p:nvSpPr>
        <p:spPr>
          <a:xfrm>
            <a:off x="1282520" y="2282394"/>
            <a:ext cx="2542419" cy="3765105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1E5FDF-4A7C-BA9F-C428-D9D0772CA9A1}"/>
              </a:ext>
            </a:extLst>
          </p:cNvPr>
          <p:cNvSpPr txBox="1"/>
          <p:nvPr/>
        </p:nvSpPr>
        <p:spPr>
          <a:xfrm>
            <a:off x="2353491" y="1932996"/>
            <a:ext cx="1471448" cy="276999"/>
          </a:xfrm>
          <a:prstGeom prst="rect">
            <a:avLst/>
          </a:prstGeom>
          <a:solidFill>
            <a:srgbClr val="E8E8E8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930E3F7-C698-2FC4-52D7-D8724CA78D32}"/>
              </a:ext>
            </a:extLst>
          </p:cNvPr>
          <p:cNvSpPr/>
          <p:nvPr/>
        </p:nvSpPr>
        <p:spPr>
          <a:xfrm>
            <a:off x="1343566" y="2797132"/>
            <a:ext cx="2420323" cy="3122452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 상품 정보 리스트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상품 이름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종류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상품 번호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연령대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월 보험료 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C94CCD-2A20-1997-13F1-07FA175DF720}"/>
              </a:ext>
            </a:extLst>
          </p:cNvPr>
          <p:cNvSpPr/>
          <p:nvPr/>
        </p:nvSpPr>
        <p:spPr>
          <a:xfrm>
            <a:off x="1421186" y="3302527"/>
            <a:ext cx="2265084" cy="20992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C60E093-4373-2D34-839B-828FD42FFDB6}"/>
              </a:ext>
            </a:extLst>
          </p:cNvPr>
          <p:cNvSpPr/>
          <p:nvPr/>
        </p:nvSpPr>
        <p:spPr>
          <a:xfrm>
            <a:off x="1421186" y="3624143"/>
            <a:ext cx="2265084" cy="20992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7702D5B-FB8B-5A3C-C988-6ADEDDA8F7A1}"/>
              </a:ext>
            </a:extLst>
          </p:cNvPr>
          <p:cNvSpPr/>
          <p:nvPr/>
        </p:nvSpPr>
        <p:spPr>
          <a:xfrm>
            <a:off x="5134793" y="1297633"/>
            <a:ext cx="2549729" cy="3186308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 상품 상세 정보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보험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보험 상품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보험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연령대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보장 내용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월 보험료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가입 조건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계약기간</a:t>
            </a:r>
            <a:r>
              <a:rPr lang="en-US" altLang="ko-KR" sz="1200" dirty="0">
                <a:solidFill>
                  <a:schemeClr val="tx1"/>
                </a:solidFill>
              </a:rPr>
              <a:t>),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질병 보험 상품 상세 정보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병명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F239D14E-603D-7015-AD11-E653EF2E0B86}"/>
              </a:ext>
            </a:extLst>
          </p:cNvPr>
          <p:cNvSpPr/>
          <p:nvPr/>
        </p:nvSpPr>
        <p:spPr>
          <a:xfrm>
            <a:off x="3419859" y="3204114"/>
            <a:ext cx="1471448" cy="75491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더블클릭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C593EFE-87A0-926C-920F-CEA3FD445064}"/>
              </a:ext>
            </a:extLst>
          </p:cNvPr>
          <p:cNvSpPr/>
          <p:nvPr/>
        </p:nvSpPr>
        <p:spPr>
          <a:xfrm>
            <a:off x="5240044" y="3971675"/>
            <a:ext cx="1034489" cy="294835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상담 신청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BDFF1DE-9110-3064-B456-E23C8BDBDCB7}"/>
              </a:ext>
            </a:extLst>
          </p:cNvPr>
          <p:cNvSpPr/>
          <p:nvPr/>
        </p:nvSpPr>
        <p:spPr>
          <a:xfrm>
            <a:off x="6398018" y="3971674"/>
            <a:ext cx="1210308" cy="294835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 가입 신청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C349411-2E34-E310-F441-5378F3A8A4BE}"/>
              </a:ext>
            </a:extLst>
          </p:cNvPr>
          <p:cNvSpPr/>
          <p:nvPr/>
        </p:nvSpPr>
        <p:spPr>
          <a:xfrm>
            <a:off x="3141213" y="2415254"/>
            <a:ext cx="552271" cy="29021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B8E16C3-E3F3-B78A-BF10-31D12A2DFB36}"/>
              </a:ext>
            </a:extLst>
          </p:cNvPr>
          <p:cNvSpPr/>
          <p:nvPr/>
        </p:nvSpPr>
        <p:spPr>
          <a:xfrm>
            <a:off x="2363606" y="2411314"/>
            <a:ext cx="694894" cy="29021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D7D1E79F-5A15-8B01-1B70-B9632EC6A4EA}"/>
              </a:ext>
            </a:extLst>
          </p:cNvPr>
          <p:cNvSpPr/>
          <p:nvPr/>
        </p:nvSpPr>
        <p:spPr>
          <a:xfrm>
            <a:off x="6322269" y="4034043"/>
            <a:ext cx="2005506" cy="449898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83AF08F-A23C-DCFB-2D42-6B231B53F7E0}"/>
              </a:ext>
            </a:extLst>
          </p:cNvPr>
          <p:cNvSpPr/>
          <p:nvPr/>
        </p:nvSpPr>
        <p:spPr>
          <a:xfrm>
            <a:off x="8469000" y="1297633"/>
            <a:ext cx="2549729" cy="3186308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상담 고객 정보 입력란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전화번호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날짜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직업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나이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성별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9C400D4-1D68-D99E-D5A3-AA27B70C6E62}"/>
              </a:ext>
            </a:extLst>
          </p:cNvPr>
          <p:cNvSpPr/>
          <p:nvPr/>
        </p:nvSpPr>
        <p:spPr>
          <a:xfrm>
            <a:off x="8616084" y="3971673"/>
            <a:ext cx="1157973" cy="294835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상담 신청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AA0BA5-BA75-861A-82F8-B968D7E3FB4A}"/>
              </a:ext>
            </a:extLst>
          </p:cNvPr>
          <p:cNvSpPr/>
          <p:nvPr/>
        </p:nvSpPr>
        <p:spPr>
          <a:xfrm>
            <a:off x="1421185" y="2420490"/>
            <a:ext cx="810965" cy="29021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보험종류콤보박스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6E3C1C-F00F-A6B7-6FFE-DB78E5598067}"/>
              </a:ext>
            </a:extLst>
          </p:cNvPr>
          <p:cNvSpPr/>
          <p:nvPr/>
        </p:nvSpPr>
        <p:spPr>
          <a:xfrm>
            <a:off x="9817406" y="3971673"/>
            <a:ext cx="1157973" cy="294835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1C7E8C-DDBA-A2D0-FC43-AA29205B4DCE}"/>
              </a:ext>
            </a:extLst>
          </p:cNvPr>
          <p:cNvSpPr/>
          <p:nvPr/>
        </p:nvSpPr>
        <p:spPr>
          <a:xfrm>
            <a:off x="8469000" y="4839751"/>
            <a:ext cx="2549729" cy="128913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7C2777D-7195-9B51-E642-5333476202BA}"/>
              </a:ext>
            </a:extLst>
          </p:cNvPr>
          <p:cNvSpPr/>
          <p:nvPr/>
        </p:nvSpPr>
        <p:spPr>
          <a:xfrm rot="5400000">
            <a:off x="8814234" y="4406138"/>
            <a:ext cx="1077530" cy="595146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914848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1" y="115198"/>
            <a:ext cx="5709654" cy="5606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</a:t>
            </a:r>
            <a:r>
              <a:rPr lang="en-US" altLang="ko-KR" sz="2800" dirty="0"/>
              <a:t>(</a:t>
            </a:r>
            <a:r>
              <a:rPr lang="ko-KR" altLang="en-US" sz="2800" dirty="0"/>
              <a:t>인사 관리팀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EA77E27-AB3D-9709-7DC4-13C7FFCD668D}"/>
              </a:ext>
            </a:extLst>
          </p:cNvPr>
          <p:cNvGrpSpPr/>
          <p:nvPr/>
        </p:nvGrpSpPr>
        <p:grpSpPr>
          <a:xfrm>
            <a:off x="277701" y="1638946"/>
            <a:ext cx="3001358" cy="4585253"/>
            <a:chOff x="1404730" y="1056101"/>
            <a:chExt cx="2703444" cy="458525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FC35F3D-0B76-7182-A547-19A347B07C5D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20EA7A6-A5F3-620E-7C83-521B799A6F0C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05EF20-48A6-3330-EEF3-98128257AD56}"/>
              </a:ext>
            </a:extLst>
          </p:cNvPr>
          <p:cNvSpPr/>
          <p:nvPr/>
        </p:nvSpPr>
        <p:spPr>
          <a:xfrm>
            <a:off x="356013" y="2377712"/>
            <a:ext cx="282258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14261A-25DB-ED7D-C5CD-C4A6CC422F83}"/>
              </a:ext>
            </a:extLst>
          </p:cNvPr>
          <p:cNvSpPr txBox="1"/>
          <p:nvPr/>
        </p:nvSpPr>
        <p:spPr>
          <a:xfrm>
            <a:off x="1532087" y="2029082"/>
            <a:ext cx="1633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3D0578-8C9A-CC17-E91E-56B11C3413BD}"/>
              </a:ext>
            </a:extLst>
          </p:cNvPr>
          <p:cNvSpPr/>
          <p:nvPr/>
        </p:nvSpPr>
        <p:spPr>
          <a:xfrm>
            <a:off x="417060" y="2828594"/>
            <a:ext cx="2687037" cy="28255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추가수당 정보 리스트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직원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직급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직원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지급 상태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추가수당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</a:rPr>
              <a:t>수당액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A33C04-7179-66FA-7E46-99D5A2B9C044}"/>
              </a:ext>
            </a:extLst>
          </p:cNvPr>
          <p:cNvSpPr/>
          <p:nvPr/>
        </p:nvSpPr>
        <p:spPr>
          <a:xfrm>
            <a:off x="417060" y="2456998"/>
            <a:ext cx="951266" cy="2999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지급 상태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콤보박스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7FCF79-52EA-3AA8-6E4E-E82A61CC656B}"/>
              </a:ext>
            </a:extLst>
          </p:cNvPr>
          <p:cNvSpPr/>
          <p:nvPr/>
        </p:nvSpPr>
        <p:spPr>
          <a:xfrm>
            <a:off x="2447798" y="2460938"/>
            <a:ext cx="613130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851ADB-EDCE-49D1-A269-813051013772}"/>
              </a:ext>
            </a:extLst>
          </p:cNvPr>
          <p:cNvSpPr/>
          <p:nvPr/>
        </p:nvSpPr>
        <p:spPr>
          <a:xfrm>
            <a:off x="1591081" y="2456997"/>
            <a:ext cx="676675" cy="2999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584804-F695-A02C-03BF-5EA3B492DECE}"/>
              </a:ext>
            </a:extLst>
          </p:cNvPr>
          <p:cNvSpPr/>
          <p:nvPr/>
        </p:nvSpPr>
        <p:spPr>
          <a:xfrm>
            <a:off x="494678" y="3397845"/>
            <a:ext cx="2514691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05DD8E-DBC7-ACDC-A461-F6EE1EB10E61}"/>
              </a:ext>
            </a:extLst>
          </p:cNvPr>
          <p:cNvSpPr/>
          <p:nvPr/>
        </p:nvSpPr>
        <p:spPr>
          <a:xfrm>
            <a:off x="494678" y="3719461"/>
            <a:ext cx="2514691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DA0262-C784-2D04-2CD1-B0F5FBC205FF}"/>
              </a:ext>
            </a:extLst>
          </p:cNvPr>
          <p:cNvSpPr/>
          <p:nvPr/>
        </p:nvSpPr>
        <p:spPr>
          <a:xfrm>
            <a:off x="478109" y="1163730"/>
            <a:ext cx="2687037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추가수당 지급 요청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077D80-0892-F950-B37C-C84AD9BCFA63}"/>
              </a:ext>
            </a:extLst>
          </p:cNvPr>
          <p:cNvSpPr/>
          <p:nvPr/>
        </p:nvSpPr>
        <p:spPr>
          <a:xfrm>
            <a:off x="4144657" y="2333116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추가수당 상세 정보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직원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직급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직원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지급 상태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추가수당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</a:rPr>
              <a:t>수당액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추가 수당 사유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D2A36D-4997-D2A9-ABFC-5711B450E5AA}"/>
              </a:ext>
            </a:extLst>
          </p:cNvPr>
          <p:cNvSpPr/>
          <p:nvPr/>
        </p:nvSpPr>
        <p:spPr>
          <a:xfrm>
            <a:off x="4331544" y="5048532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요청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191CA5-5C00-DC07-6A2F-B918F3BE4444}"/>
              </a:ext>
            </a:extLst>
          </p:cNvPr>
          <p:cNvSpPr/>
          <p:nvPr/>
        </p:nvSpPr>
        <p:spPr>
          <a:xfrm>
            <a:off x="5426997" y="5041925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059C1A7-AE85-07CE-2B85-97D296607A18}"/>
              </a:ext>
            </a:extLst>
          </p:cNvPr>
          <p:cNvSpPr/>
          <p:nvPr/>
        </p:nvSpPr>
        <p:spPr>
          <a:xfrm>
            <a:off x="9583564" y="2300762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B18E6D80-E330-FB04-F9B0-82AB45F66D5A}"/>
              </a:ext>
            </a:extLst>
          </p:cNvPr>
          <p:cNvSpPr/>
          <p:nvPr/>
        </p:nvSpPr>
        <p:spPr>
          <a:xfrm>
            <a:off x="2898004" y="3519398"/>
            <a:ext cx="1471448" cy="75491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더블클릭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6AE3CC-01E5-1501-48FC-679E1C8C6576}"/>
              </a:ext>
            </a:extLst>
          </p:cNvPr>
          <p:cNvSpPr/>
          <p:nvPr/>
        </p:nvSpPr>
        <p:spPr>
          <a:xfrm>
            <a:off x="2447798" y="5754016"/>
            <a:ext cx="613130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요청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FF7994-F16E-C478-A527-85F069519E48}"/>
              </a:ext>
            </a:extLst>
          </p:cNvPr>
          <p:cNvSpPr/>
          <p:nvPr/>
        </p:nvSpPr>
        <p:spPr>
          <a:xfrm>
            <a:off x="6873673" y="2352417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지급 사항 상세 정보 입력란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지급 이유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지급 금액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지급 대상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은행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예금주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지급 계좌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지급 형태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현금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즉시이체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일괄 이체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지급 상태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6CD119-EDB9-2A8A-38EA-8F156EBE1D39}"/>
              </a:ext>
            </a:extLst>
          </p:cNvPr>
          <p:cNvSpPr/>
          <p:nvPr/>
        </p:nvSpPr>
        <p:spPr>
          <a:xfrm>
            <a:off x="7035512" y="5043609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BC51770-980D-816E-7CDB-463850C43F84}"/>
              </a:ext>
            </a:extLst>
          </p:cNvPr>
          <p:cNvSpPr/>
          <p:nvPr/>
        </p:nvSpPr>
        <p:spPr>
          <a:xfrm>
            <a:off x="8164754" y="5036863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00C90875-CEF4-24BF-F31E-5A08F9C593AA}"/>
              </a:ext>
            </a:extLst>
          </p:cNvPr>
          <p:cNvSpPr/>
          <p:nvPr/>
        </p:nvSpPr>
        <p:spPr>
          <a:xfrm>
            <a:off x="7950821" y="5105070"/>
            <a:ext cx="1795141" cy="40449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5EF2965-181F-1FCC-BBB3-D7DD79239FC2}"/>
              </a:ext>
            </a:extLst>
          </p:cNvPr>
          <p:cNvSpPr/>
          <p:nvPr/>
        </p:nvSpPr>
        <p:spPr>
          <a:xfrm>
            <a:off x="5185106" y="5122102"/>
            <a:ext cx="1795141" cy="40449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70772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1" y="115198"/>
            <a:ext cx="5709654" cy="5606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</a:t>
            </a:r>
            <a:r>
              <a:rPr lang="en-US" altLang="ko-KR" sz="2800" dirty="0"/>
              <a:t>(</a:t>
            </a:r>
            <a:r>
              <a:rPr lang="ko-KR" altLang="en-US" sz="2800" dirty="0"/>
              <a:t>인사 관리팀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EA77E27-AB3D-9709-7DC4-13C7FFCD668D}"/>
              </a:ext>
            </a:extLst>
          </p:cNvPr>
          <p:cNvGrpSpPr/>
          <p:nvPr/>
        </p:nvGrpSpPr>
        <p:grpSpPr>
          <a:xfrm>
            <a:off x="269427" y="1493378"/>
            <a:ext cx="3001358" cy="4585253"/>
            <a:chOff x="1404730" y="1056101"/>
            <a:chExt cx="2703444" cy="458525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FC35F3D-0B76-7182-A547-19A347B07C5D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20EA7A6-A5F3-620E-7C83-521B799A6F0C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05EF20-48A6-3330-EEF3-98128257AD56}"/>
              </a:ext>
            </a:extLst>
          </p:cNvPr>
          <p:cNvSpPr/>
          <p:nvPr/>
        </p:nvSpPr>
        <p:spPr>
          <a:xfrm>
            <a:off x="347739" y="2232144"/>
            <a:ext cx="282258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14261A-25DB-ED7D-C5CD-C4A6CC422F83}"/>
              </a:ext>
            </a:extLst>
          </p:cNvPr>
          <p:cNvSpPr txBox="1"/>
          <p:nvPr/>
        </p:nvSpPr>
        <p:spPr>
          <a:xfrm>
            <a:off x="1523813" y="1883514"/>
            <a:ext cx="1633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3D0578-8C9A-CC17-E91E-56B11C3413BD}"/>
              </a:ext>
            </a:extLst>
          </p:cNvPr>
          <p:cNvSpPr/>
          <p:nvPr/>
        </p:nvSpPr>
        <p:spPr>
          <a:xfrm>
            <a:off x="408786" y="2683026"/>
            <a:ext cx="2687037" cy="28255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복리후생 정보 리스트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직원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직원 이름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직급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지급 상태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복리후생 비용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A33C04-7179-66FA-7E46-99D5A2B9C044}"/>
              </a:ext>
            </a:extLst>
          </p:cNvPr>
          <p:cNvSpPr/>
          <p:nvPr/>
        </p:nvSpPr>
        <p:spPr>
          <a:xfrm>
            <a:off x="408786" y="2311430"/>
            <a:ext cx="951266" cy="2999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지급 상태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콤보박스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7FCF79-52EA-3AA8-6E4E-E82A61CC656B}"/>
              </a:ext>
            </a:extLst>
          </p:cNvPr>
          <p:cNvSpPr/>
          <p:nvPr/>
        </p:nvSpPr>
        <p:spPr>
          <a:xfrm>
            <a:off x="2439524" y="2315370"/>
            <a:ext cx="613130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851ADB-EDCE-49D1-A269-813051013772}"/>
              </a:ext>
            </a:extLst>
          </p:cNvPr>
          <p:cNvSpPr/>
          <p:nvPr/>
        </p:nvSpPr>
        <p:spPr>
          <a:xfrm>
            <a:off x="1582807" y="2311429"/>
            <a:ext cx="676675" cy="2999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584804-F695-A02C-03BF-5EA3B492DECE}"/>
              </a:ext>
            </a:extLst>
          </p:cNvPr>
          <p:cNvSpPr/>
          <p:nvPr/>
        </p:nvSpPr>
        <p:spPr>
          <a:xfrm>
            <a:off x="486404" y="3252277"/>
            <a:ext cx="2514691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05DD8E-DBC7-ACDC-A461-F6EE1EB10E61}"/>
              </a:ext>
            </a:extLst>
          </p:cNvPr>
          <p:cNvSpPr/>
          <p:nvPr/>
        </p:nvSpPr>
        <p:spPr>
          <a:xfrm>
            <a:off x="486404" y="3573893"/>
            <a:ext cx="2514691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DA0262-C784-2D04-2CD1-B0F5FBC205FF}"/>
              </a:ext>
            </a:extLst>
          </p:cNvPr>
          <p:cNvSpPr/>
          <p:nvPr/>
        </p:nvSpPr>
        <p:spPr>
          <a:xfrm>
            <a:off x="469835" y="1018162"/>
            <a:ext cx="2687037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복리후생비용 요청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43E818-0038-4429-D2A0-53F663217656}"/>
              </a:ext>
            </a:extLst>
          </p:cNvPr>
          <p:cNvSpPr/>
          <p:nvPr/>
        </p:nvSpPr>
        <p:spPr>
          <a:xfrm>
            <a:off x="2439524" y="5608448"/>
            <a:ext cx="613130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요청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62BCF9-ADA3-95E6-2246-F3E8D6BC82E1}"/>
              </a:ext>
            </a:extLst>
          </p:cNvPr>
          <p:cNvSpPr/>
          <p:nvPr/>
        </p:nvSpPr>
        <p:spPr>
          <a:xfrm>
            <a:off x="4136383" y="2187548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복리후생 상세 정보 리스트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직원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직원 이름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직급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지급 상태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복리후생 비용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지급 사유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D763F7-BBC3-0CDE-536D-B0CEF61F9C92}"/>
              </a:ext>
            </a:extLst>
          </p:cNvPr>
          <p:cNvSpPr/>
          <p:nvPr/>
        </p:nvSpPr>
        <p:spPr>
          <a:xfrm>
            <a:off x="4323270" y="4902964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요청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AFE92C-B702-BADA-FFDB-0248C4E24F4A}"/>
              </a:ext>
            </a:extLst>
          </p:cNvPr>
          <p:cNvSpPr/>
          <p:nvPr/>
        </p:nvSpPr>
        <p:spPr>
          <a:xfrm>
            <a:off x="5418723" y="4896357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E3C4AC-64C6-11E0-06EC-8A4F638593EB}"/>
              </a:ext>
            </a:extLst>
          </p:cNvPr>
          <p:cNvSpPr/>
          <p:nvPr/>
        </p:nvSpPr>
        <p:spPr>
          <a:xfrm>
            <a:off x="9502250" y="2174390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58B7486-D23B-B519-ABAD-D6C2EA680F9B}"/>
              </a:ext>
            </a:extLst>
          </p:cNvPr>
          <p:cNvSpPr/>
          <p:nvPr/>
        </p:nvSpPr>
        <p:spPr>
          <a:xfrm>
            <a:off x="2889730" y="3373830"/>
            <a:ext cx="1471448" cy="75491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더블클릭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B03B2D-F10E-C41E-4AE4-73E40CC9382C}"/>
              </a:ext>
            </a:extLst>
          </p:cNvPr>
          <p:cNvSpPr/>
          <p:nvPr/>
        </p:nvSpPr>
        <p:spPr>
          <a:xfrm>
            <a:off x="6842122" y="2236028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지급 사항 상세 정보 입력란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지급 이유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지급 금액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지급 대상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은행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예금주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지급 계좌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지급 형태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현금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즉시이체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일괄 이체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지급 상태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EA5351-0538-7EC5-A6F3-0242479EF169}"/>
              </a:ext>
            </a:extLst>
          </p:cNvPr>
          <p:cNvSpPr/>
          <p:nvPr/>
        </p:nvSpPr>
        <p:spPr>
          <a:xfrm>
            <a:off x="7003961" y="4927220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765E480-B5C4-2D59-F044-AC7F3A09B4DC}"/>
              </a:ext>
            </a:extLst>
          </p:cNvPr>
          <p:cNvSpPr/>
          <p:nvPr/>
        </p:nvSpPr>
        <p:spPr>
          <a:xfrm>
            <a:off x="8133203" y="4920474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E96ADA37-7BCF-5F57-C1C8-E11C4303241A}"/>
              </a:ext>
            </a:extLst>
          </p:cNvPr>
          <p:cNvSpPr/>
          <p:nvPr/>
        </p:nvSpPr>
        <p:spPr>
          <a:xfrm>
            <a:off x="7919270" y="4988681"/>
            <a:ext cx="1795141" cy="40449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2BABE26-E4AB-39D8-7344-018BD6B657FD}"/>
              </a:ext>
            </a:extLst>
          </p:cNvPr>
          <p:cNvSpPr/>
          <p:nvPr/>
        </p:nvSpPr>
        <p:spPr>
          <a:xfrm>
            <a:off x="5147320" y="4990932"/>
            <a:ext cx="1795141" cy="40449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991551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858755-21C9-9BF7-F75C-45973AACF1EB}"/>
              </a:ext>
            </a:extLst>
          </p:cNvPr>
          <p:cNvSpPr/>
          <p:nvPr/>
        </p:nvSpPr>
        <p:spPr>
          <a:xfrm>
            <a:off x="4915531" y="2063227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신규 직원 정보 입력란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소속팀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직원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직급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주소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전화번호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</a:rPr>
              <a:t>은행명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계좌번호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주민등록번호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가족관계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부서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부서 번호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급여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입사 날짜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A1F9F3-DC04-3039-C5CF-B204EE1C6C8E}"/>
              </a:ext>
            </a:extLst>
          </p:cNvPr>
          <p:cNvSpPr/>
          <p:nvPr/>
        </p:nvSpPr>
        <p:spPr>
          <a:xfrm>
            <a:off x="4944083" y="4726954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1" y="115198"/>
            <a:ext cx="5787274" cy="5606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</a:t>
            </a:r>
            <a:r>
              <a:rPr lang="en-US" altLang="ko-KR" sz="2800" dirty="0"/>
              <a:t>(</a:t>
            </a:r>
            <a:r>
              <a:rPr lang="ko-KR" altLang="en-US" sz="2800" dirty="0"/>
              <a:t>인사 관리팀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EA77E27-AB3D-9709-7DC4-13C7FFCD668D}"/>
              </a:ext>
            </a:extLst>
          </p:cNvPr>
          <p:cNvGrpSpPr/>
          <p:nvPr/>
        </p:nvGrpSpPr>
        <p:grpSpPr>
          <a:xfrm>
            <a:off x="935309" y="1687562"/>
            <a:ext cx="2703444" cy="4585253"/>
            <a:chOff x="1404730" y="1056101"/>
            <a:chExt cx="2703444" cy="458525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FC35F3D-0B76-7182-A547-19A347B07C5D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20EA7A6-A5F3-620E-7C83-521B799A6F0C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05EF20-48A6-3330-EEF3-98128257AD56}"/>
              </a:ext>
            </a:extLst>
          </p:cNvPr>
          <p:cNvSpPr/>
          <p:nvPr/>
        </p:nvSpPr>
        <p:spPr>
          <a:xfrm>
            <a:off x="1013621" y="2426328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14261A-25DB-ED7D-C5CD-C4A6CC422F83}"/>
              </a:ext>
            </a:extLst>
          </p:cNvPr>
          <p:cNvSpPr txBox="1"/>
          <p:nvPr/>
        </p:nvSpPr>
        <p:spPr>
          <a:xfrm>
            <a:off x="2189696" y="2077698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3D0578-8C9A-CC17-E91E-56B11C3413BD}"/>
              </a:ext>
            </a:extLst>
          </p:cNvPr>
          <p:cNvSpPr/>
          <p:nvPr/>
        </p:nvSpPr>
        <p:spPr>
          <a:xfrm>
            <a:off x="1074668" y="2877210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직원 정보 리스트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직원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직원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직급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부서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부서 번호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급여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A33C04-7179-66FA-7E46-99D5A2B9C044}"/>
              </a:ext>
            </a:extLst>
          </p:cNvPr>
          <p:cNvSpPr/>
          <p:nvPr/>
        </p:nvSpPr>
        <p:spPr>
          <a:xfrm>
            <a:off x="1074668" y="2505614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7FCF79-52EA-3AA8-6E4E-E82A61CC656B}"/>
              </a:ext>
            </a:extLst>
          </p:cNvPr>
          <p:cNvSpPr/>
          <p:nvPr/>
        </p:nvSpPr>
        <p:spPr>
          <a:xfrm>
            <a:off x="2925420" y="2509554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851ADB-EDCE-49D1-A269-813051013772}"/>
              </a:ext>
            </a:extLst>
          </p:cNvPr>
          <p:cNvSpPr/>
          <p:nvPr/>
        </p:nvSpPr>
        <p:spPr>
          <a:xfrm>
            <a:off x="2147813" y="2505614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584804-F695-A02C-03BF-5EA3B492DECE}"/>
              </a:ext>
            </a:extLst>
          </p:cNvPr>
          <p:cNvSpPr/>
          <p:nvPr/>
        </p:nvSpPr>
        <p:spPr>
          <a:xfrm>
            <a:off x="1152287" y="3446461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05DD8E-DBC7-ACDC-A461-F6EE1EB10E61}"/>
              </a:ext>
            </a:extLst>
          </p:cNvPr>
          <p:cNvSpPr/>
          <p:nvPr/>
        </p:nvSpPr>
        <p:spPr>
          <a:xfrm>
            <a:off x="1152287" y="3768077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5751E39-A504-474E-76EA-58453E56184E}"/>
              </a:ext>
            </a:extLst>
          </p:cNvPr>
          <p:cNvSpPr/>
          <p:nvPr/>
        </p:nvSpPr>
        <p:spPr>
          <a:xfrm>
            <a:off x="1912821" y="2460786"/>
            <a:ext cx="2334714" cy="371596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CD2BEC-1AFA-6038-9A88-A8424962D30E}"/>
              </a:ext>
            </a:extLst>
          </p:cNvPr>
          <p:cNvSpPr/>
          <p:nvPr/>
        </p:nvSpPr>
        <p:spPr>
          <a:xfrm>
            <a:off x="935309" y="1045197"/>
            <a:ext cx="2687037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직원 정보 관리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2444FE-9B3E-150F-5430-3C08D6F9FDD5}"/>
              </a:ext>
            </a:extLst>
          </p:cNvPr>
          <p:cNvSpPr/>
          <p:nvPr/>
        </p:nvSpPr>
        <p:spPr>
          <a:xfrm>
            <a:off x="8628650" y="3871404"/>
            <a:ext cx="2549729" cy="128913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184226-A41A-01B5-250A-B635EF764DEE}"/>
              </a:ext>
            </a:extLst>
          </p:cNvPr>
          <p:cNvSpPr/>
          <p:nvPr/>
        </p:nvSpPr>
        <p:spPr>
          <a:xfrm>
            <a:off x="6242116" y="4718001"/>
            <a:ext cx="1050092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C0643326-B385-1CB1-16BF-1B161766045F}"/>
              </a:ext>
            </a:extLst>
          </p:cNvPr>
          <p:cNvSpPr/>
          <p:nvPr/>
        </p:nvSpPr>
        <p:spPr>
          <a:xfrm>
            <a:off x="5919795" y="4730652"/>
            <a:ext cx="2296703" cy="390136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536368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1" y="115198"/>
            <a:ext cx="5787274" cy="5606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</a:t>
            </a:r>
            <a:r>
              <a:rPr lang="en-US" altLang="ko-KR" sz="2800" dirty="0"/>
              <a:t>(</a:t>
            </a:r>
            <a:r>
              <a:rPr lang="ko-KR" altLang="en-US" sz="2800" dirty="0"/>
              <a:t>인사 관리팀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EA77E27-AB3D-9709-7DC4-13C7FFCD668D}"/>
              </a:ext>
            </a:extLst>
          </p:cNvPr>
          <p:cNvGrpSpPr/>
          <p:nvPr/>
        </p:nvGrpSpPr>
        <p:grpSpPr>
          <a:xfrm>
            <a:off x="935309" y="1687562"/>
            <a:ext cx="2703444" cy="4585253"/>
            <a:chOff x="1404730" y="1056101"/>
            <a:chExt cx="2703444" cy="458525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FC35F3D-0B76-7182-A547-19A347B07C5D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20EA7A6-A5F3-620E-7C83-521B799A6F0C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05EF20-48A6-3330-EEF3-98128257AD56}"/>
              </a:ext>
            </a:extLst>
          </p:cNvPr>
          <p:cNvSpPr/>
          <p:nvPr/>
        </p:nvSpPr>
        <p:spPr>
          <a:xfrm>
            <a:off x="1013621" y="2426328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14261A-25DB-ED7D-C5CD-C4A6CC422F83}"/>
              </a:ext>
            </a:extLst>
          </p:cNvPr>
          <p:cNvSpPr txBox="1"/>
          <p:nvPr/>
        </p:nvSpPr>
        <p:spPr>
          <a:xfrm>
            <a:off x="2189696" y="2077698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3D0578-8C9A-CC17-E91E-56B11C3413BD}"/>
              </a:ext>
            </a:extLst>
          </p:cNvPr>
          <p:cNvSpPr/>
          <p:nvPr/>
        </p:nvSpPr>
        <p:spPr>
          <a:xfrm>
            <a:off x="1074668" y="2877210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직원 정보 리스트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직원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직원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직급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부서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부서 번호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급여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A33C04-7179-66FA-7E46-99D5A2B9C044}"/>
              </a:ext>
            </a:extLst>
          </p:cNvPr>
          <p:cNvSpPr/>
          <p:nvPr/>
        </p:nvSpPr>
        <p:spPr>
          <a:xfrm>
            <a:off x="1074668" y="2505614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7FCF79-52EA-3AA8-6E4E-E82A61CC656B}"/>
              </a:ext>
            </a:extLst>
          </p:cNvPr>
          <p:cNvSpPr/>
          <p:nvPr/>
        </p:nvSpPr>
        <p:spPr>
          <a:xfrm>
            <a:off x="2925420" y="2509554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851ADB-EDCE-49D1-A269-813051013772}"/>
              </a:ext>
            </a:extLst>
          </p:cNvPr>
          <p:cNvSpPr/>
          <p:nvPr/>
        </p:nvSpPr>
        <p:spPr>
          <a:xfrm>
            <a:off x="2147813" y="2505614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정보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584804-F695-A02C-03BF-5EA3B492DECE}"/>
              </a:ext>
            </a:extLst>
          </p:cNvPr>
          <p:cNvSpPr/>
          <p:nvPr/>
        </p:nvSpPr>
        <p:spPr>
          <a:xfrm>
            <a:off x="1152287" y="3446461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05DD8E-DBC7-ACDC-A461-F6EE1EB10E61}"/>
              </a:ext>
            </a:extLst>
          </p:cNvPr>
          <p:cNvSpPr/>
          <p:nvPr/>
        </p:nvSpPr>
        <p:spPr>
          <a:xfrm>
            <a:off x="1152287" y="3768077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5751E39-A504-474E-76EA-58453E56184E}"/>
              </a:ext>
            </a:extLst>
          </p:cNvPr>
          <p:cNvSpPr/>
          <p:nvPr/>
        </p:nvSpPr>
        <p:spPr>
          <a:xfrm>
            <a:off x="3318574" y="2431400"/>
            <a:ext cx="1471448" cy="430134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CD2BEC-1AFA-6038-9A88-A8424962D30E}"/>
              </a:ext>
            </a:extLst>
          </p:cNvPr>
          <p:cNvSpPr/>
          <p:nvPr/>
        </p:nvSpPr>
        <p:spPr>
          <a:xfrm>
            <a:off x="935309" y="1045197"/>
            <a:ext cx="2687037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직원 정보 관리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9D890D2-3E93-D0F7-4147-D3C99D3FF417}"/>
              </a:ext>
            </a:extLst>
          </p:cNvPr>
          <p:cNvGrpSpPr/>
          <p:nvPr/>
        </p:nvGrpSpPr>
        <p:grpSpPr>
          <a:xfrm>
            <a:off x="4937922" y="1685370"/>
            <a:ext cx="2703444" cy="4585253"/>
            <a:chOff x="1404730" y="1056101"/>
            <a:chExt cx="2703444" cy="45852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5B41477-7701-8560-859D-9A7C1E79839E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8CD5A6B-3A47-79A7-FE7A-89B011BE99B6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704779-6668-2167-2226-76E71BE80024}"/>
              </a:ext>
            </a:extLst>
          </p:cNvPr>
          <p:cNvSpPr/>
          <p:nvPr/>
        </p:nvSpPr>
        <p:spPr>
          <a:xfrm>
            <a:off x="5016234" y="2424136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C763C3-395F-A416-E065-FA964ABE6A3F}"/>
              </a:ext>
            </a:extLst>
          </p:cNvPr>
          <p:cNvSpPr txBox="1"/>
          <p:nvPr/>
        </p:nvSpPr>
        <p:spPr>
          <a:xfrm>
            <a:off x="6192309" y="2075506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3F99F7-2E25-6A7E-7727-22D4A66E65C9}"/>
              </a:ext>
            </a:extLst>
          </p:cNvPr>
          <p:cNvSpPr/>
          <p:nvPr/>
        </p:nvSpPr>
        <p:spPr>
          <a:xfrm>
            <a:off x="5077281" y="2875018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해당하는 직원 정보 리스트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직원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직원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직급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부서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부서 번호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급여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0620EC-05BC-BE1A-01F9-A7A37F505A3E}"/>
              </a:ext>
            </a:extLst>
          </p:cNvPr>
          <p:cNvSpPr/>
          <p:nvPr/>
        </p:nvSpPr>
        <p:spPr>
          <a:xfrm>
            <a:off x="5077281" y="2503422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B982E2-5E01-70E8-7D2D-155A614F931D}"/>
              </a:ext>
            </a:extLst>
          </p:cNvPr>
          <p:cNvSpPr/>
          <p:nvPr/>
        </p:nvSpPr>
        <p:spPr>
          <a:xfrm>
            <a:off x="6928033" y="2507362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52510-AC8B-1072-3DC7-63C589296527}"/>
              </a:ext>
            </a:extLst>
          </p:cNvPr>
          <p:cNvSpPr/>
          <p:nvPr/>
        </p:nvSpPr>
        <p:spPr>
          <a:xfrm>
            <a:off x="6150426" y="2503422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정보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41CA80-9272-C5F4-9BCA-4175DFF81715}"/>
              </a:ext>
            </a:extLst>
          </p:cNvPr>
          <p:cNvSpPr/>
          <p:nvPr/>
        </p:nvSpPr>
        <p:spPr>
          <a:xfrm>
            <a:off x="5154900" y="3444269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00CAAEB-FCD5-8E85-80EA-B42C7E2EA07C}"/>
              </a:ext>
            </a:extLst>
          </p:cNvPr>
          <p:cNvSpPr/>
          <p:nvPr/>
        </p:nvSpPr>
        <p:spPr>
          <a:xfrm>
            <a:off x="5154900" y="3765885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918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1" y="115198"/>
            <a:ext cx="5787274" cy="5606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</a:t>
            </a:r>
            <a:r>
              <a:rPr lang="en-US" altLang="ko-KR" sz="2800" dirty="0"/>
              <a:t>(</a:t>
            </a:r>
            <a:r>
              <a:rPr lang="ko-KR" altLang="en-US" sz="2800" dirty="0"/>
              <a:t>인사 관리팀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EA77E27-AB3D-9709-7DC4-13C7FFCD668D}"/>
              </a:ext>
            </a:extLst>
          </p:cNvPr>
          <p:cNvGrpSpPr/>
          <p:nvPr/>
        </p:nvGrpSpPr>
        <p:grpSpPr>
          <a:xfrm>
            <a:off x="237219" y="1687562"/>
            <a:ext cx="2703444" cy="4585253"/>
            <a:chOff x="1404730" y="1056101"/>
            <a:chExt cx="2703444" cy="458525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FC35F3D-0B76-7182-A547-19A347B07C5D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20EA7A6-A5F3-620E-7C83-521B799A6F0C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05EF20-48A6-3330-EEF3-98128257AD56}"/>
              </a:ext>
            </a:extLst>
          </p:cNvPr>
          <p:cNvSpPr/>
          <p:nvPr/>
        </p:nvSpPr>
        <p:spPr>
          <a:xfrm>
            <a:off x="315531" y="2426328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14261A-25DB-ED7D-C5CD-C4A6CC422F83}"/>
              </a:ext>
            </a:extLst>
          </p:cNvPr>
          <p:cNvSpPr txBox="1"/>
          <p:nvPr/>
        </p:nvSpPr>
        <p:spPr>
          <a:xfrm>
            <a:off x="1491606" y="2077698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3D0578-8C9A-CC17-E91E-56B11C3413BD}"/>
              </a:ext>
            </a:extLst>
          </p:cNvPr>
          <p:cNvSpPr/>
          <p:nvPr/>
        </p:nvSpPr>
        <p:spPr>
          <a:xfrm>
            <a:off x="376578" y="2877210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직원 정보 리스트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직원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직원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직급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부서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부서 번호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급여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A33C04-7179-66FA-7E46-99D5A2B9C044}"/>
              </a:ext>
            </a:extLst>
          </p:cNvPr>
          <p:cNvSpPr/>
          <p:nvPr/>
        </p:nvSpPr>
        <p:spPr>
          <a:xfrm>
            <a:off x="376578" y="2505614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7FCF79-52EA-3AA8-6E4E-E82A61CC656B}"/>
              </a:ext>
            </a:extLst>
          </p:cNvPr>
          <p:cNvSpPr/>
          <p:nvPr/>
        </p:nvSpPr>
        <p:spPr>
          <a:xfrm>
            <a:off x="2227330" y="2509554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851ADB-EDCE-49D1-A269-813051013772}"/>
              </a:ext>
            </a:extLst>
          </p:cNvPr>
          <p:cNvSpPr/>
          <p:nvPr/>
        </p:nvSpPr>
        <p:spPr>
          <a:xfrm>
            <a:off x="1449723" y="2505614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584804-F695-A02C-03BF-5EA3B492DECE}"/>
              </a:ext>
            </a:extLst>
          </p:cNvPr>
          <p:cNvSpPr/>
          <p:nvPr/>
        </p:nvSpPr>
        <p:spPr>
          <a:xfrm>
            <a:off x="454197" y="3446461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05DD8E-DBC7-ACDC-A461-F6EE1EB10E61}"/>
              </a:ext>
            </a:extLst>
          </p:cNvPr>
          <p:cNvSpPr/>
          <p:nvPr/>
        </p:nvSpPr>
        <p:spPr>
          <a:xfrm>
            <a:off x="454197" y="3768077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5751E39-A504-474E-76EA-58453E56184E}"/>
              </a:ext>
            </a:extLst>
          </p:cNvPr>
          <p:cNvSpPr/>
          <p:nvPr/>
        </p:nvSpPr>
        <p:spPr>
          <a:xfrm>
            <a:off x="2528931" y="3334511"/>
            <a:ext cx="1471448" cy="75491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더블클릭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858755-21C9-9BF7-F75C-45973AACF1EB}"/>
              </a:ext>
            </a:extLst>
          </p:cNvPr>
          <p:cNvSpPr/>
          <p:nvPr/>
        </p:nvSpPr>
        <p:spPr>
          <a:xfrm>
            <a:off x="4051288" y="1045197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직원 상세 정보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직원 번호 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직원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직급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주소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전화번호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계좌번호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주민등록번호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</a:rPr>
              <a:t>은행명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가족관계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부서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부서 번호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급여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입사 날짜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ECB88D-CB40-69E2-8018-11408A0CB45D}"/>
              </a:ext>
            </a:extLst>
          </p:cNvPr>
          <p:cNvSpPr/>
          <p:nvPr/>
        </p:nvSpPr>
        <p:spPr>
          <a:xfrm>
            <a:off x="4238175" y="3760613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C3E234D-47B1-F0DB-E814-11CF055E8FE0}"/>
              </a:ext>
            </a:extLst>
          </p:cNvPr>
          <p:cNvSpPr/>
          <p:nvPr/>
        </p:nvSpPr>
        <p:spPr>
          <a:xfrm>
            <a:off x="5333628" y="3754006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CD2BEC-1AFA-6038-9A88-A8424962D30E}"/>
              </a:ext>
            </a:extLst>
          </p:cNvPr>
          <p:cNvSpPr/>
          <p:nvPr/>
        </p:nvSpPr>
        <p:spPr>
          <a:xfrm>
            <a:off x="237219" y="1045197"/>
            <a:ext cx="2687037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직원 정보 관리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0E11989-337F-9206-94D6-8638EADF37B4}"/>
              </a:ext>
            </a:extLst>
          </p:cNvPr>
          <p:cNvSpPr/>
          <p:nvPr/>
        </p:nvSpPr>
        <p:spPr>
          <a:xfrm>
            <a:off x="5102732" y="3713688"/>
            <a:ext cx="1692353" cy="384063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3ADDAB-4751-37C9-3FEC-7F67691D7CDE}"/>
              </a:ext>
            </a:extLst>
          </p:cNvPr>
          <p:cNvSpPr/>
          <p:nvPr/>
        </p:nvSpPr>
        <p:spPr>
          <a:xfrm>
            <a:off x="7025981" y="1045197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직원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주민등록번호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입사 날짜 텍스트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직원 상세 정보 입력란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직원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직급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주소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전화번호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</a:rPr>
              <a:t>은행명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계좌번호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가족관계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부서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부서 번호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급여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55FDE7C-3E87-DBA0-99BB-54F283CB1520}"/>
              </a:ext>
            </a:extLst>
          </p:cNvPr>
          <p:cNvSpPr/>
          <p:nvPr/>
        </p:nvSpPr>
        <p:spPr>
          <a:xfrm>
            <a:off x="7176078" y="3754006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DA93DF-33E0-74B3-35A4-D746B7628071}"/>
              </a:ext>
            </a:extLst>
          </p:cNvPr>
          <p:cNvSpPr/>
          <p:nvPr/>
        </p:nvSpPr>
        <p:spPr>
          <a:xfrm>
            <a:off x="9828362" y="2638351"/>
            <a:ext cx="2216154" cy="1567403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FFF89AE-E271-A1A6-1779-83662669FFFC}"/>
              </a:ext>
            </a:extLst>
          </p:cNvPr>
          <p:cNvSpPr/>
          <p:nvPr/>
        </p:nvSpPr>
        <p:spPr>
          <a:xfrm>
            <a:off x="8374102" y="3760612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3DC5EE48-065D-2254-8328-6BFABEB20AAA}"/>
              </a:ext>
            </a:extLst>
          </p:cNvPr>
          <p:cNvSpPr/>
          <p:nvPr/>
        </p:nvSpPr>
        <p:spPr>
          <a:xfrm>
            <a:off x="8033951" y="3713688"/>
            <a:ext cx="1735828" cy="384063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BBBE68-D9C0-0FD6-8E49-A0DD86551D43}"/>
              </a:ext>
            </a:extLst>
          </p:cNvPr>
          <p:cNvSpPr/>
          <p:nvPr/>
        </p:nvSpPr>
        <p:spPr>
          <a:xfrm>
            <a:off x="9933344" y="3760612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377458-9CDA-A355-3CD7-2FFDD96A2A8D}"/>
              </a:ext>
            </a:extLst>
          </p:cNvPr>
          <p:cNvSpPr/>
          <p:nvPr/>
        </p:nvSpPr>
        <p:spPr>
          <a:xfrm>
            <a:off x="10987653" y="3752643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pic>
        <p:nvPicPr>
          <p:cNvPr id="36" name="그래픽 35" descr="배지 체크 표시1 윤곽선">
            <a:extLst>
              <a:ext uri="{FF2B5EF4-FFF2-40B4-BE49-F238E27FC236}">
                <a16:creationId xmlns:a16="http://schemas.microsoft.com/office/drawing/2014/main" id="{7FCD5D12-A901-B0F1-8373-28889B81B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708" y="33944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94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1" y="115198"/>
            <a:ext cx="5787274" cy="5606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</a:t>
            </a:r>
            <a:r>
              <a:rPr lang="en-US" altLang="ko-KR" sz="2800" dirty="0"/>
              <a:t>(</a:t>
            </a:r>
            <a:r>
              <a:rPr lang="ko-KR" altLang="en-US" sz="2800" dirty="0"/>
              <a:t>인사 관리팀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EA77E27-AB3D-9709-7DC4-13C7FFCD668D}"/>
              </a:ext>
            </a:extLst>
          </p:cNvPr>
          <p:cNvGrpSpPr/>
          <p:nvPr/>
        </p:nvGrpSpPr>
        <p:grpSpPr>
          <a:xfrm>
            <a:off x="237219" y="1687562"/>
            <a:ext cx="2703444" cy="4585253"/>
            <a:chOff x="1404730" y="1056101"/>
            <a:chExt cx="2703444" cy="458525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FC35F3D-0B76-7182-A547-19A347B07C5D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20EA7A6-A5F3-620E-7C83-521B799A6F0C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05EF20-48A6-3330-EEF3-98128257AD56}"/>
              </a:ext>
            </a:extLst>
          </p:cNvPr>
          <p:cNvSpPr/>
          <p:nvPr/>
        </p:nvSpPr>
        <p:spPr>
          <a:xfrm>
            <a:off x="315531" y="2426328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14261A-25DB-ED7D-C5CD-C4A6CC422F83}"/>
              </a:ext>
            </a:extLst>
          </p:cNvPr>
          <p:cNvSpPr txBox="1"/>
          <p:nvPr/>
        </p:nvSpPr>
        <p:spPr>
          <a:xfrm>
            <a:off x="1491606" y="2077698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3D0578-8C9A-CC17-E91E-56B11C3413BD}"/>
              </a:ext>
            </a:extLst>
          </p:cNvPr>
          <p:cNvSpPr/>
          <p:nvPr/>
        </p:nvSpPr>
        <p:spPr>
          <a:xfrm>
            <a:off x="376578" y="2877210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직원 정보 리스트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직원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직원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직급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부서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부서 번호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급여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A33C04-7179-66FA-7E46-99D5A2B9C044}"/>
              </a:ext>
            </a:extLst>
          </p:cNvPr>
          <p:cNvSpPr/>
          <p:nvPr/>
        </p:nvSpPr>
        <p:spPr>
          <a:xfrm>
            <a:off x="376578" y="2505614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7FCF79-52EA-3AA8-6E4E-E82A61CC656B}"/>
              </a:ext>
            </a:extLst>
          </p:cNvPr>
          <p:cNvSpPr/>
          <p:nvPr/>
        </p:nvSpPr>
        <p:spPr>
          <a:xfrm>
            <a:off x="2227330" y="2509554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851ADB-EDCE-49D1-A269-813051013772}"/>
              </a:ext>
            </a:extLst>
          </p:cNvPr>
          <p:cNvSpPr/>
          <p:nvPr/>
        </p:nvSpPr>
        <p:spPr>
          <a:xfrm>
            <a:off x="1449723" y="2505614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584804-F695-A02C-03BF-5EA3B492DECE}"/>
              </a:ext>
            </a:extLst>
          </p:cNvPr>
          <p:cNvSpPr/>
          <p:nvPr/>
        </p:nvSpPr>
        <p:spPr>
          <a:xfrm>
            <a:off x="454197" y="3446461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05DD8E-DBC7-ACDC-A461-F6EE1EB10E61}"/>
              </a:ext>
            </a:extLst>
          </p:cNvPr>
          <p:cNvSpPr/>
          <p:nvPr/>
        </p:nvSpPr>
        <p:spPr>
          <a:xfrm>
            <a:off x="454197" y="3768077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5751E39-A504-474E-76EA-58453E56184E}"/>
              </a:ext>
            </a:extLst>
          </p:cNvPr>
          <p:cNvSpPr/>
          <p:nvPr/>
        </p:nvSpPr>
        <p:spPr>
          <a:xfrm>
            <a:off x="2528931" y="3334511"/>
            <a:ext cx="1471448" cy="75491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더블클릭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858755-21C9-9BF7-F75C-45973AACF1EB}"/>
              </a:ext>
            </a:extLst>
          </p:cNvPr>
          <p:cNvSpPr/>
          <p:nvPr/>
        </p:nvSpPr>
        <p:spPr>
          <a:xfrm>
            <a:off x="4051288" y="1045197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직원 상세 정보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직원 번호 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직원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직급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주소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전화번호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</a:rPr>
              <a:t>은행명</a:t>
            </a:r>
            <a:r>
              <a:rPr lang="en-US" altLang="ko-KR" sz="1200">
                <a:solidFill>
                  <a:schemeClr val="tx1"/>
                </a:solidFill>
              </a:rPr>
              <a:t>, </a:t>
            </a:r>
            <a:r>
              <a:rPr lang="ko-KR" altLang="en-US" sz="1200">
                <a:solidFill>
                  <a:schemeClr val="tx1"/>
                </a:solidFill>
              </a:rPr>
              <a:t>계좌번호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주민등록번호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가족관계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부서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부서 번호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급여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입사 날짜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ECB88D-CB40-69E2-8018-11408A0CB45D}"/>
              </a:ext>
            </a:extLst>
          </p:cNvPr>
          <p:cNvSpPr/>
          <p:nvPr/>
        </p:nvSpPr>
        <p:spPr>
          <a:xfrm>
            <a:off x="4238175" y="3760613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C3E234D-47B1-F0DB-E814-11CF055E8FE0}"/>
              </a:ext>
            </a:extLst>
          </p:cNvPr>
          <p:cNvSpPr/>
          <p:nvPr/>
        </p:nvSpPr>
        <p:spPr>
          <a:xfrm>
            <a:off x="5333628" y="3754006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CD2BEC-1AFA-6038-9A88-A8424962D30E}"/>
              </a:ext>
            </a:extLst>
          </p:cNvPr>
          <p:cNvSpPr/>
          <p:nvPr/>
        </p:nvSpPr>
        <p:spPr>
          <a:xfrm>
            <a:off x="237219" y="1045197"/>
            <a:ext cx="2687037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직원 정보 관리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0E11989-337F-9206-94D6-8638EADF37B4}"/>
              </a:ext>
            </a:extLst>
          </p:cNvPr>
          <p:cNvSpPr/>
          <p:nvPr/>
        </p:nvSpPr>
        <p:spPr>
          <a:xfrm>
            <a:off x="6063176" y="3713688"/>
            <a:ext cx="731909" cy="384063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DA93DF-33E0-74B3-35A4-D746B7628071}"/>
              </a:ext>
            </a:extLst>
          </p:cNvPr>
          <p:cNvSpPr/>
          <p:nvPr/>
        </p:nvSpPr>
        <p:spPr>
          <a:xfrm>
            <a:off x="7158629" y="2638351"/>
            <a:ext cx="2216154" cy="1567403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BBBE68-D9C0-0FD6-8E49-A0DD86551D43}"/>
              </a:ext>
            </a:extLst>
          </p:cNvPr>
          <p:cNvSpPr/>
          <p:nvPr/>
        </p:nvSpPr>
        <p:spPr>
          <a:xfrm>
            <a:off x="7263611" y="3760612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377458-9CDA-A355-3CD7-2FFDD96A2A8D}"/>
              </a:ext>
            </a:extLst>
          </p:cNvPr>
          <p:cNvSpPr/>
          <p:nvPr/>
        </p:nvSpPr>
        <p:spPr>
          <a:xfrm>
            <a:off x="8317920" y="3752643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pic>
        <p:nvPicPr>
          <p:cNvPr id="36" name="그래픽 35" descr="배지 체크 표시1 윤곽선">
            <a:extLst>
              <a:ext uri="{FF2B5EF4-FFF2-40B4-BE49-F238E27FC236}">
                <a16:creationId xmlns:a16="http://schemas.microsoft.com/office/drawing/2014/main" id="{7FCD5D12-A901-B0F1-8373-28889B81B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9975" y="33944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32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2" y="115198"/>
            <a:ext cx="5791200" cy="5606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</a:t>
            </a:r>
            <a:r>
              <a:rPr lang="en-US" altLang="ko-KR" sz="2800" dirty="0"/>
              <a:t>(</a:t>
            </a:r>
            <a:r>
              <a:rPr lang="ko-KR" altLang="en-US" sz="2800" dirty="0"/>
              <a:t>고객 지원팀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F37B462-9A36-FA24-2734-EBF19C1C7C47}"/>
              </a:ext>
            </a:extLst>
          </p:cNvPr>
          <p:cNvGrpSpPr/>
          <p:nvPr/>
        </p:nvGrpSpPr>
        <p:grpSpPr>
          <a:xfrm>
            <a:off x="4640871" y="1451587"/>
            <a:ext cx="2703444" cy="4585253"/>
            <a:chOff x="1404730" y="1056101"/>
            <a:chExt cx="2703444" cy="4585253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CD73C53-9DF4-22B5-62A1-DB872FCA7748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60AA0A6-C9EC-059F-FDA7-E20C40CA36C6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70D0EEB-82A1-6C91-70A3-FB29ECCA7CCC}"/>
              </a:ext>
            </a:extLst>
          </p:cNvPr>
          <p:cNvSpPr/>
          <p:nvPr/>
        </p:nvSpPr>
        <p:spPr>
          <a:xfrm>
            <a:off x="4719183" y="2190353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23DCE1-C20E-570D-2676-B27CD417BC2F}"/>
              </a:ext>
            </a:extLst>
          </p:cNvPr>
          <p:cNvSpPr txBox="1"/>
          <p:nvPr/>
        </p:nvSpPr>
        <p:spPr>
          <a:xfrm>
            <a:off x="5895258" y="1841723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89C26DE-221A-EE07-3449-595D1A441968}"/>
              </a:ext>
            </a:extLst>
          </p:cNvPr>
          <p:cNvSpPr/>
          <p:nvPr/>
        </p:nvSpPr>
        <p:spPr>
          <a:xfrm>
            <a:off x="4780229" y="2690775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민원 처리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D142506-31E6-5333-C38C-43FA093B9142}"/>
              </a:ext>
            </a:extLst>
          </p:cNvPr>
          <p:cNvSpPr/>
          <p:nvPr/>
        </p:nvSpPr>
        <p:spPr>
          <a:xfrm>
            <a:off x="4780228" y="902542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회사 어플리케이션 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8579DF-4520-AEBD-9A95-A29484EE2D9F}"/>
              </a:ext>
            </a:extLst>
          </p:cNvPr>
          <p:cNvSpPr/>
          <p:nvPr/>
        </p:nvSpPr>
        <p:spPr>
          <a:xfrm>
            <a:off x="4780228" y="2248958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신고 처리 </a:t>
            </a:r>
          </a:p>
        </p:txBody>
      </p:sp>
    </p:spTree>
    <p:extLst>
      <p:ext uri="{BB962C8B-B14F-4D97-AF65-F5344CB8AC3E}">
        <p14:creationId xmlns:p14="http://schemas.microsoft.com/office/powerpoint/2010/main" val="442412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2" y="115198"/>
            <a:ext cx="5791200" cy="5606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</a:t>
            </a:r>
            <a:r>
              <a:rPr lang="en-US" altLang="ko-KR" sz="2800" dirty="0"/>
              <a:t>(</a:t>
            </a:r>
            <a:r>
              <a:rPr lang="ko-KR" altLang="en-US" sz="2800" dirty="0"/>
              <a:t>고객 지원팀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EA77E27-AB3D-9709-7DC4-13C7FFCD668D}"/>
              </a:ext>
            </a:extLst>
          </p:cNvPr>
          <p:cNvGrpSpPr/>
          <p:nvPr/>
        </p:nvGrpSpPr>
        <p:grpSpPr>
          <a:xfrm>
            <a:off x="1002663" y="1295863"/>
            <a:ext cx="2703444" cy="4585253"/>
            <a:chOff x="1404730" y="1056101"/>
            <a:chExt cx="2703444" cy="458525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FC35F3D-0B76-7182-A547-19A347B07C5D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20EA7A6-A5F3-620E-7C83-521B799A6F0C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05EF20-48A6-3330-EEF3-98128257AD56}"/>
              </a:ext>
            </a:extLst>
          </p:cNvPr>
          <p:cNvSpPr/>
          <p:nvPr/>
        </p:nvSpPr>
        <p:spPr>
          <a:xfrm>
            <a:off x="1080975" y="2034629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14261A-25DB-ED7D-C5CD-C4A6CC422F83}"/>
              </a:ext>
            </a:extLst>
          </p:cNvPr>
          <p:cNvSpPr txBox="1"/>
          <p:nvPr/>
        </p:nvSpPr>
        <p:spPr>
          <a:xfrm>
            <a:off x="2257050" y="1685999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3D0578-8C9A-CC17-E91E-56B11C3413BD}"/>
              </a:ext>
            </a:extLst>
          </p:cNvPr>
          <p:cNvSpPr/>
          <p:nvPr/>
        </p:nvSpPr>
        <p:spPr>
          <a:xfrm>
            <a:off x="1142022" y="2485511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신고 처리 정보 리스트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사고 신고 정보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사고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서비스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사고 날짜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사고 시간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사고 위치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전화번호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처리상태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7FCF79-52EA-3AA8-6E4E-E82A61CC656B}"/>
              </a:ext>
            </a:extLst>
          </p:cNvPr>
          <p:cNvSpPr/>
          <p:nvPr/>
        </p:nvSpPr>
        <p:spPr>
          <a:xfrm>
            <a:off x="2992774" y="2117855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851ADB-EDCE-49D1-A269-813051013772}"/>
              </a:ext>
            </a:extLst>
          </p:cNvPr>
          <p:cNvSpPr/>
          <p:nvPr/>
        </p:nvSpPr>
        <p:spPr>
          <a:xfrm>
            <a:off x="2215167" y="2113915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584804-F695-A02C-03BF-5EA3B492DECE}"/>
              </a:ext>
            </a:extLst>
          </p:cNvPr>
          <p:cNvSpPr/>
          <p:nvPr/>
        </p:nvSpPr>
        <p:spPr>
          <a:xfrm>
            <a:off x="1219641" y="3054762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고객이 입력한 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05DD8E-DBC7-ACDC-A461-F6EE1EB10E61}"/>
              </a:ext>
            </a:extLst>
          </p:cNvPr>
          <p:cNvSpPr/>
          <p:nvPr/>
        </p:nvSpPr>
        <p:spPr>
          <a:xfrm>
            <a:off x="1219641" y="3376378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고객이 입력한 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858755-21C9-9BF7-F75C-45973AACF1EB}"/>
              </a:ext>
            </a:extLst>
          </p:cNvPr>
          <p:cNvSpPr/>
          <p:nvPr/>
        </p:nvSpPr>
        <p:spPr>
          <a:xfrm>
            <a:off x="4513619" y="1783224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사고 신고 상세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사고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서비스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사고 날짜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사고 시간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사고 위치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전화번호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처리상태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처리 날짜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처리 결과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BC9A65-1302-9527-34F9-B15813F95E8E}"/>
              </a:ext>
            </a:extLst>
          </p:cNvPr>
          <p:cNvSpPr/>
          <p:nvPr/>
        </p:nvSpPr>
        <p:spPr>
          <a:xfrm>
            <a:off x="1160259" y="762699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신고를 처리한다 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5751E39-A504-474E-76EA-58453E56184E}"/>
              </a:ext>
            </a:extLst>
          </p:cNvPr>
          <p:cNvSpPr/>
          <p:nvPr/>
        </p:nvSpPr>
        <p:spPr>
          <a:xfrm>
            <a:off x="3242409" y="2944976"/>
            <a:ext cx="1471448" cy="75491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더블클릭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583C79-8338-1FFB-9536-F8BF048B4A47}"/>
              </a:ext>
            </a:extLst>
          </p:cNvPr>
          <p:cNvSpPr/>
          <p:nvPr/>
        </p:nvSpPr>
        <p:spPr>
          <a:xfrm>
            <a:off x="5103124" y="4511992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접수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22FABCE-B1FA-FE87-7784-6B73CE03EF9E}"/>
              </a:ext>
            </a:extLst>
          </p:cNvPr>
          <p:cNvSpPr/>
          <p:nvPr/>
        </p:nvSpPr>
        <p:spPr>
          <a:xfrm>
            <a:off x="5819864" y="4511992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7622BF88-F9E9-7FFF-689F-A2C1FF1CE898}"/>
              </a:ext>
            </a:extLst>
          </p:cNvPr>
          <p:cNvSpPr/>
          <p:nvPr/>
        </p:nvSpPr>
        <p:spPr>
          <a:xfrm>
            <a:off x="5411673" y="4615458"/>
            <a:ext cx="1522269" cy="522562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750D33-3B8C-A90F-3415-2E2B98DA1960}"/>
              </a:ext>
            </a:extLst>
          </p:cNvPr>
          <p:cNvSpPr/>
          <p:nvPr/>
        </p:nvSpPr>
        <p:spPr>
          <a:xfrm>
            <a:off x="7523447" y="3402129"/>
            <a:ext cx="2216154" cy="1567403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5DE9F27-D578-29B6-FBC2-AF1BFED6DDD5}"/>
              </a:ext>
            </a:extLst>
          </p:cNvPr>
          <p:cNvSpPr/>
          <p:nvPr/>
        </p:nvSpPr>
        <p:spPr>
          <a:xfrm>
            <a:off x="1219641" y="2081033"/>
            <a:ext cx="912813" cy="34863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처리상태 </a:t>
            </a:r>
            <a:r>
              <a:rPr lang="ko-KR" altLang="en-US" sz="1100" dirty="0" err="1">
                <a:solidFill>
                  <a:schemeClr val="tx1"/>
                </a:solidFill>
              </a:rPr>
              <a:t>콤보박스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037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2" y="115198"/>
            <a:ext cx="5791200" cy="5606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</a:t>
            </a:r>
            <a:r>
              <a:rPr lang="en-US" altLang="ko-KR" sz="2800" dirty="0"/>
              <a:t>(</a:t>
            </a:r>
            <a:r>
              <a:rPr lang="ko-KR" altLang="en-US" sz="2800" dirty="0"/>
              <a:t>고객 지원팀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EA77E27-AB3D-9709-7DC4-13C7FFCD668D}"/>
              </a:ext>
            </a:extLst>
          </p:cNvPr>
          <p:cNvGrpSpPr/>
          <p:nvPr/>
        </p:nvGrpSpPr>
        <p:grpSpPr>
          <a:xfrm>
            <a:off x="1002663" y="1295863"/>
            <a:ext cx="2703444" cy="4585253"/>
            <a:chOff x="1404730" y="1056101"/>
            <a:chExt cx="2703444" cy="458525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FC35F3D-0B76-7182-A547-19A347B07C5D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20EA7A6-A5F3-620E-7C83-521B799A6F0C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05EF20-48A6-3330-EEF3-98128257AD56}"/>
              </a:ext>
            </a:extLst>
          </p:cNvPr>
          <p:cNvSpPr/>
          <p:nvPr/>
        </p:nvSpPr>
        <p:spPr>
          <a:xfrm>
            <a:off x="1080975" y="2034629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14261A-25DB-ED7D-C5CD-C4A6CC422F83}"/>
              </a:ext>
            </a:extLst>
          </p:cNvPr>
          <p:cNvSpPr txBox="1"/>
          <p:nvPr/>
        </p:nvSpPr>
        <p:spPr>
          <a:xfrm>
            <a:off x="2257050" y="1685999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3D0578-8C9A-CC17-E91E-56B11C3413BD}"/>
              </a:ext>
            </a:extLst>
          </p:cNvPr>
          <p:cNvSpPr/>
          <p:nvPr/>
        </p:nvSpPr>
        <p:spPr>
          <a:xfrm>
            <a:off x="1142022" y="2485511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민원 처리 정보 리스트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민원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민원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민원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등록 날짜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등록 시간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담당자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처리된 날짜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처리 상태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접수자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접수자 전화번호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7FCF79-52EA-3AA8-6E4E-E82A61CC656B}"/>
              </a:ext>
            </a:extLst>
          </p:cNvPr>
          <p:cNvSpPr/>
          <p:nvPr/>
        </p:nvSpPr>
        <p:spPr>
          <a:xfrm>
            <a:off x="2992774" y="2117855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851ADB-EDCE-49D1-A269-813051013772}"/>
              </a:ext>
            </a:extLst>
          </p:cNvPr>
          <p:cNvSpPr/>
          <p:nvPr/>
        </p:nvSpPr>
        <p:spPr>
          <a:xfrm>
            <a:off x="2215167" y="2113915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584804-F695-A02C-03BF-5EA3B492DECE}"/>
              </a:ext>
            </a:extLst>
          </p:cNvPr>
          <p:cNvSpPr/>
          <p:nvPr/>
        </p:nvSpPr>
        <p:spPr>
          <a:xfrm>
            <a:off x="1219641" y="3054762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고객이 입력한 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05DD8E-DBC7-ACDC-A461-F6EE1EB10E61}"/>
              </a:ext>
            </a:extLst>
          </p:cNvPr>
          <p:cNvSpPr/>
          <p:nvPr/>
        </p:nvSpPr>
        <p:spPr>
          <a:xfrm>
            <a:off x="1219641" y="3376378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고객이 입력한 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C42D2DB-8EE1-1820-18C7-9E25C575A065}"/>
              </a:ext>
            </a:extLst>
          </p:cNvPr>
          <p:cNvSpPr/>
          <p:nvPr/>
        </p:nvSpPr>
        <p:spPr>
          <a:xfrm>
            <a:off x="1134347" y="742535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민원을 처리한다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DCCEA1-E6CA-1591-3487-EB614C23A3A3}"/>
              </a:ext>
            </a:extLst>
          </p:cNvPr>
          <p:cNvSpPr/>
          <p:nvPr/>
        </p:nvSpPr>
        <p:spPr>
          <a:xfrm>
            <a:off x="4513619" y="1783224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민원 처리 상세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민원 상세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민원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민원 내용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처리 상태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접수자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접수자 전화번호</a:t>
            </a:r>
            <a:r>
              <a:rPr lang="en-US" altLang="ko-KR" sz="1200" dirty="0">
                <a:solidFill>
                  <a:schemeClr val="tx1"/>
                </a:solidFill>
              </a:rPr>
              <a:t>)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CF6235-B598-D6E0-46AA-1A60750865FA}"/>
              </a:ext>
            </a:extLst>
          </p:cNvPr>
          <p:cNvSpPr/>
          <p:nvPr/>
        </p:nvSpPr>
        <p:spPr>
          <a:xfrm>
            <a:off x="5103124" y="4511992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접수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CEFFED-F5B3-50CB-B72E-BDA79406F5C4}"/>
              </a:ext>
            </a:extLst>
          </p:cNvPr>
          <p:cNvSpPr/>
          <p:nvPr/>
        </p:nvSpPr>
        <p:spPr>
          <a:xfrm>
            <a:off x="5819864" y="4511992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59E0B3B-0FE3-6F7E-D72B-FE138265FAA8}"/>
              </a:ext>
            </a:extLst>
          </p:cNvPr>
          <p:cNvSpPr/>
          <p:nvPr/>
        </p:nvSpPr>
        <p:spPr>
          <a:xfrm>
            <a:off x="5411673" y="4615458"/>
            <a:ext cx="1522269" cy="522562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A0F917-7953-65B7-ADBC-D1B0742E9148}"/>
              </a:ext>
            </a:extLst>
          </p:cNvPr>
          <p:cNvSpPr/>
          <p:nvPr/>
        </p:nvSpPr>
        <p:spPr>
          <a:xfrm>
            <a:off x="7523447" y="3402129"/>
            <a:ext cx="2216154" cy="1567403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5751E39-A504-474E-76EA-58453E56184E}"/>
              </a:ext>
            </a:extLst>
          </p:cNvPr>
          <p:cNvSpPr/>
          <p:nvPr/>
        </p:nvSpPr>
        <p:spPr>
          <a:xfrm>
            <a:off x="3242409" y="2944976"/>
            <a:ext cx="1471448" cy="75491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더블클릭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A5D16D-FB91-2992-785D-94724E87EBA1}"/>
              </a:ext>
            </a:extLst>
          </p:cNvPr>
          <p:cNvSpPr/>
          <p:nvPr/>
        </p:nvSpPr>
        <p:spPr>
          <a:xfrm>
            <a:off x="1219641" y="2081033"/>
            <a:ext cx="912813" cy="34863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처리상태 </a:t>
            </a:r>
            <a:r>
              <a:rPr lang="ko-KR" altLang="en-US" sz="1100" dirty="0" err="1">
                <a:solidFill>
                  <a:schemeClr val="tx1"/>
                </a:solidFill>
              </a:rPr>
              <a:t>콤보박스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465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1" y="115198"/>
            <a:ext cx="5738191" cy="5606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</a:t>
            </a:r>
            <a:r>
              <a:rPr lang="en-US" altLang="ko-KR" sz="2800" dirty="0"/>
              <a:t>(</a:t>
            </a:r>
            <a:r>
              <a:rPr lang="ko-KR" altLang="en-US" sz="2800" dirty="0"/>
              <a:t>총무 관리팀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FA55606-AF3A-5BCF-9F93-20777A7EB1A4}"/>
              </a:ext>
            </a:extLst>
          </p:cNvPr>
          <p:cNvGrpSpPr/>
          <p:nvPr/>
        </p:nvGrpSpPr>
        <p:grpSpPr>
          <a:xfrm>
            <a:off x="4648810" y="1485724"/>
            <a:ext cx="2703444" cy="4585253"/>
            <a:chOff x="1404730" y="1056101"/>
            <a:chExt cx="2703444" cy="45852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B771F01-021A-E241-3B61-8A5AFB1D31F6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F3603F6-93E4-D238-C701-17922F9A3F18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D1BF13-873F-AFDC-7232-AA6533BE25A4}"/>
              </a:ext>
            </a:extLst>
          </p:cNvPr>
          <p:cNvSpPr/>
          <p:nvPr/>
        </p:nvSpPr>
        <p:spPr>
          <a:xfrm>
            <a:off x="4729326" y="1895799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45B8B2-7735-F250-172E-BCF8FA4D3937}"/>
              </a:ext>
            </a:extLst>
          </p:cNvPr>
          <p:cNvSpPr txBox="1"/>
          <p:nvPr/>
        </p:nvSpPr>
        <p:spPr>
          <a:xfrm>
            <a:off x="5905401" y="1547169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275D6E-1311-521C-DCC2-DA812ABD3DC7}"/>
              </a:ext>
            </a:extLst>
          </p:cNvPr>
          <p:cNvSpPr/>
          <p:nvPr/>
        </p:nvSpPr>
        <p:spPr>
          <a:xfrm>
            <a:off x="4790372" y="2008942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집기 비품 재고 관리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E2C68B-9B44-9F07-71CD-B74312613601}"/>
              </a:ext>
            </a:extLst>
          </p:cNvPr>
          <p:cNvSpPr/>
          <p:nvPr/>
        </p:nvSpPr>
        <p:spPr>
          <a:xfrm>
            <a:off x="4790371" y="805246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회사 어플리케이션 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1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2" y="115198"/>
            <a:ext cx="4041913" cy="428142"/>
          </a:xfrm>
        </p:spPr>
        <p:txBody>
          <a:bodyPr>
            <a:normAutofit fontScale="90000"/>
          </a:bodyPr>
          <a:lstStyle/>
          <a:p>
            <a:r>
              <a:rPr lang="ko-KR" altLang="en-US" sz="2800"/>
              <a:t>고객 어플리케이션 </a:t>
            </a:r>
            <a:r>
              <a:rPr lang="ko-KR" altLang="en-US" sz="2800" dirty="0"/>
              <a:t>상상도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461005-EC74-C807-5F49-CABF2B435371}"/>
              </a:ext>
            </a:extLst>
          </p:cNvPr>
          <p:cNvSpPr/>
          <p:nvPr/>
        </p:nvSpPr>
        <p:spPr>
          <a:xfrm>
            <a:off x="1343566" y="1093946"/>
            <a:ext cx="2420323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 상품 리스트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2503837-85FE-F44A-F901-E6DCAA55B7BD}"/>
              </a:ext>
            </a:extLst>
          </p:cNvPr>
          <p:cNvGrpSpPr/>
          <p:nvPr/>
        </p:nvGrpSpPr>
        <p:grpSpPr>
          <a:xfrm>
            <a:off x="1204208" y="1543628"/>
            <a:ext cx="2703444" cy="4585253"/>
            <a:chOff x="1404730" y="1056101"/>
            <a:chExt cx="2703444" cy="4585253"/>
          </a:xfrm>
          <a:solidFill>
            <a:srgbClr val="E8E8E8"/>
          </a:solidFill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4B9434B-0DE8-4ECA-4EAE-8B2EE9DDE9DE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63AA65D-4F66-CE3D-85E9-9A2CDB83CBCB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08E2F33-EB1C-F2A0-85C5-FCBE54D75338}"/>
              </a:ext>
            </a:extLst>
          </p:cNvPr>
          <p:cNvSpPr/>
          <p:nvPr/>
        </p:nvSpPr>
        <p:spPr>
          <a:xfrm>
            <a:off x="1282520" y="2282394"/>
            <a:ext cx="2542419" cy="3765105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1E5FDF-4A7C-BA9F-C428-D9D0772CA9A1}"/>
              </a:ext>
            </a:extLst>
          </p:cNvPr>
          <p:cNvSpPr txBox="1"/>
          <p:nvPr/>
        </p:nvSpPr>
        <p:spPr>
          <a:xfrm>
            <a:off x="2353491" y="1932996"/>
            <a:ext cx="1471448" cy="276999"/>
          </a:xfrm>
          <a:prstGeom prst="rect">
            <a:avLst/>
          </a:prstGeom>
          <a:solidFill>
            <a:srgbClr val="E8E8E8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930E3F7-C698-2FC4-52D7-D8724CA78D32}"/>
              </a:ext>
            </a:extLst>
          </p:cNvPr>
          <p:cNvSpPr/>
          <p:nvPr/>
        </p:nvSpPr>
        <p:spPr>
          <a:xfrm>
            <a:off x="1343567" y="2797132"/>
            <a:ext cx="2420323" cy="3122452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 상품 정보 리스트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상품 이름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종류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상품 번호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연령대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월 보험료 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C94CCD-2A20-1997-13F1-07FA175DF720}"/>
              </a:ext>
            </a:extLst>
          </p:cNvPr>
          <p:cNvSpPr/>
          <p:nvPr/>
        </p:nvSpPr>
        <p:spPr>
          <a:xfrm>
            <a:off x="1421186" y="3302527"/>
            <a:ext cx="2265084" cy="20992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C60E093-4373-2D34-839B-828FD42FFDB6}"/>
              </a:ext>
            </a:extLst>
          </p:cNvPr>
          <p:cNvSpPr/>
          <p:nvPr/>
        </p:nvSpPr>
        <p:spPr>
          <a:xfrm>
            <a:off x="1421186" y="3624143"/>
            <a:ext cx="2265084" cy="20992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7702D5B-FB8B-5A3C-C988-6ADEDDA8F7A1}"/>
              </a:ext>
            </a:extLst>
          </p:cNvPr>
          <p:cNvSpPr/>
          <p:nvPr/>
        </p:nvSpPr>
        <p:spPr>
          <a:xfrm>
            <a:off x="5117100" y="1476220"/>
            <a:ext cx="2549729" cy="3186308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 상품 상세 정보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보험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보험 상품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보험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연령대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보장 내용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월 보험료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가입 조건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계약기간</a:t>
            </a:r>
            <a:r>
              <a:rPr lang="en-US" altLang="ko-KR" sz="1200" dirty="0">
                <a:solidFill>
                  <a:schemeClr val="tx1"/>
                </a:solidFill>
              </a:rPr>
              <a:t>),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질병 보험 상품 상세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병명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F239D14E-603D-7015-AD11-E653EF2E0B86}"/>
              </a:ext>
            </a:extLst>
          </p:cNvPr>
          <p:cNvSpPr/>
          <p:nvPr/>
        </p:nvSpPr>
        <p:spPr>
          <a:xfrm>
            <a:off x="3388266" y="3649729"/>
            <a:ext cx="1471448" cy="75491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더블클릭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C593EFE-87A0-926C-920F-CEA3FD445064}"/>
              </a:ext>
            </a:extLst>
          </p:cNvPr>
          <p:cNvSpPr/>
          <p:nvPr/>
        </p:nvSpPr>
        <p:spPr>
          <a:xfrm>
            <a:off x="5222352" y="4150262"/>
            <a:ext cx="1023932" cy="294835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상담 신청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BDFF1DE-9110-3064-B456-E23C8BDBDCB7}"/>
              </a:ext>
            </a:extLst>
          </p:cNvPr>
          <p:cNvSpPr/>
          <p:nvPr/>
        </p:nvSpPr>
        <p:spPr>
          <a:xfrm>
            <a:off x="6368931" y="4150261"/>
            <a:ext cx="1221701" cy="294835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 가입 신청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C349411-2E34-E310-F441-5378F3A8A4BE}"/>
              </a:ext>
            </a:extLst>
          </p:cNvPr>
          <p:cNvSpPr/>
          <p:nvPr/>
        </p:nvSpPr>
        <p:spPr>
          <a:xfrm>
            <a:off x="3141213" y="2415254"/>
            <a:ext cx="552271" cy="29021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B8E16C3-E3F3-B78A-BF10-31D12A2DFB36}"/>
              </a:ext>
            </a:extLst>
          </p:cNvPr>
          <p:cNvSpPr/>
          <p:nvPr/>
        </p:nvSpPr>
        <p:spPr>
          <a:xfrm>
            <a:off x="2363606" y="2411314"/>
            <a:ext cx="694894" cy="29021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D7D1E79F-5A15-8B01-1B70-B9632EC6A4EA}"/>
              </a:ext>
            </a:extLst>
          </p:cNvPr>
          <p:cNvSpPr/>
          <p:nvPr/>
        </p:nvSpPr>
        <p:spPr>
          <a:xfrm>
            <a:off x="7287449" y="4072729"/>
            <a:ext cx="977482" cy="449898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D3674C-5D6D-A257-D873-3F4E7586925B}"/>
              </a:ext>
            </a:extLst>
          </p:cNvPr>
          <p:cNvSpPr/>
          <p:nvPr/>
        </p:nvSpPr>
        <p:spPr>
          <a:xfrm>
            <a:off x="8451307" y="1476220"/>
            <a:ext cx="2549729" cy="3186308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고객 정보 입력란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전화번호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직업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나이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성별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주민등록번호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사고이력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수술이력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재산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주소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 계좌 번호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989533-1F6A-99C6-FD08-96128E3E199F}"/>
              </a:ext>
            </a:extLst>
          </p:cNvPr>
          <p:cNvSpPr/>
          <p:nvPr/>
        </p:nvSpPr>
        <p:spPr>
          <a:xfrm>
            <a:off x="8573954" y="4150261"/>
            <a:ext cx="1235220" cy="294835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 가입 신청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6FA428-E695-9E72-1C1C-A26351D89C74}"/>
              </a:ext>
            </a:extLst>
          </p:cNvPr>
          <p:cNvSpPr/>
          <p:nvPr/>
        </p:nvSpPr>
        <p:spPr>
          <a:xfrm>
            <a:off x="9931822" y="4152791"/>
            <a:ext cx="993018" cy="294835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5DC489-16E2-E902-21E2-77EEB8BB75E3}"/>
              </a:ext>
            </a:extLst>
          </p:cNvPr>
          <p:cNvSpPr/>
          <p:nvPr/>
        </p:nvSpPr>
        <p:spPr>
          <a:xfrm>
            <a:off x="1421185" y="2420490"/>
            <a:ext cx="810965" cy="29021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보험종류콤보박스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EBE880-97AA-F4C0-33C4-3512EDEFB211}"/>
              </a:ext>
            </a:extLst>
          </p:cNvPr>
          <p:cNvSpPr/>
          <p:nvPr/>
        </p:nvSpPr>
        <p:spPr>
          <a:xfrm>
            <a:off x="8457062" y="5004851"/>
            <a:ext cx="2549729" cy="128913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574E835-A2EF-FA52-6766-C4200FA4A0FF}"/>
              </a:ext>
            </a:extLst>
          </p:cNvPr>
          <p:cNvSpPr/>
          <p:nvPr/>
        </p:nvSpPr>
        <p:spPr>
          <a:xfrm rot="5400000">
            <a:off x="8802296" y="4571238"/>
            <a:ext cx="1077530" cy="595146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524183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1" y="115198"/>
            <a:ext cx="5738191" cy="5606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</a:t>
            </a:r>
            <a:r>
              <a:rPr lang="en-US" altLang="ko-KR" sz="2800" dirty="0"/>
              <a:t>(</a:t>
            </a:r>
            <a:r>
              <a:rPr lang="ko-KR" altLang="en-US" sz="2800" dirty="0"/>
              <a:t>총무 관리팀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C4CD9A7-7EA0-29A5-10ED-E1632760C2F7}"/>
              </a:ext>
            </a:extLst>
          </p:cNvPr>
          <p:cNvGrpSpPr/>
          <p:nvPr/>
        </p:nvGrpSpPr>
        <p:grpSpPr>
          <a:xfrm>
            <a:off x="545980" y="1419009"/>
            <a:ext cx="2703444" cy="4585253"/>
            <a:chOff x="1404730" y="1056101"/>
            <a:chExt cx="2703444" cy="458525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259F2D8-E4A2-D917-D918-244E0E101E52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A1708C9-F723-F829-6630-39702E91D45D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061487-52E3-4E73-D67A-9F9A647D1315}"/>
              </a:ext>
            </a:extLst>
          </p:cNvPr>
          <p:cNvSpPr/>
          <p:nvPr/>
        </p:nvSpPr>
        <p:spPr>
          <a:xfrm>
            <a:off x="624292" y="2157775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5C532E-B5E1-B378-2005-C8450C6949D6}"/>
              </a:ext>
            </a:extLst>
          </p:cNvPr>
          <p:cNvSpPr txBox="1"/>
          <p:nvPr/>
        </p:nvSpPr>
        <p:spPr>
          <a:xfrm>
            <a:off x="1800367" y="1809145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5A7B66-6F1B-052D-5170-16CD0291DF41}"/>
              </a:ext>
            </a:extLst>
          </p:cNvPr>
          <p:cNvSpPr/>
          <p:nvPr/>
        </p:nvSpPr>
        <p:spPr>
          <a:xfrm>
            <a:off x="685336" y="953544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집기 비품 재고 관리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EEC78D-55F3-FEBC-902B-C3B1FE0FCD8B}"/>
              </a:ext>
            </a:extLst>
          </p:cNvPr>
          <p:cNvSpPr/>
          <p:nvPr/>
        </p:nvSpPr>
        <p:spPr>
          <a:xfrm>
            <a:off x="681344" y="2608381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집기비품 재고 정보 리스트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비품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비품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재고 수량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총 재고 수량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455F63-C3A3-AEEC-9FC9-D5FCC714330D}"/>
              </a:ext>
            </a:extLst>
          </p:cNvPr>
          <p:cNvSpPr/>
          <p:nvPr/>
        </p:nvSpPr>
        <p:spPr>
          <a:xfrm>
            <a:off x="681344" y="2236785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86BF1B-D91A-A95D-FFCC-DC616FAEC8C8}"/>
              </a:ext>
            </a:extLst>
          </p:cNvPr>
          <p:cNvSpPr/>
          <p:nvPr/>
        </p:nvSpPr>
        <p:spPr>
          <a:xfrm>
            <a:off x="2532096" y="2240725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4B9F4D-F18D-E808-E97C-04845EAC3300}"/>
              </a:ext>
            </a:extLst>
          </p:cNvPr>
          <p:cNvSpPr/>
          <p:nvPr/>
        </p:nvSpPr>
        <p:spPr>
          <a:xfrm>
            <a:off x="1754489" y="2236785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93A3932-73BE-D233-2DC2-1FF9BF08A52E}"/>
              </a:ext>
            </a:extLst>
          </p:cNvPr>
          <p:cNvSpPr/>
          <p:nvPr/>
        </p:nvSpPr>
        <p:spPr>
          <a:xfrm>
            <a:off x="758963" y="3177632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27EFDA7-1F01-F1FF-CBE4-605A762575E2}"/>
              </a:ext>
            </a:extLst>
          </p:cNvPr>
          <p:cNvSpPr/>
          <p:nvPr/>
        </p:nvSpPr>
        <p:spPr>
          <a:xfrm>
            <a:off x="758963" y="3499248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85E39EF-A03B-BBDB-CE83-11ADD8CEEE64}"/>
              </a:ext>
            </a:extLst>
          </p:cNvPr>
          <p:cNvSpPr/>
          <p:nvPr/>
        </p:nvSpPr>
        <p:spPr>
          <a:xfrm>
            <a:off x="4012664" y="2086144"/>
            <a:ext cx="2549729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집기 비품 재고 정보 입력란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비품이름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비품 설명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재고 수량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46A298C-675B-7166-9862-DD9520B9F2C7}"/>
              </a:ext>
            </a:extLst>
          </p:cNvPr>
          <p:cNvSpPr/>
          <p:nvPr/>
        </p:nvSpPr>
        <p:spPr>
          <a:xfrm>
            <a:off x="4124365" y="4749871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4154C338-7BF3-46F0-6748-9CC9ED478F09}"/>
              </a:ext>
            </a:extLst>
          </p:cNvPr>
          <p:cNvSpPr/>
          <p:nvPr/>
        </p:nvSpPr>
        <p:spPr>
          <a:xfrm>
            <a:off x="1447295" y="2249834"/>
            <a:ext cx="2334714" cy="371596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05AD5C0-5830-DFE1-5AAE-A95023ABDCCA}"/>
              </a:ext>
            </a:extLst>
          </p:cNvPr>
          <p:cNvSpPr/>
          <p:nvPr/>
        </p:nvSpPr>
        <p:spPr>
          <a:xfrm>
            <a:off x="7495128" y="3866564"/>
            <a:ext cx="2549729" cy="128913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38F3FA1-228A-5E76-44E6-04EC1F584068}"/>
              </a:ext>
            </a:extLst>
          </p:cNvPr>
          <p:cNvSpPr/>
          <p:nvPr/>
        </p:nvSpPr>
        <p:spPr>
          <a:xfrm>
            <a:off x="5364648" y="4740918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23F720A3-986E-A822-0E34-73F217AFE2B0}"/>
              </a:ext>
            </a:extLst>
          </p:cNvPr>
          <p:cNvSpPr/>
          <p:nvPr/>
        </p:nvSpPr>
        <p:spPr>
          <a:xfrm>
            <a:off x="4786273" y="4725812"/>
            <a:ext cx="2296703" cy="390136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4076078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1" y="115198"/>
            <a:ext cx="5738191" cy="5606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</a:t>
            </a:r>
            <a:r>
              <a:rPr lang="en-US" altLang="ko-KR" sz="2800" dirty="0"/>
              <a:t>(</a:t>
            </a:r>
            <a:r>
              <a:rPr lang="ko-KR" altLang="en-US" sz="2800" dirty="0"/>
              <a:t>총무 관리팀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C4CD9A7-7EA0-29A5-10ED-E1632760C2F7}"/>
              </a:ext>
            </a:extLst>
          </p:cNvPr>
          <p:cNvGrpSpPr/>
          <p:nvPr/>
        </p:nvGrpSpPr>
        <p:grpSpPr>
          <a:xfrm>
            <a:off x="545980" y="1419009"/>
            <a:ext cx="2703444" cy="4585253"/>
            <a:chOff x="1404730" y="1056101"/>
            <a:chExt cx="2703444" cy="458525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259F2D8-E4A2-D917-D918-244E0E101E52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A1708C9-F723-F829-6630-39702E91D45D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061487-52E3-4E73-D67A-9F9A647D1315}"/>
              </a:ext>
            </a:extLst>
          </p:cNvPr>
          <p:cNvSpPr/>
          <p:nvPr/>
        </p:nvSpPr>
        <p:spPr>
          <a:xfrm>
            <a:off x="624292" y="2157775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5C532E-B5E1-B378-2005-C8450C6949D6}"/>
              </a:ext>
            </a:extLst>
          </p:cNvPr>
          <p:cNvSpPr txBox="1"/>
          <p:nvPr/>
        </p:nvSpPr>
        <p:spPr>
          <a:xfrm>
            <a:off x="1800367" y="1809145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5A7B66-6F1B-052D-5170-16CD0291DF41}"/>
              </a:ext>
            </a:extLst>
          </p:cNvPr>
          <p:cNvSpPr/>
          <p:nvPr/>
        </p:nvSpPr>
        <p:spPr>
          <a:xfrm>
            <a:off x="685336" y="953544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집기 비품 재고 관리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EEC78D-55F3-FEBC-902B-C3B1FE0FCD8B}"/>
              </a:ext>
            </a:extLst>
          </p:cNvPr>
          <p:cNvSpPr/>
          <p:nvPr/>
        </p:nvSpPr>
        <p:spPr>
          <a:xfrm>
            <a:off x="681344" y="2608381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집기비품 재고 정보 리스트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비품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비품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부서 별 재고 수량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총 재고 수량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455F63-C3A3-AEEC-9FC9-D5FCC714330D}"/>
              </a:ext>
            </a:extLst>
          </p:cNvPr>
          <p:cNvSpPr/>
          <p:nvPr/>
        </p:nvSpPr>
        <p:spPr>
          <a:xfrm>
            <a:off x="681344" y="2236785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86BF1B-D91A-A95D-FFCC-DC616FAEC8C8}"/>
              </a:ext>
            </a:extLst>
          </p:cNvPr>
          <p:cNvSpPr/>
          <p:nvPr/>
        </p:nvSpPr>
        <p:spPr>
          <a:xfrm>
            <a:off x="2532096" y="2240725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4B9F4D-F18D-E808-E97C-04845EAC3300}"/>
              </a:ext>
            </a:extLst>
          </p:cNvPr>
          <p:cNvSpPr/>
          <p:nvPr/>
        </p:nvSpPr>
        <p:spPr>
          <a:xfrm>
            <a:off x="1754489" y="2236785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정보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93A3932-73BE-D233-2DC2-1FF9BF08A52E}"/>
              </a:ext>
            </a:extLst>
          </p:cNvPr>
          <p:cNvSpPr/>
          <p:nvPr/>
        </p:nvSpPr>
        <p:spPr>
          <a:xfrm>
            <a:off x="758963" y="3177632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27EFDA7-1F01-F1FF-CBE4-605A762575E2}"/>
              </a:ext>
            </a:extLst>
          </p:cNvPr>
          <p:cNvSpPr/>
          <p:nvPr/>
        </p:nvSpPr>
        <p:spPr>
          <a:xfrm>
            <a:off x="758963" y="3499248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398F27D0-1399-45B6-4D4F-6ECC9D51BA3F}"/>
              </a:ext>
            </a:extLst>
          </p:cNvPr>
          <p:cNvSpPr/>
          <p:nvPr/>
        </p:nvSpPr>
        <p:spPr>
          <a:xfrm>
            <a:off x="3024047" y="2164763"/>
            <a:ext cx="1471448" cy="430134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057D493-EAF8-71E3-1949-F557EEA8886D}"/>
              </a:ext>
            </a:extLst>
          </p:cNvPr>
          <p:cNvGrpSpPr/>
          <p:nvPr/>
        </p:nvGrpSpPr>
        <p:grpSpPr>
          <a:xfrm>
            <a:off x="4643395" y="1418733"/>
            <a:ext cx="2703444" cy="4585253"/>
            <a:chOff x="1404730" y="1056101"/>
            <a:chExt cx="2703444" cy="4585253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CE047E7-247D-0D7B-D29E-16C018A504BD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C7225D2-581E-14E5-9FCE-27E0B9600BF3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EA49AB8-FEA5-A482-E24D-CF4EEA3A742B}"/>
              </a:ext>
            </a:extLst>
          </p:cNvPr>
          <p:cNvSpPr/>
          <p:nvPr/>
        </p:nvSpPr>
        <p:spPr>
          <a:xfrm>
            <a:off x="4721707" y="2157499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5F5807D-1875-C10C-80EC-A2E449632BEB}"/>
              </a:ext>
            </a:extLst>
          </p:cNvPr>
          <p:cNvSpPr txBox="1"/>
          <p:nvPr/>
        </p:nvSpPr>
        <p:spPr>
          <a:xfrm>
            <a:off x="5897782" y="1808869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63421F0-20E7-5BA0-37EF-60328036D66D}"/>
              </a:ext>
            </a:extLst>
          </p:cNvPr>
          <p:cNvSpPr/>
          <p:nvPr/>
        </p:nvSpPr>
        <p:spPr>
          <a:xfrm>
            <a:off x="4782754" y="2608381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해당하는 집기 비품 재고 정보 리스트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비품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비품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재고 수량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총 재고 수량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73AA376-FF03-5208-EB96-7CE084B0E4B8}"/>
              </a:ext>
            </a:extLst>
          </p:cNvPr>
          <p:cNvSpPr/>
          <p:nvPr/>
        </p:nvSpPr>
        <p:spPr>
          <a:xfrm>
            <a:off x="4782754" y="2236785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9CF5125-5C8E-4CE6-2858-8FF4C0FE37DC}"/>
              </a:ext>
            </a:extLst>
          </p:cNvPr>
          <p:cNvSpPr/>
          <p:nvPr/>
        </p:nvSpPr>
        <p:spPr>
          <a:xfrm>
            <a:off x="6633506" y="2240725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E17A7D1-545F-EBC0-AA3C-0955EBE1D7A1}"/>
              </a:ext>
            </a:extLst>
          </p:cNvPr>
          <p:cNvSpPr/>
          <p:nvPr/>
        </p:nvSpPr>
        <p:spPr>
          <a:xfrm>
            <a:off x="5855899" y="2236785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정보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2D24225-0A15-8DC1-DA88-5F74D16A38EA}"/>
              </a:ext>
            </a:extLst>
          </p:cNvPr>
          <p:cNvSpPr/>
          <p:nvPr/>
        </p:nvSpPr>
        <p:spPr>
          <a:xfrm>
            <a:off x="4860373" y="3177632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CA24A9E-14A9-FCC2-ECD6-55755F385760}"/>
              </a:ext>
            </a:extLst>
          </p:cNvPr>
          <p:cNvSpPr/>
          <p:nvPr/>
        </p:nvSpPr>
        <p:spPr>
          <a:xfrm>
            <a:off x="4860373" y="3499248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52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1" y="115198"/>
            <a:ext cx="5738191" cy="5606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</a:t>
            </a:r>
            <a:r>
              <a:rPr lang="en-US" altLang="ko-KR" sz="2800" dirty="0"/>
              <a:t>(</a:t>
            </a:r>
            <a:r>
              <a:rPr lang="ko-KR" altLang="en-US" sz="2800" dirty="0"/>
              <a:t>총무 관리팀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C4CD9A7-7EA0-29A5-10ED-E1632760C2F7}"/>
              </a:ext>
            </a:extLst>
          </p:cNvPr>
          <p:cNvGrpSpPr/>
          <p:nvPr/>
        </p:nvGrpSpPr>
        <p:grpSpPr>
          <a:xfrm>
            <a:off x="545980" y="1419009"/>
            <a:ext cx="2703444" cy="4585253"/>
            <a:chOff x="1404730" y="1056101"/>
            <a:chExt cx="2703444" cy="458525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259F2D8-E4A2-D917-D918-244E0E101E52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A1708C9-F723-F829-6630-39702E91D45D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061487-52E3-4E73-D67A-9F9A647D1315}"/>
              </a:ext>
            </a:extLst>
          </p:cNvPr>
          <p:cNvSpPr/>
          <p:nvPr/>
        </p:nvSpPr>
        <p:spPr>
          <a:xfrm>
            <a:off x="624292" y="2157775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5C532E-B5E1-B378-2005-C8450C6949D6}"/>
              </a:ext>
            </a:extLst>
          </p:cNvPr>
          <p:cNvSpPr txBox="1"/>
          <p:nvPr/>
        </p:nvSpPr>
        <p:spPr>
          <a:xfrm>
            <a:off x="1800367" y="1809145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5A7B66-6F1B-052D-5170-16CD0291DF41}"/>
              </a:ext>
            </a:extLst>
          </p:cNvPr>
          <p:cNvSpPr/>
          <p:nvPr/>
        </p:nvSpPr>
        <p:spPr>
          <a:xfrm>
            <a:off x="685336" y="953544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집기 비품 재고 관리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EEC78D-55F3-FEBC-902B-C3B1FE0FCD8B}"/>
              </a:ext>
            </a:extLst>
          </p:cNvPr>
          <p:cNvSpPr/>
          <p:nvPr/>
        </p:nvSpPr>
        <p:spPr>
          <a:xfrm>
            <a:off x="681344" y="2608381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집기비품 재고 정보 리스트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비품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비품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재고 수량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총 재고 수량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455F63-C3A3-AEEC-9FC9-D5FCC714330D}"/>
              </a:ext>
            </a:extLst>
          </p:cNvPr>
          <p:cNvSpPr/>
          <p:nvPr/>
        </p:nvSpPr>
        <p:spPr>
          <a:xfrm>
            <a:off x="681344" y="2236785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86BF1B-D91A-A95D-FFCC-DC616FAEC8C8}"/>
              </a:ext>
            </a:extLst>
          </p:cNvPr>
          <p:cNvSpPr/>
          <p:nvPr/>
        </p:nvSpPr>
        <p:spPr>
          <a:xfrm>
            <a:off x="2532096" y="2240725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4B9F4D-F18D-E808-E97C-04845EAC3300}"/>
              </a:ext>
            </a:extLst>
          </p:cNvPr>
          <p:cNvSpPr/>
          <p:nvPr/>
        </p:nvSpPr>
        <p:spPr>
          <a:xfrm>
            <a:off x="1754489" y="2236785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93A3932-73BE-D233-2DC2-1FF9BF08A52E}"/>
              </a:ext>
            </a:extLst>
          </p:cNvPr>
          <p:cNvSpPr/>
          <p:nvPr/>
        </p:nvSpPr>
        <p:spPr>
          <a:xfrm>
            <a:off x="758963" y="3177632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27EFDA7-1F01-F1FF-CBE4-605A762575E2}"/>
              </a:ext>
            </a:extLst>
          </p:cNvPr>
          <p:cNvSpPr/>
          <p:nvPr/>
        </p:nvSpPr>
        <p:spPr>
          <a:xfrm>
            <a:off x="758963" y="3499248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E08A6DD-39E5-2DFE-4E2B-4BA4B35DF7C5}"/>
              </a:ext>
            </a:extLst>
          </p:cNvPr>
          <p:cNvSpPr/>
          <p:nvPr/>
        </p:nvSpPr>
        <p:spPr>
          <a:xfrm>
            <a:off x="3864353" y="2183129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집기비품 상세 정보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비품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비품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재고 수량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총 재고 수량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 비품 설명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6D98919-0F9C-DEF3-0C67-3C7B19512958}"/>
              </a:ext>
            </a:extLst>
          </p:cNvPr>
          <p:cNvSpPr/>
          <p:nvPr/>
        </p:nvSpPr>
        <p:spPr>
          <a:xfrm>
            <a:off x="4051240" y="4898545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1FBF93B-0D75-AF15-3EBA-FDC4D454635D}"/>
              </a:ext>
            </a:extLst>
          </p:cNvPr>
          <p:cNvSpPr/>
          <p:nvPr/>
        </p:nvSpPr>
        <p:spPr>
          <a:xfrm>
            <a:off x="5146693" y="4891938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A424B4E0-D536-5019-CED0-FDBC640A9D6A}"/>
              </a:ext>
            </a:extLst>
          </p:cNvPr>
          <p:cNvSpPr/>
          <p:nvPr/>
        </p:nvSpPr>
        <p:spPr>
          <a:xfrm>
            <a:off x="4915797" y="4851620"/>
            <a:ext cx="1692353" cy="384063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0B59C08-ECB8-E912-6BD3-9DCDC2DF0D1D}"/>
              </a:ext>
            </a:extLst>
          </p:cNvPr>
          <p:cNvSpPr/>
          <p:nvPr/>
        </p:nvSpPr>
        <p:spPr>
          <a:xfrm>
            <a:off x="6839046" y="2183129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비품 번호 텍스트</a:t>
            </a:r>
            <a:r>
              <a:rPr lang="en-US" altLang="ko-KR" sz="1200">
                <a:solidFill>
                  <a:schemeClr val="tx1"/>
                </a:solidFill>
              </a:rPr>
              <a:t>, </a:t>
            </a:r>
            <a:r>
              <a:rPr lang="ko-KR" altLang="en-US" sz="1200">
                <a:solidFill>
                  <a:schemeClr val="tx1"/>
                </a:solidFill>
              </a:rPr>
              <a:t>집기 </a:t>
            </a:r>
            <a:r>
              <a:rPr lang="ko-KR" altLang="en-US" sz="1200" dirty="0">
                <a:solidFill>
                  <a:schemeClr val="tx1"/>
                </a:solidFill>
              </a:rPr>
              <a:t>비품 재고 정보 입력란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비품이름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비품 설명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재고 수량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CD3254-AE04-A1A9-212F-008840FEAFEF}"/>
              </a:ext>
            </a:extLst>
          </p:cNvPr>
          <p:cNvSpPr/>
          <p:nvPr/>
        </p:nvSpPr>
        <p:spPr>
          <a:xfrm>
            <a:off x="6989143" y="4891938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8DFC4A5-6EEE-6979-03D9-AE9457C6A398}"/>
              </a:ext>
            </a:extLst>
          </p:cNvPr>
          <p:cNvSpPr/>
          <p:nvPr/>
        </p:nvSpPr>
        <p:spPr>
          <a:xfrm>
            <a:off x="9641427" y="3776283"/>
            <a:ext cx="2216154" cy="1567403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324767A-6317-BE68-2EAE-37005A12DBC3}"/>
              </a:ext>
            </a:extLst>
          </p:cNvPr>
          <p:cNvSpPr/>
          <p:nvPr/>
        </p:nvSpPr>
        <p:spPr>
          <a:xfrm>
            <a:off x="8187167" y="4898544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82A53E5F-8D42-17DB-1176-3E586A1692B8}"/>
              </a:ext>
            </a:extLst>
          </p:cNvPr>
          <p:cNvSpPr/>
          <p:nvPr/>
        </p:nvSpPr>
        <p:spPr>
          <a:xfrm>
            <a:off x="7847016" y="4851620"/>
            <a:ext cx="1735828" cy="384063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D085EE6-1B5E-7BB6-CDDF-6910F04F581A}"/>
              </a:ext>
            </a:extLst>
          </p:cNvPr>
          <p:cNvSpPr/>
          <p:nvPr/>
        </p:nvSpPr>
        <p:spPr>
          <a:xfrm>
            <a:off x="9746409" y="4898544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38A042F-16AB-8542-C7E0-0733FF48DBB4}"/>
              </a:ext>
            </a:extLst>
          </p:cNvPr>
          <p:cNvSpPr/>
          <p:nvPr/>
        </p:nvSpPr>
        <p:spPr>
          <a:xfrm>
            <a:off x="10800718" y="4890575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pic>
        <p:nvPicPr>
          <p:cNvPr id="42" name="그래픽 41" descr="배지 체크 표시1 윤곽선">
            <a:extLst>
              <a:ext uri="{FF2B5EF4-FFF2-40B4-BE49-F238E27FC236}">
                <a16:creationId xmlns:a16="http://schemas.microsoft.com/office/drawing/2014/main" id="{5B5B1205-A11F-5D3A-8F4F-171499350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773" y="4532412"/>
            <a:ext cx="914400" cy="914400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DF08EAAA-2F64-7AB0-F455-63282CB6162F}"/>
              </a:ext>
            </a:extLst>
          </p:cNvPr>
          <p:cNvSpPr/>
          <p:nvPr/>
        </p:nvSpPr>
        <p:spPr>
          <a:xfrm>
            <a:off x="2842693" y="2896630"/>
            <a:ext cx="1471448" cy="75491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더블클릭</a:t>
            </a:r>
          </a:p>
        </p:txBody>
      </p:sp>
    </p:spTree>
    <p:extLst>
      <p:ext uri="{BB962C8B-B14F-4D97-AF65-F5344CB8AC3E}">
        <p14:creationId xmlns:p14="http://schemas.microsoft.com/office/powerpoint/2010/main" val="1158515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1" y="115198"/>
            <a:ext cx="5738191" cy="5606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</a:t>
            </a:r>
            <a:r>
              <a:rPr lang="en-US" altLang="ko-KR" sz="2800" dirty="0"/>
              <a:t>(</a:t>
            </a:r>
            <a:r>
              <a:rPr lang="ko-KR" altLang="en-US" sz="2800" dirty="0"/>
              <a:t>총무 관리팀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C4CD9A7-7EA0-29A5-10ED-E1632760C2F7}"/>
              </a:ext>
            </a:extLst>
          </p:cNvPr>
          <p:cNvGrpSpPr/>
          <p:nvPr/>
        </p:nvGrpSpPr>
        <p:grpSpPr>
          <a:xfrm>
            <a:off x="545980" y="1419009"/>
            <a:ext cx="2703444" cy="4585253"/>
            <a:chOff x="1404730" y="1056101"/>
            <a:chExt cx="2703444" cy="458525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259F2D8-E4A2-D917-D918-244E0E101E52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A1708C9-F723-F829-6630-39702E91D45D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061487-52E3-4E73-D67A-9F9A647D1315}"/>
              </a:ext>
            </a:extLst>
          </p:cNvPr>
          <p:cNvSpPr/>
          <p:nvPr/>
        </p:nvSpPr>
        <p:spPr>
          <a:xfrm>
            <a:off x="624292" y="2157775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5C532E-B5E1-B378-2005-C8450C6949D6}"/>
              </a:ext>
            </a:extLst>
          </p:cNvPr>
          <p:cNvSpPr txBox="1"/>
          <p:nvPr/>
        </p:nvSpPr>
        <p:spPr>
          <a:xfrm>
            <a:off x="1800367" y="1809145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5A7B66-6F1B-052D-5170-16CD0291DF41}"/>
              </a:ext>
            </a:extLst>
          </p:cNvPr>
          <p:cNvSpPr/>
          <p:nvPr/>
        </p:nvSpPr>
        <p:spPr>
          <a:xfrm>
            <a:off x="685336" y="953544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집기 비품 재고 관리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EEC78D-55F3-FEBC-902B-C3B1FE0FCD8B}"/>
              </a:ext>
            </a:extLst>
          </p:cNvPr>
          <p:cNvSpPr/>
          <p:nvPr/>
        </p:nvSpPr>
        <p:spPr>
          <a:xfrm>
            <a:off x="681344" y="2608381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집기비품 재고 정보 리스트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비품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비품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재고 수량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총 재고 수량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455F63-C3A3-AEEC-9FC9-D5FCC714330D}"/>
              </a:ext>
            </a:extLst>
          </p:cNvPr>
          <p:cNvSpPr/>
          <p:nvPr/>
        </p:nvSpPr>
        <p:spPr>
          <a:xfrm>
            <a:off x="681344" y="2236785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86BF1B-D91A-A95D-FFCC-DC616FAEC8C8}"/>
              </a:ext>
            </a:extLst>
          </p:cNvPr>
          <p:cNvSpPr/>
          <p:nvPr/>
        </p:nvSpPr>
        <p:spPr>
          <a:xfrm>
            <a:off x="2532096" y="2240725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4B9F4D-F18D-E808-E97C-04845EAC3300}"/>
              </a:ext>
            </a:extLst>
          </p:cNvPr>
          <p:cNvSpPr/>
          <p:nvPr/>
        </p:nvSpPr>
        <p:spPr>
          <a:xfrm>
            <a:off x="1754489" y="2236785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93A3932-73BE-D233-2DC2-1FF9BF08A52E}"/>
              </a:ext>
            </a:extLst>
          </p:cNvPr>
          <p:cNvSpPr/>
          <p:nvPr/>
        </p:nvSpPr>
        <p:spPr>
          <a:xfrm>
            <a:off x="758963" y="3177632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27EFDA7-1F01-F1FF-CBE4-605A762575E2}"/>
              </a:ext>
            </a:extLst>
          </p:cNvPr>
          <p:cNvSpPr/>
          <p:nvPr/>
        </p:nvSpPr>
        <p:spPr>
          <a:xfrm>
            <a:off x="758963" y="3499248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8BF327-299D-7916-9F35-B008FBA67792}"/>
              </a:ext>
            </a:extLst>
          </p:cNvPr>
          <p:cNvSpPr/>
          <p:nvPr/>
        </p:nvSpPr>
        <p:spPr>
          <a:xfrm>
            <a:off x="3985291" y="2236785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집기비품 상세 정보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비품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비품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재고 수량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총 재고 수량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 비품 설명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02C7C-9778-DC99-AD77-32B805A0B835}"/>
              </a:ext>
            </a:extLst>
          </p:cNvPr>
          <p:cNvSpPr/>
          <p:nvPr/>
        </p:nvSpPr>
        <p:spPr>
          <a:xfrm>
            <a:off x="4172178" y="4952201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57E148-0EEB-7847-4FAB-930C4D86DB16}"/>
              </a:ext>
            </a:extLst>
          </p:cNvPr>
          <p:cNvSpPr/>
          <p:nvPr/>
        </p:nvSpPr>
        <p:spPr>
          <a:xfrm>
            <a:off x="5267631" y="4945594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F36AEB4-25B4-8461-181F-8B978E553497}"/>
              </a:ext>
            </a:extLst>
          </p:cNvPr>
          <p:cNvSpPr/>
          <p:nvPr/>
        </p:nvSpPr>
        <p:spPr>
          <a:xfrm>
            <a:off x="5997179" y="4905276"/>
            <a:ext cx="731909" cy="384063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0E2EEE-2DB7-E49A-6A71-F37B67BFD878}"/>
              </a:ext>
            </a:extLst>
          </p:cNvPr>
          <p:cNvSpPr/>
          <p:nvPr/>
        </p:nvSpPr>
        <p:spPr>
          <a:xfrm>
            <a:off x="7092632" y="3829939"/>
            <a:ext cx="2216154" cy="1567403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B7B346-76CA-BEB7-5C78-56A8B47F1808}"/>
              </a:ext>
            </a:extLst>
          </p:cNvPr>
          <p:cNvSpPr/>
          <p:nvPr/>
        </p:nvSpPr>
        <p:spPr>
          <a:xfrm>
            <a:off x="7197614" y="4952200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4A6206-B4B8-8AD5-3F3D-BD7210D9FFB4}"/>
              </a:ext>
            </a:extLst>
          </p:cNvPr>
          <p:cNvSpPr/>
          <p:nvPr/>
        </p:nvSpPr>
        <p:spPr>
          <a:xfrm>
            <a:off x="8251923" y="4944231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pic>
        <p:nvPicPr>
          <p:cNvPr id="10" name="그래픽 9" descr="배지 체크 표시1 윤곽선">
            <a:extLst>
              <a:ext uri="{FF2B5EF4-FFF2-40B4-BE49-F238E27FC236}">
                <a16:creationId xmlns:a16="http://schemas.microsoft.com/office/drawing/2014/main" id="{AA4472D4-ECC6-5F8C-C848-98F5D5D24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3978" y="4586068"/>
            <a:ext cx="914400" cy="914400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DF08EAAA-2F64-7AB0-F455-63282CB6162F}"/>
              </a:ext>
            </a:extLst>
          </p:cNvPr>
          <p:cNvSpPr/>
          <p:nvPr/>
        </p:nvSpPr>
        <p:spPr>
          <a:xfrm>
            <a:off x="2842693" y="2896630"/>
            <a:ext cx="1471448" cy="75491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더블클릭</a:t>
            </a:r>
          </a:p>
        </p:txBody>
      </p:sp>
    </p:spTree>
    <p:extLst>
      <p:ext uri="{BB962C8B-B14F-4D97-AF65-F5344CB8AC3E}">
        <p14:creationId xmlns:p14="http://schemas.microsoft.com/office/powerpoint/2010/main" val="1084409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0" y="115198"/>
            <a:ext cx="5874989" cy="5606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 </a:t>
            </a:r>
            <a:r>
              <a:rPr lang="en-US" altLang="ko-KR" sz="2800" dirty="0"/>
              <a:t>(</a:t>
            </a:r>
            <a:r>
              <a:rPr lang="ko-KR" altLang="en-US" sz="2800" dirty="0"/>
              <a:t>경영 기획팀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5701B8-5D56-5F37-EB4F-E64C5894666B}"/>
              </a:ext>
            </a:extLst>
          </p:cNvPr>
          <p:cNvSpPr/>
          <p:nvPr/>
        </p:nvSpPr>
        <p:spPr>
          <a:xfrm>
            <a:off x="4780228" y="902542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회사 어플리케이션 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FA55606-AF3A-5BCF-9F93-20777A7EB1A4}"/>
              </a:ext>
            </a:extLst>
          </p:cNvPr>
          <p:cNvGrpSpPr/>
          <p:nvPr/>
        </p:nvGrpSpPr>
        <p:grpSpPr>
          <a:xfrm>
            <a:off x="4638323" y="1667897"/>
            <a:ext cx="2703444" cy="4585253"/>
            <a:chOff x="1404730" y="1056101"/>
            <a:chExt cx="2703444" cy="45852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B771F01-021A-E241-3B61-8A5AFB1D31F6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F3603F6-93E4-D238-C701-17922F9A3F18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D1BF13-873F-AFDC-7232-AA6533BE25A4}"/>
              </a:ext>
            </a:extLst>
          </p:cNvPr>
          <p:cNvSpPr/>
          <p:nvPr/>
        </p:nvSpPr>
        <p:spPr>
          <a:xfrm>
            <a:off x="4716635" y="2406663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45B8B2-7735-F250-172E-BCF8FA4D3937}"/>
              </a:ext>
            </a:extLst>
          </p:cNvPr>
          <p:cNvSpPr txBox="1"/>
          <p:nvPr/>
        </p:nvSpPr>
        <p:spPr>
          <a:xfrm>
            <a:off x="5892710" y="2058033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8579DF-4520-AEBD-9A95-A29484EE2D9F}"/>
              </a:ext>
            </a:extLst>
          </p:cNvPr>
          <p:cNvSpPr/>
          <p:nvPr/>
        </p:nvSpPr>
        <p:spPr>
          <a:xfrm>
            <a:off x="4777682" y="2453959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부서 정보 관리 </a:t>
            </a:r>
          </a:p>
        </p:txBody>
      </p:sp>
    </p:spTree>
    <p:extLst>
      <p:ext uri="{BB962C8B-B14F-4D97-AF65-F5344CB8AC3E}">
        <p14:creationId xmlns:p14="http://schemas.microsoft.com/office/powerpoint/2010/main" val="41745929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858755-21C9-9BF7-F75C-45973AACF1EB}"/>
              </a:ext>
            </a:extLst>
          </p:cNvPr>
          <p:cNvSpPr/>
          <p:nvPr/>
        </p:nvSpPr>
        <p:spPr>
          <a:xfrm>
            <a:off x="4915531" y="2063227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 신규 부서 정보 입력란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부서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부서 목적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</a:rPr>
              <a:t>주업무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 부서장 이름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A1F9F3-DC04-3039-C5CF-B204EE1C6C8E}"/>
              </a:ext>
            </a:extLst>
          </p:cNvPr>
          <p:cNvSpPr/>
          <p:nvPr/>
        </p:nvSpPr>
        <p:spPr>
          <a:xfrm>
            <a:off x="4944083" y="4726954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1" y="115198"/>
            <a:ext cx="5787274" cy="5606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</a:t>
            </a:r>
            <a:r>
              <a:rPr lang="en-US" altLang="ko-KR" sz="2800" dirty="0"/>
              <a:t>(</a:t>
            </a:r>
            <a:r>
              <a:rPr lang="ko-KR" altLang="en-US" sz="2800" dirty="0"/>
              <a:t>경영 기획팀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EA77E27-AB3D-9709-7DC4-13C7FFCD668D}"/>
              </a:ext>
            </a:extLst>
          </p:cNvPr>
          <p:cNvGrpSpPr/>
          <p:nvPr/>
        </p:nvGrpSpPr>
        <p:grpSpPr>
          <a:xfrm>
            <a:off x="935309" y="1687562"/>
            <a:ext cx="2703444" cy="4585253"/>
            <a:chOff x="1404730" y="1056101"/>
            <a:chExt cx="2703444" cy="458525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FC35F3D-0B76-7182-A547-19A347B07C5D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20EA7A6-A5F3-620E-7C83-521B799A6F0C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05EF20-48A6-3330-EEF3-98128257AD56}"/>
              </a:ext>
            </a:extLst>
          </p:cNvPr>
          <p:cNvSpPr/>
          <p:nvPr/>
        </p:nvSpPr>
        <p:spPr>
          <a:xfrm>
            <a:off x="1013621" y="2426328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14261A-25DB-ED7D-C5CD-C4A6CC422F83}"/>
              </a:ext>
            </a:extLst>
          </p:cNvPr>
          <p:cNvSpPr txBox="1"/>
          <p:nvPr/>
        </p:nvSpPr>
        <p:spPr>
          <a:xfrm>
            <a:off x="2189696" y="2077698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3D0578-8C9A-CC17-E91E-56B11C3413BD}"/>
              </a:ext>
            </a:extLst>
          </p:cNvPr>
          <p:cNvSpPr/>
          <p:nvPr/>
        </p:nvSpPr>
        <p:spPr>
          <a:xfrm>
            <a:off x="1074668" y="2877210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부서 정보 리스트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부서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부서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소속 인원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부서장 이름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A33C04-7179-66FA-7E46-99D5A2B9C044}"/>
              </a:ext>
            </a:extLst>
          </p:cNvPr>
          <p:cNvSpPr/>
          <p:nvPr/>
        </p:nvSpPr>
        <p:spPr>
          <a:xfrm>
            <a:off x="1074668" y="2505614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7FCF79-52EA-3AA8-6E4E-E82A61CC656B}"/>
              </a:ext>
            </a:extLst>
          </p:cNvPr>
          <p:cNvSpPr/>
          <p:nvPr/>
        </p:nvSpPr>
        <p:spPr>
          <a:xfrm>
            <a:off x="2925420" y="2509554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851ADB-EDCE-49D1-A269-813051013772}"/>
              </a:ext>
            </a:extLst>
          </p:cNvPr>
          <p:cNvSpPr/>
          <p:nvPr/>
        </p:nvSpPr>
        <p:spPr>
          <a:xfrm>
            <a:off x="2147813" y="2505614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584804-F695-A02C-03BF-5EA3B492DECE}"/>
              </a:ext>
            </a:extLst>
          </p:cNvPr>
          <p:cNvSpPr/>
          <p:nvPr/>
        </p:nvSpPr>
        <p:spPr>
          <a:xfrm>
            <a:off x="1152287" y="3446461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05DD8E-DBC7-ACDC-A461-F6EE1EB10E61}"/>
              </a:ext>
            </a:extLst>
          </p:cNvPr>
          <p:cNvSpPr/>
          <p:nvPr/>
        </p:nvSpPr>
        <p:spPr>
          <a:xfrm>
            <a:off x="1152287" y="3768077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5751E39-A504-474E-76EA-58453E56184E}"/>
              </a:ext>
            </a:extLst>
          </p:cNvPr>
          <p:cNvSpPr/>
          <p:nvPr/>
        </p:nvSpPr>
        <p:spPr>
          <a:xfrm>
            <a:off x="1912821" y="2460786"/>
            <a:ext cx="2334714" cy="371596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CD2BEC-1AFA-6038-9A88-A8424962D30E}"/>
              </a:ext>
            </a:extLst>
          </p:cNvPr>
          <p:cNvSpPr/>
          <p:nvPr/>
        </p:nvSpPr>
        <p:spPr>
          <a:xfrm>
            <a:off x="935309" y="1045197"/>
            <a:ext cx="2687037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부서 정보 관리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2444FE-9B3E-150F-5430-3C08D6F9FDD5}"/>
              </a:ext>
            </a:extLst>
          </p:cNvPr>
          <p:cNvSpPr/>
          <p:nvPr/>
        </p:nvSpPr>
        <p:spPr>
          <a:xfrm>
            <a:off x="8628650" y="3871404"/>
            <a:ext cx="2549729" cy="128913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184226-A41A-01B5-250A-B635EF764DEE}"/>
              </a:ext>
            </a:extLst>
          </p:cNvPr>
          <p:cNvSpPr/>
          <p:nvPr/>
        </p:nvSpPr>
        <p:spPr>
          <a:xfrm>
            <a:off x="6242116" y="4718001"/>
            <a:ext cx="1050092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C0643326-B385-1CB1-16BF-1B161766045F}"/>
              </a:ext>
            </a:extLst>
          </p:cNvPr>
          <p:cNvSpPr/>
          <p:nvPr/>
        </p:nvSpPr>
        <p:spPr>
          <a:xfrm>
            <a:off x="5919795" y="4730652"/>
            <a:ext cx="2296703" cy="390136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394166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1" y="115198"/>
            <a:ext cx="5787274" cy="5606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</a:t>
            </a:r>
            <a:r>
              <a:rPr lang="en-US" altLang="ko-KR" sz="2800" dirty="0"/>
              <a:t>(</a:t>
            </a:r>
            <a:r>
              <a:rPr lang="ko-KR" altLang="en-US" sz="2800" dirty="0"/>
              <a:t>경영 기획팀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EA77E27-AB3D-9709-7DC4-13C7FFCD668D}"/>
              </a:ext>
            </a:extLst>
          </p:cNvPr>
          <p:cNvGrpSpPr/>
          <p:nvPr/>
        </p:nvGrpSpPr>
        <p:grpSpPr>
          <a:xfrm>
            <a:off x="935309" y="1687562"/>
            <a:ext cx="2703444" cy="4585253"/>
            <a:chOff x="1404730" y="1056101"/>
            <a:chExt cx="2703444" cy="458525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FC35F3D-0B76-7182-A547-19A347B07C5D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20EA7A6-A5F3-620E-7C83-521B799A6F0C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05EF20-48A6-3330-EEF3-98128257AD56}"/>
              </a:ext>
            </a:extLst>
          </p:cNvPr>
          <p:cNvSpPr/>
          <p:nvPr/>
        </p:nvSpPr>
        <p:spPr>
          <a:xfrm>
            <a:off x="1013621" y="2426328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14261A-25DB-ED7D-C5CD-C4A6CC422F83}"/>
              </a:ext>
            </a:extLst>
          </p:cNvPr>
          <p:cNvSpPr txBox="1"/>
          <p:nvPr/>
        </p:nvSpPr>
        <p:spPr>
          <a:xfrm>
            <a:off x="2189696" y="2077698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3D0578-8C9A-CC17-E91E-56B11C3413BD}"/>
              </a:ext>
            </a:extLst>
          </p:cNvPr>
          <p:cNvSpPr/>
          <p:nvPr/>
        </p:nvSpPr>
        <p:spPr>
          <a:xfrm>
            <a:off x="1074668" y="2877210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부서 정보 리스트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부서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부서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소속 인원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부서장 이름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A33C04-7179-66FA-7E46-99D5A2B9C044}"/>
              </a:ext>
            </a:extLst>
          </p:cNvPr>
          <p:cNvSpPr/>
          <p:nvPr/>
        </p:nvSpPr>
        <p:spPr>
          <a:xfrm>
            <a:off x="1074668" y="2505614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7FCF79-52EA-3AA8-6E4E-E82A61CC656B}"/>
              </a:ext>
            </a:extLst>
          </p:cNvPr>
          <p:cNvSpPr/>
          <p:nvPr/>
        </p:nvSpPr>
        <p:spPr>
          <a:xfrm>
            <a:off x="2925420" y="2509554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851ADB-EDCE-49D1-A269-813051013772}"/>
              </a:ext>
            </a:extLst>
          </p:cNvPr>
          <p:cNvSpPr/>
          <p:nvPr/>
        </p:nvSpPr>
        <p:spPr>
          <a:xfrm>
            <a:off x="2147813" y="2505614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정보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584804-F695-A02C-03BF-5EA3B492DECE}"/>
              </a:ext>
            </a:extLst>
          </p:cNvPr>
          <p:cNvSpPr/>
          <p:nvPr/>
        </p:nvSpPr>
        <p:spPr>
          <a:xfrm>
            <a:off x="1152287" y="3446461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05DD8E-DBC7-ACDC-A461-F6EE1EB10E61}"/>
              </a:ext>
            </a:extLst>
          </p:cNvPr>
          <p:cNvSpPr/>
          <p:nvPr/>
        </p:nvSpPr>
        <p:spPr>
          <a:xfrm>
            <a:off x="1152287" y="3768077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5751E39-A504-474E-76EA-58453E56184E}"/>
              </a:ext>
            </a:extLst>
          </p:cNvPr>
          <p:cNvSpPr/>
          <p:nvPr/>
        </p:nvSpPr>
        <p:spPr>
          <a:xfrm>
            <a:off x="3318574" y="2431400"/>
            <a:ext cx="1471448" cy="430134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CD2BEC-1AFA-6038-9A88-A8424962D30E}"/>
              </a:ext>
            </a:extLst>
          </p:cNvPr>
          <p:cNvSpPr/>
          <p:nvPr/>
        </p:nvSpPr>
        <p:spPr>
          <a:xfrm>
            <a:off x="935309" y="1045197"/>
            <a:ext cx="2687037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부서 정보 관리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9D890D2-3E93-D0F7-4147-D3C99D3FF417}"/>
              </a:ext>
            </a:extLst>
          </p:cNvPr>
          <p:cNvGrpSpPr/>
          <p:nvPr/>
        </p:nvGrpSpPr>
        <p:grpSpPr>
          <a:xfrm>
            <a:off x="4937922" y="1685370"/>
            <a:ext cx="2703444" cy="4585253"/>
            <a:chOff x="1404730" y="1056101"/>
            <a:chExt cx="2703444" cy="45852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5B41477-7701-8560-859D-9A7C1E79839E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8CD5A6B-3A47-79A7-FE7A-89B011BE99B6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704779-6668-2167-2226-76E71BE80024}"/>
              </a:ext>
            </a:extLst>
          </p:cNvPr>
          <p:cNvSpPr/>
          <p:nvPr/>
        </p:nvSpPr>
        <p:spPr>
          <a:xfrm>
            <a:off x="5016234" y="2424136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C763C3-395F-A416-E065-FA964ABE6A3F}"/>
              </a:ext>
            </a:extLst>
          </p:cNvPr>
          <p:cNvSpPr txBox="1"/>
          <p:nvPr/>
        </p:nvSpPr>
        <p:spPr>
          <a:xfrm>
            <a:off x="6192309" y="2075506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3F99F7-2E25-6A7E-7727-22D4A66E65C9}"/>
              </a:ext>
            </a:extLst>
          </p:cNvPr>
          <p:cNvSpPr/>
          <p:nvPr/>
        </p:nvSpPr>
        <p:spPr>
          <a:xfrm>
            <a:off x="5077281" y="2875018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해당하는 부서 정보 리스트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부서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부서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소속 인원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부서장 이름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0620EC-05BC-BE1A-01F9-A7A37F505A3E}"/>
              </a:ext>
            </a:extLst>
          </p:cNvPr>
          <p:cNvSpPr/>
          <p:nvPr/>
        </p:nvSpPr>
        <p:spPr>
          <a:xfrm>
            <a:off x="5077281" y="2503422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B982E2-5E01-70E8-7D2D-155A614F931D}"/>
              </a:ext>
            </a:extLst>
          </p:cNvPr>
          <p:cNvSpPr/>
          <p:nvPr/>
        </p:nvSpPr>
        <p:spPr>
          <a:xfrm>
            <a:off x="6928033" y="2507362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52510-AC8B-1072-3DC7-63C589296527}"/>
              </a:ext>
            </a:extLst>
          </p:cNvPr>
          <p:cNvSpPr/>
          <p:nvPr/>
        </p:nvSpPr>
        <p:spPr>
          <a:xfrm>
            <a:off x="6150426" y="2503422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정보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41CA80-9272-C5F4-9BCA-4175DFF81715}"/>
              </a:ext>
            </a:extLst>
          </p:cNvPr>
          <p:cNvSpPr/>
          <p:nvPr/>
        </p:nvSpPr>
        <p:spPr>
          <a:xfrm>
            <a:off x="5154900" y="3444269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00CAAEB-FCD5-8E85-80EA-B42C7E2EA07C}"/>
              </a:ext>
            </a:extLst>
          </p:cNvPr>
          <p:cNvSpPr/>
          <p:nvPr/>
        </p:nvSpPr>
        <p:spPr>
          <a:xfrm>
            <a:off x="5154900" y="3765885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817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1" y="115198"/>
            <a:ext cx="5787274" cy="5606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</a:t>
            </a:r>
            <a:r>
              <a:rPr lang="en-US" altLang="ko-KR" sz="2800" dirty="0"/>
              <a:t>(</a:t>
            </a:r>
            <a:r>
              <a:rPr lang="ko-KR" altLang="en-US" sz="2800" dirty="0"/>
              <a:t>경영 기획팀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EA77E27-AB3D-9709-7DC4-13C7FFCD668D}"/>
              </a:ext>
            </a:extLst>
          </p:cNvPr>
          <p:cNvGrpSpPr/>
          <p:nvPr/>
        </p:nvGrpSpPr>
        <p:grpSpPr>
          <a:xfrm>
            <a:off x="237219" y="1687562"/>
            <a:ext cx="2703444" cy="4585253"/>
            <a:chOff x="1404730" y="1056101"/>
            <a:chExt cx="2703444" cy="458525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FC35F3D-0B76-7182-A547-19A347B07C5D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20EA7A6-A5F3-620E-7C83-521B799A6F0C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05EF20-48A6-3330-EEF3-98128257AD56}"/>
              </a:ext>
            </a:extLst>
          </p:cNvPr>
          <p:cNvSpPr/>
          <p:nvPr/>
        </p:nvSpPr>
        <p:spPr>
          <a:xfrm>
            <a:off x="315531" y="2426328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14261A-25DB-ED7D-C5CD-C4A6CC422F83}"/>
              </a:ext>
            </a:extLst>
          </p:cNvPr>
          <p:cNvSpPr txBox="1"/>
          <p:nvPr/>
        </p:nvSpPr>
        <p:spPr>
          <a:xfrm>
            <a:off x="1491606" y="2077698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3D0578-8C9A-CC17-E91E-56B11C3413BD}"/>
              </a:ext>
            </a:extLst>
          </p:cNvPr>
          <p:cNvSpPr/>
          <p:nvPr/>
        </p:nvSpPr>
        <p:spPr>
          <a:xfrm>
            <a:off x="376578" y="2877210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부서 정보 리스트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부서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부서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소속 인원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부서장 이름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A33C04-7179-66FA-7E46-99D5A2B9C044}"/>
              </a:ext>
            </a:extLst>
          </p:cNvPr>
          <p:cNvSpPr/>
          <p:nvPr/>
        </p:nvSpPr>
        <p:spPr>
          <a:xfrm>
            <a:off x="376578" y="2505614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7FCF79-52EA-3AA8-6E4E-E82A61CC656B}"/>
              </a:ext>
            </a:extLst>
          </p:cNvPr>
          <p:cNvSpPr/>
          <p:nvPr/>
        </p:nvSpPr>
        <p:spPr>
          <a:xfrm>
            <a:off x="2227330" y="2509554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851ADB-EDCE-49D1-A269-813051013772}"/>
              </a:ext>
            </a:extLst>
          </p:cNvPr>
          <p:cNvSpPr/>
          <p:nvPr/>
        </p:nvSpPr>
        <p:spPr>
          <a:xfrm>
            <a:off x="1449723" y="2505614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584804-F695-A02C-03BF-5EA3B492DECE}"/>
              </a:ext>
            </a:extLst>
          </p:cNvPr>
          <p:cNvSpPr/>
          <p:nvPr/>
        </p:nvSpPr>
        <p:spPr>
          <a:xfrm>
            <a:off x="454197" y="3446461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05DD8E-DBC7-ACDC-A461-F6EE1EB10E61}"/>
              </a:ext>
            </a:extLst>
          </p:cNvPr>
          <p:cNvSpPr/>
          <p:nvPr/>
        </p:nvSpPr>
        <p:spPr>
          <a:xfrm>
            <a:off x="454197" y="3768077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5751E39-A504-474E-76EA-58453E56184E}"/>
              </a:ext>
            </a:extLst>
          </p:cNvPr>
          <p:cNvSpPr/>
          <p:nvPr/>
        </p:nvSpPr>
        <p:spPr>
          <a:xfrm>
            <a:off x="2528931" y="3334511"/>
            <a:ext cx="1471448" cy="75491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더블클릭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858755-21C9-9BF7-F75C-45973AACF1EB}"/>
              </a:ext>
            </a:extLst>
          </p:cNvPr>
          <p:cNvSpPr/>
          <p:nvPr/>
        </p:nvSpPr>
        <p:spPr>
          <a:xfrm>
            <a:off x="4051288" y="1045197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부서 상세 정보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부서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부서 이름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 err="1">
                <a:solidFill>
                  <a:schemeClr val="tx1"/>
                </a:solidFill>
              </a:rPr>
              <a:t>주업무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부서 목적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소속 인원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부서장 이름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ECB88D-CB40-69E2-8018-11408A0CB45D}"/>
              </a:ext>
            </a:extLst>
          </p:cNvPr>
          <p:cNvSpPr/>
          <p:nvPr/>
        </p:nvSpPr>
        <p:spPr>
          <a:xfrm>
            <a:off x="4238175" y="3760613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C3E234D-47B1-F0DB-E814-11CF055E8FE0}"/>
              </a:ext>
            </a:extLst>
          </p:cNvPr>
          <p:cNvSpPr/>
          <p:nvPr/>
        </p:nvSpPr>
        <p:spPr>
          <a:xfrm>
            <a:off x="5333628" y="3754006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CD2BEC-1AFA-6038-9A88-A8424962D30E}"/>
              </a:ext>
            </a:extLst>
          </p:cNvPr>
          <p:cNvSpPr/>
          <p:nvPr/>
        </p:nvSpPr>
        <p:spPr>
          <a:xfrm>
            <a:off x="237219" y="1045197"/>
            <a:ext cx="2687037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부서 정보 관리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0E11989-337F-9206-94D6-8638EADF37B4}"/>
              </a:ext>
            </a:extLst>
          </p:cNvPr>
          <p:cNvSpPr/>
          <p:nvPr/>
        </p:nvSpPr>
        <p:spPr>
          <a:xfrm>
            <a:off x="5102732" y="3713688"/>
            <a:ext cx="1692353" cy="384063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3ADDAB-4751-37C9-3FEC-7F67691D7CDE}"/>
              </a:ext>
            </a:extLst>
          </p:cNvPr>
          <p:cNvSpPr/>
          <p:nvPr/>
        </p:nvSpPr>
        <p:spPr>
          <a:xfrm>
            <a:off x="7025981" y="1045197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부서 번호 텍스트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부서 정보 입력란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부서 이름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 err="1">
                <a:solidFill>
                  <a:schemeClr val="tx1"/>
                </a:solidFill>
              </a:rPr>
              <a:t>주업무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부서 목적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부서장 이름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55FDE7C-3E87-DBA0-99BB-54F283CB1520}"/>
              </a:ext>
            </a:extLst>
          </p:cNvPr>
          <p:cNvSpPr/>
          <p:nvPr/>
        </p:nvSpPr>
        <p:spPr>
          <a:xfrm>
            <a:off x="7176078" y="3754006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DA93DF-33E0-74B3-35A4-D746B7628071}"/>
              </a:ext>
            </a:extLst>
          </p:cNvPr>
          <p:cNvSpPr/>
          <p:nvPr/>
        </p:nvSpPr>
        <p:spPr>
          <a:xfrm>
            <a:off x="9828362" y="2638351"/>
            <a:ext cx="2216154" cy="1567403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FFF89AE-E271-A1A6-1779-83662669FFFC}"/>
              </a:ext>
            </a:extLst>
          </p:cNvPr>
          <p:cNvSpPr/>
          <p:nvPr/>
        </p:nvSpPr>
        <p:spPr>
          <a:xfrm>
            <a:off x="8374102" y="3760612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3DC5EE48-065D-2254-8328-6BFABEB20AAA}"/>
              </a:ext>
            </a:extLst>
          </p:cNvPr>
          <p:cNvSpPr/>
          <p:nvPr/>
        </p:nvSpPr>
        <p:spPr>
          <a:xfrm>
            <a:off x="8033951" y="3713688"/>
            <a:ext cx="1735828" cy="384063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BBBE68-D9C0-0FD6-8E49-A0DD86551D43}"/>
              </a:ext>
            </a:extLst>
          </p:cNvPr>
          <p:cNvSpPr/>
          <p:nvPr/>
        </p:nvSpPr>
        <p:spPr>
          <a:xfrm>
            <a:off x="9933344" y="3760612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377458-9CDA-A355-3CD7-2FFDD96A2A8D}"/>
              </a:ext>
            </a:extLst>
          </p:cNvPr>
          <p:cNvSpPr/>
          <p:nvPr/>
        </p:nvSpPr>
        <p:spPr>
          <a:xfrm>
            <a:off x="10987653" y="3752643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pic>
        <p:nvPicPr>
          <p:cNvPr id="36" name="그래픽 35" descr="배지 체크 표시1 윤곽선">
            <a:extLst>
              <a:ext uri="{FF2B5EF4-FFF2-40B4-BE49-F238E27FC236}">
                <a16:creationId xmlns:a16="http://schemas.microsoft.com/office/drawing/2014/main" id="{7FCD5D12-A901-B0F1-8373-28889B81B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708" y="33944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954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1" y="115198"/>
            <a:ext cx="5787274" cy="5606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</a:t>
            </a:r>
            <a:r>
              <a:rPr lang="en-US" altLang="ko-KR" sz="2800" dirty="0"/>
              <a:t>(</a:t>
            </a:r>
            <a:r>
              <a:rPr lang="ko-KR" altLang="en-US" sz="2800" dirty="0"/>
              <a:t>경영 기획팀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EA77E27-AB3D-9709-7DC4-13C7FFCD668D}"/>
              </a:ext>
            </a:extLst>
          </p:cNvPr>
          <p:cNvGrpSpPr/>
          <p:nvPr/>
        </p:nvGrpSpPr>
        <p:grpSpPr>
          <a:xfrm>
            <a:off x="237219" y="1687562"/>
            <a:ext cx="2703444" cy="4585253"/>
            <a:chOff x="1404730" y="1056101"/>
            <a:chExt cx="2703444" cy="458525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FC35F3D-0B76-7182-A547-19A347B07C5D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20EA7A6-A5F3-620E-7C83-521B799A6F0C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05EF20-48A6-3330-EEF3-98128257AD56}"/>
              </a:ext>
            </a:extLst>
          </p:cNvPr>
          <p:cNvSpPr/>
          <p:nvPr/>
        </p:nvSpPr>
        <p:spPr>
          <a:xfrm>
            <a:off x="315531" y="2426328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14261A-25DB-ED7D-C5CD-C4A6CC422F83}"/>
              </a:ext>
            </a:extLst>
          </p:cNvPr>
          <p:cNvSpPr txBox="1"/>
          <p:nvPr/>
        </p:nvSpPr>
        <p:spPr>
          <a:xfrm>
            <a:off x="1491606" y="2077698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3D0578-8C9A-CC17-E91E-56B11C3413BD}"/>
              </a:ext>
            </a:extLst>
          </p:cNvPr>
          <p:cNvSpPr/>
          <p:nvPr/>
        </p:nvSpPr>
        <p:spPr>
          <a:xfrm>
            <a:off x="376578" y="2877210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부서 정보 리스트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부서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부서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소속 인원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부서장 이름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A33C04-7179-66FA-7E46-99D5A2B9C044}"/>
              </a:ext>
            </a:extLst>
          </p:cNvPr>
          <p:cNvSpPr/>
          <p:nvPr/>
        </p:nvSpPr>
        <p:spPr>
          <a:xfrm>
            <a:off x="376578" y="2505614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7FCF79-52EA-3AA8-6E4E-E82A61CC656B}"/>
              </a:ext>
            </a:extLst>
          </p:cNvPr>
          <p:cNvSpPr/>
          <p:nvPr/>
        </p:nvSpPr>
        <p:spPr>
          <a:xfrm>
            <a:off x="2227330" y="2509554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851ADB-EDCE-49D1-A269-813051013772}"/>
              </a:ext>
            </a:extLst>
          </p:cNvPr>
          <p:cNvSpPr/>
          <p:nvPr/>
        </p:nvSpPr>
        <p:spPr>
          <a:xfrm>
            <a:off x="1449723" y="2505614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584804-F695-A02C-03BF-5EA3B492DECE}"/>
              </a:ext>
            </a:extLst>
          </p:cNvPr>
          <p:cNvSpPr/>
          <p:nvPr/>
        </p:nvSpPr>
        <p:spPr>
          <a:xfrm>
            <a:off x="454197" y="3446461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05DD8E-DBC7-ACDC-A461-F6EE1EB10E61}"/>
              </a:ext>
            </a:extLst>
          </p:cNvPr>
          <p:cNvSpPr/>
          <p:nvPr/>
        </p:nvSpPr>
        <p:spPr>
          <a:xfrm>
            <a:off x="454197" y="3768077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5751E39-A504-474E-76EA-58453E56184E}"/>
              </a:ext>
            </a:extLst>
          </p:cNvPr>
          <p:cNvSpPr/>
          <p:nvPr/>
        </p:nvSpPr>
        <p:spPr>
          <a:xfrm>
            <a:off x="2528931" y="3334511"/>
            <a:ext cx="1471448" cy="75491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더블클릭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858755-21C9-9BF7-F75C-45973AACF1EB}"/>
              </a:ext>
            </a:extLst>
          </p:cNvPr>
          <p:cNvSpPr/>
          <p:nvPr/>
        </p:nvSpPr>
        <p:spPr>
          <a:xfrm>
            <a:off x="4051288" y="1045197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부서 상세 정보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부서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부서 이름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 err="1">
                <a:solidFill>
                  <a:schemeClr val="tx1"/>
                </a:solidFill>
              </a:rPr>
              <a:t>주업무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부서 목적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소속 인원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부서장 이름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ECB88D-CB40-69E2-8018-11408A0CB45D}"/>
              </a:ext>
            </a:extLst>
          </p:cNvPr>
          <p:cNvSpPr/>
          <p:nvPr/>
        </p:nvSpPr>
        <p:spPr>
          <a:xfrm>
            <a:off x="4238175" y="3760613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C3E234D-47B1-F0DB-E814-11CF055E8FE0}"/>
              </a:ext>
            </a:extLst>
          </p:cNvPr>
          <p:cNvSpPr/>
          <p:nvPr/>
        </p:nvSpPr>
        <p:spPr>
          <a:xfrm>
            <a:off x="5333628" y="3754006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0E11989-337F-9206-94D6-8638EADF37B4}"/>
              </a:ext>
            </a:extLst>
          </p:cNvPr>
          <p:cNvSpPr/>
          <p:nvPr/>
        </p:nvSpPr>
        <p:spPr>
          <a:xfrm>
            <a:off x="6063176" y="3713688"/>
            <a:ext cx="731909" cy="384063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DA93DF-33E0-74B3-35A4-D746B7628071}"/>
              </a:ext>
            </a:extLst>
          </p:cNvPr>
          <p:cNvSpPr/>
          <p:nvPr/>
        </p:nvSpPr>
        <p:spPr>
          <a:xfrm>
            <a:off x="7158629" y="2638351"/>
            <a:ext cx="2216154" cy="1567403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BBBE68-D9C0-0FD6-8E49-A0DD86551D43}"/>
              </a:ext>
            </a:extLst>
          </p:cNvPr>
          <p:cNvSpPr/>
          <p:nvPr/>
        </p:nvSpPr>
        <p:spPr>
          <a:xfrm>
            <a:off x="7263611" y="3760612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377458-9CDA-A355-3CD7-2FFDD96A2A8D}"/>
              </a:ext>
            </a:extLst>
          </p:cNvPr>
          <p:cNvSpPr/>
          <p:nvPr/>
        </p:nvSpPr>
        <p:spPr>
          <a:xfrm>
            <a:off x="8317920" y="3752643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pic>
        <p:nvPicPr>
          <p:cNvPr id="36" name="그래픽 35" descr="배지 체크 표시1 윤곽선">
            <a:extLst>
              <a:ext uri="{FF2B5EF4-FFF2-40B4-BE49-F238E27FC236}">
                <a16:creationId xmlns:a16="http://schemas.microsoft.com/office/drawing/2014/main" id="{7FCD5D12-A901-B0F1-8373-28889B81B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9975" y="3394480"/>
            <a:ext cx="914400" cy="9144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481BF31-B745-3227-E595-4FFC537B9A35}"/>
              </a:ext>
            </a:extLst>
          </p:cNvPr>
          <p:cNvSpPr/>
          <p:nvPr/>
        </p:nvSpPr>
        <p:spPr>
          <a:xfrm>
            <a:off x="237219" y="1098660"/>
            <a:ext cx="2687037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부서 정보 관리</a:t>
            </a:r>
          </a:p>
        </p:txBody>
      </p:sp>
    </p:spTree>
    <p:extLst>
      <p:ext uri="{BB962C8B-B14F-4D97-AF65-F5344CB8AC3E}">
        <p14:creationId xmlns:p14="http://schemas.microsoft.com/office/powerpoint/2010/main" val="8608305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1" y="115198"/>
            <a:ext cx="5709653" cy="5606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</a:t>
            </a:r>
            <a:r>
              <a:rPr lang="en-US" altLang="ko-KR" sz="2800" dirty="0"/>
              <a:t>(</a:t>
            </a:r>
            <a:r>
              <a:rPr lang="ko-KR" altLang="en-US" sz="2800" dirty="0"/>
              <a:t>융자 </a:t>
            </a:r>
            <a:r>
              <a:rPr lang="ko-KR" altLang="en-US" sz="2800" dirty="0" err="1"/>
              <a:t>운용팀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85701B8-5D56-5F37-EB4F-E64C5894666B}"/>
              </a:ext>
            </a:extLst>
          </p:cNvPr>
          <p:cNvSpPr/>
          <p:nvPr/>
        </p:nvSpPr>
        <p:spPr>
          <a:xfrm>
            <a:off x="4780228" y="902542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회사 어플리케이션 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FA55606-AF3A-5BCF-9F93-20777A7EB1A4}"/>
              </a:ext>
            </a:extLst>
          </p:cNvPr>
          <p:cNvGrpSpPr/>
          <p:nvPr/>
        </p:nvGrpSpPr>
        <p:grpSpPr>
          <a:xfrm>
            <a:off x="4638323" y="1667897"/>
            <a:ext cx="2703444" cy="4585253"/>
            <a:chOff x="1404730" y="1056101"/>
            <a:chExt cx="2703444" cy="458525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B771F01-021A-E241-3B61-8A5AFB1D31F6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F3603F6-93E4-D238-C701-17922F9A3F18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2D1BF13-873F-AFDC-7232-AA6533BE25A4}"/>
              </a:ext>
            </a:extLst>
          </p:cNvPr>
          <p:cNvSpPr/>
          <p:nvPr/>
        </p:nvSpPr>
        <p:spPr>
          <a:xfrm>
            <a:off x="4716635" y="2406663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45B8B2-7735-F250-172E-BCF8FA4D3937}"/>
              </a:ext>
            </a:extLst>
          </p:cNvPr>
          <p:cNvSpPr txBox="1"/>
          <p:nvPr/>
        </p:nvSpPr>
        <p:spPr>
          <a:xfrm>
            <a:off x="5892710" y="2058033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A50CAC-9B19-AF91-280C-4B9BD040FEA5}"/>
              </a:ext>
            </a:extLst>
          </p:cNvPr>
          <p:cNvSpPr/>
          <p:nvPr/>
        </p:nvSpPr>
        <p:spPr>
          <a:xfrm>
            <a:off x="4774719" y="2467724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대출 상품 관리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6FAF6C-60EE-262D-38EF-C850B3CB4DF6}"/>
              </a:ext>
            </a:extLst>
          </p:cNvPr>
          <p:cNvSpPr/>
          <p:nvPr/>
        </p:nvSpPr>
        <p:spPr>
          <a:xfrm>
            <a:off x="4774719" y="2937261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대출금 요청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51EA7A-D3D2-FDEF-8AC1-AA831B0D3045}"/>
              </a:ext>
            </a:extLst>
          </p:cNvPr>
          <p:cNvSpPr/>
          <p:nvPr/>
        </p:nvSpPr>
        <p:spPr>
          <a:xfrm>
            <a:off x="4774719" y="3384835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대출 원리금 수금 </a:t>
            </a:r>
          </a:p>
        </p:txBody>
      </p:sp>
    </p:spTree>
    <p:extLst>
      <p:ext uri="{BB962C8B-B14F-4D97-AF65-F5344CB8AC3E}">
        <p14:creationId xmlns:p14="http://schemas.microsoft.com/office/powerpoint/2010/main" val="28532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7F096EC-1E98-2FEA-B6C9-D1EA19E17327}"/>
              </a:ext>
            </a:extLst>
          </p:cNvPr>
          <p:cNvGrpSpPr/>
          <p:nvPr/>
        </p:nvGrpSpPr>
        <p:grpSpPr>
          <a:xfrm>
            <a:off x="1020035" y="1176284"/>
            <a:ext cx="2703444" cy="4585253"/>
            <a:chOff x="1404730" y="1056101"/>
            <a:chExt cx="2703444" cy="458525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4212EDB-76C1-26E8-0BA5-DDE58A8DF13F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3924F3C-132A-AE37-55D0-2B82263052FC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BD3C98-3F66-BE01-FF37-40662D2D9D49}"/>
              </a:ext>
            </a:extLst>
          </p:cNvPr>
          <p:cNvSpPr/>
          <p:nvPr/>
        </p:nvSpPr>
        <p:spPr>
          <a:xfrm>
            <a:off x="1098347" y="1915050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DEEED6-DF5E-A938-FB18-6C5B2E9D4081}"/>
              </a:ext>
            </a:extLst>
          </p:cNvPr>
          <p:cNvSpPr txBox="1"/>
          <p:nvPr/>
        </p:nvSpPr>
        <p:spPr>
          <a:xfrm>
            <a:off x="2274422" y="1566420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50C347F-2D51-FF8E-0728-FEA0FAE30FB0}"/>
              </a:ext>
            </a:extLst>
          </p:cNvPr>
          <p:cNvSpPr/>
          <p:nvPr/>
        </p:nvSpPr>
        <p:spPr>
          <a:xfrm>
            <a:off x="1159394" y="2365932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대출 상품 정보 리스트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대출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상품 이름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대출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상품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종류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대출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상품 번호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이자율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대출가능 최대 금액</a:t>
            </a:r>
            <a:r>
              <a:rPr lang="en-US" altLang="ko-KR" sz="12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대출 상태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16B11A7-10A0-2684-D0C0-452509114605}"/>
              </a:ext>
            </a:extLst>
          </p:cNvPr>
          <p:cNvSpPr/>
          <p:nvPr/>
        </p:nvSpPr>
        <p:spPr>
          <a:xfrm>
            <a:off x="3010146" y="1998276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A5D1F26-D8B5-D059-80C6-183DEDE56257}"/>
              </a:ext>
            </a:extLst>
          </p:cNvPr>
          <p:cNvSpPr/>
          <p:nvPr/>
        </p:nvSpPr>
        <p:spPr>
          <a:xfrm>
            <a:off x="2232539" y="1994336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783DDE-14EF-D129-BDB2-90782DBAEFBF}"/>
              </a:ext>
            </a:extLst>
          </p:cNvPr>
          <p:cNvSpPr/>
          <p:nvPr/>
        </p:nvSpPr>
        <p:spPr>
          <a:xfrm>
            <a:off x="1237013" y="2935183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774943-446A-E424-B43C-419AADE7D9CE}"/>
              </a:ext>
            </a:extLst>
          </p:cNvPr>
          <p:cNvSpPr/>
          <p:nvPr/>
        </p:nvSpPr>
        <p:spPr>
          <a:xfrm>
            <a:off x="1237013" y="3256799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3198852-C3A1-4B7C-EB33-383483BE2AF9}"/>
              </a:ext>
            </a:extLst>
          </p:cNvPr>
          <p:cNvSpPr/>
          <p:nvPr/>
        </p:nvSpPr>
        <p:spPr>
          <a:xfrm>
            <a:off x="5000257" y="758307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대출 상품 상세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대출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상품 이름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대출 상품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종류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대출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상품 번호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이자율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대출가능 최대 금액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대출 조건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대출 상태</a:t>
            </a:r>
            <a:r>
              <a:rPr lang="en-US" altLang="ko-KR" sz="1200" dirty="0">
                <a:solidFill>
                  <a:schemeClr val="tx1"/>
                </a:solidFill>
              </a:rPr>
              <a:t>),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담보 대출 상품 상세 정보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담보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담보 최소 가치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115852-57FE-2ED6-27CE-DE0716F5BF9F}"/>
              </a:ext>
            </a:extLst>
          </p:cNvPr>
          <p:cNvSpPr/>
          <p:nvPr/>
        </p:nvSpPr>
        <p:spPr>
          <a:xfrm>
            <a:off x="1159394" y="652220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대출 상품 리스트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335317F-8449-E234-CF41-0D44D66DFBFF}"/>
              </a:ext>
            </a:extLst>
          </p:cNvPr>
          <p:cNvSpPr txBox="1">
            <a:spLocks/>
          </p:cNvSpPr>
          <p:nvPr/>
        </p:nvSpPr>
        <p:spPr>
          <a:xfrm>
            <a:off x="132522" y="115198"/>
            <a:ext cx="3962400" cy="4281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/>
              <a:t>고객 어플리케이션 상상도</a:t>
            </a:r>
            <a:endParaRPr lang="ko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18FCA5-60D2-8176-59A0-8151A2350473}"/>
              </a:ext>
            </a:extLst>
          </p:cNvPr>
          <p:cNvSpPr/>
          <p:nvPr/>
        </p:nvSpPr>
        <p:spPr>
          <a:xfrm>
            <a:off x="5187092" y="3551816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70E687-B073-8B08-5F0C-17665CE2CBAA}"/>
              </a:ext>
            </a:extLst>
          </p:cNvPr>
          <p:cNvSpPr/>
          <p:nvPr/>
        </p:nvSpPr>
        <p:spPr>
          <a:xfrm>
            <a:off x="6278974" y="3551816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544ACBB-B78D-3055-ED31-5FB085D10E39}"/>
              </a:ext>
            </a:extLst>
          </p:cNvPr>
          <p:cNvSpPr/>
          <p:nvPr/>
        </p:nvSpPr>
        <p:spPr>
          <a:xfrm>
            <a:off x="5959923" y="3646962"/>
            <a:ext cx="2199457" cy="390136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96AB695D-9663-68A5-F153-E5D2E991BDD6}"/>
              </a:ext>
            </a:extLst>
          </p:cNvPr>
          <p:cNvSpPr/>
          <p:nvPr/>
        </p:nvSpPr>
        <p:spPr>
          <a:xfrm>
            <a:off x="3058004" y="2786910"/>
            <a:ext cx="1471448" cy="75491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더블클릭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A557CE8-AFFF-201E-A0F2-AC08DE2ECD3F}"/>
              </a:ext>
            </a:extLst>
          </p:cNvPr>
          <p:cNvSpPr/>
          <p:nvPr/>
        </p:nvSpPr>
        <p:spPr>
          <a:xfrm>
            <a:off x="8344522" y="772778"/>
            <a:ext cx="2549729" cy="3186308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고객 정보 입력란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전화번호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직업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나이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성별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주민등록번호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사고이력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수술이력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재산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주소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 계좌 번호</a:t>
            </a:r>
            <a:r>
              <a:rPr lang="en-US" altLang="ko-KR" sz="1200" dirty="0">
                <a:solidFill>
                  <a:schemeClr val="tx1"/>
                </a:solidFill>
              </a:rPr>
              <a:t>),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담보 대출 신청 정보 입력란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담보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담보 최소 가치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54C64BA-5A3C-853A-50F8-A8E297E9E37D}"/>
              </a:ext>
            </a:extLst>
          </p:cNvPr>
          <p:cNvSpPr/>
          <p:nvPr/>
        </p:nvSpPr>
        <p:spPr>
          <a:xfrm>
            <a:off x="8467169" y="3446819"/>
            <a:ext cx="1157973" cy="294835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433D7BF-0937-3DC0-0BCF-A1A783BEA58B}"/>
              </a:ext>
            </a:extLst>
          </p:cNvPr>
          <p:cNvSpPr/>
          <p:nvPr/>
        </p:nvSpPr>
        <p:spPr>
          <a:xfrm>
            <a:off x="9660081" y="3449349"/>
            <a:ext cx="1157973" cy="294835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취소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08B2031-0AFD-1997-E8C2-C10D0BBABF4A}"/>
              </a:ext>
            </a:extLst>
          </p:cNvPr>
          <p:cNvSpPr/>
          <p:nvPr/>
        </p:nvSpPr>
        <p:spPr>
          <a:xfrm>
            <a:off x="1283416" y="2025757"/>
            <a:ext cx="810965" cy="29021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대출종류콤보박스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64996B-842C-6BF3-A573-A03BED3C5892}"/>
              </a:ext>
            </a:extLst>
          </p:cNvPr>
          <p:cNvSpPr/>
          <p:nvPr/>
        </p:nvSpPr>
        <p:spPr>
          <a:xfrm>
            <a:off x="8385216" y="4861932"/>
            <a:ext cx="2549729" cy="128913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FE7C20A-C5F4-E0AA-A746-B36A3AA4BDDA}"/>
              </a:ext>
            </a:extLst>
          </p:cNvPr>
          <p:cNvSpPr/>
          <p:nvPr/>
        </p:nvSpPr>
        <p:spPr>
          <a:xfrm rot="5400000">
            <a:off x="8472248" y="3981888"/>
            <a:ext cx="1164942" cy="595146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5300308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858755-21C9-9BF7-F75C-45973AACF1EB}"/>
              </a:ext>
            </a:extLst>
          </p:cNvPr>
          <p:cNvSpPr/>
          <p:nvPr/>
        </p:nvSpPr>
        <p:spPr>
          <a:xfrm>
            <a:off x="4915531" y="1202674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A1F9F3-DC04-3039-C5CF-B204EE1C6C8E}"/>
              </a:ext>
            </a:extLst>
          </p:cNvPr>
          <p:cNvSpPr/>
          <p:nvPr/>
        </p:nvSpPr>
        <p:spPr>
          <a:xfrm>
            <a:off x="4944083" y="3866401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1" y="115198"/>
            <a:ext cx="5787274" cy="5606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</a:t>
            </a:r>
            <a:r>
              <a:rPr lang="en-US" altLang="ko-KR" sz="2800" dirty="0"/>
              <a:t>(</a:t>
            </a:r>
            <a:r>
              <a:rPr lang="ko-KR" altLang="en-US" sz="2800" dirty="0"/>
              <a:t>융자 </a:t>
            </a:r>
            <a:r>
              <a:rPr lang="ko-KR" altLang="en-US" sz="2800" dirty="0" err="1"/>
              <a:t>운용팀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EA77E27-AB3D-9709-7DC4-13C7FFCD668D}"/>
              </a:ext>
            </a:extLst>
          </p:cNvPr>
          <p:cNvGrpSpPr/>
          <p:nvPr/>
        </p:nvGrpSpPr>
        <p:grpSpPr>
          <a:xfrm>
            <a:off x="935309" y="1687562"/>
            <a:ext cx="2703444" cy="4585253"/>
            <a:chOff x="1404730" y="1056101"/>
            <a:chExt cx="2703444" cy="458525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FC35F3D-0B76-7182-A547-19A347B07C5D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20EA7A6-A5F3-620E-7C83-521B799A6F0C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05EF20-48A6-3330-EEF3-98128257AD56}"/>
              </a:ext>
            </a:extLst>
          </p:cNvPr>
          <p:cNvSpPr/>
          <p:nvPr/>
        </p:nvSpPr>
        <p:spPr>
          <a:xfrm>
            <a:off x="1013621" y="2426328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14261A-25DB-ED7D-C5CD-C4A6CC422F83}"/>
              </a:ext>
            </a:extLst>
          </p:cNvPr>
          <p:cNvSpPr txBox="1"/>
          <p:nvPr/>
        </p:nvSpPr>
        <p:spPr>
          <a:xfrm>
            <a:off x="2189696" y="2077698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3D0578-8C9A-CC17-E91E-56B11C3413BD}"/>
              </a:ext>
            </a:extLst>
          </p:cNvPr>
          <p:cNvSpPr/>
          <p:nvPr/>
        </p:nvSpPr>
        <p:spPr>
          <a:xfrm>
            <a:off x="1074668" y="2877210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대출 상품 정보 리스트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대출 상품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대출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대출 상품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이자율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대출가능 최대 금액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A33C04-7179-66FA-7E46-99D5A2B9C044}"/>
              </a:ext>
            </a:extLst>
          </p:cNvPr>
          <p:cNvSpPr/>
          <p:nvPr/>
        </p:nvSpPr>
        <p:spPr>
          <a:xfrm>
            <a:off x="1074668" y="2505614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7FCF79-52EA-3AA8-6E4E-E82A61CC656B}"/>
              </a:ext>
            </a:extLst>
          </p:cNvPr>
          <p:cNvSpPr/>
          <p:nvPr/>
        </p:nvSpPr>
        <p:spPr>
          <a:xfrm>
            <a:off x="2925420" y="2509554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851ADB-EDCE-49D1-A269-813051013772}"/>
              </a:ext>
            </a:extLst>
          </p:cNvPr>
          <p:cNvSpPr/>
          <p:nvPr/>
        </p:nvSpPr>
        <p:spPr>
          <a:xfrm>
            <a:off x="2147813" y="2505614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584804-F695-A02C-03BF-5EA3B492DECE}"/>
              </a:ext>
            </a:extLst>
          </p:cNvPr>
          <p:cNvSpPr/>
          <p:nvPr/>
        </p:nvSpPr>
        <p:spPr>
          <a:xfrm>
            <a:off x="1152287" y="3446461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05DD8E-DBC7-ACDC-A461-F6EE1EB10E61}"/>
              </a:ext>
            </a:extLst>
          </p:cNvPr>
          <p:cNvSpPr/>
          <p:nvPr/>
        </p:nvSpPr>
        <p:spPr>
          <a:xfrm>
            <a:off x="1152287" y="3768077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5751E39-A504-474E-76EA-58453E56184E}"/>
              </a:ext>
            </a:extLst>
          </p:cNvPr>
          <p:cNvSpPr/>
          <p:nvPr/>
        </p:nvSpPr>
        <p:spPr>
          <a:xfrm>
            <a:off x="1912821" y="2460786"/>
            <a:ext cx="2334714" cy="371596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2444FE-9B3E-150F-5430-3C08D6F9FDD5}"/>
              </a:ext>
            </a:extLst>
          </p:cNvPr>
          <p:cNvSpPr/>
          <p:nvPr/>
        </p:nvSpPr>
        <p:spPr>
          <a:xfrm>
            <a:off x="8628650" y="5120788"/>
            <a:ext cx="2549729" cy="128913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184226-A41A-01B5-250A-B635EF764DEE}"/>
              </a:ext>
            </a:extLst>
          </p:cNvPr>
          <p:cNvSpPr/>
          <p:nvPr/>
        </p:nvSpPr>
        <p:spPr>
          <a:xfrm>
            <a:off x="6242116" y="3848495"/>
            <a:ext cx="1050092" cy="41174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C0643326-B385-1CB1-16BF-1B161766045F}"/>
              </a:ext>
            </a:extLst>
          </p:cNvPr>
          <p:cNvSpPr/>
          <p:nvPr/>
        </p:nvSpPr>
        <p:spPr>
          <a:xfrm>
            <a:off x="5919795" y="3870099"/>
            <a:ext cx="2296703" cy="390136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D60441-057B-AF65-732C-9079D524EC9C}"/>
              </a:ext>
            </a:extLst>
          </p:cNvPr>
          <p:cNvSpPr/>
          <p:nvPr/>
        </p:nvSpPr>
        <p:spPr>
          <a:xfrm>
            <a:off x="935309" y="1045197"/>
            <a:ext cx="2687037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 대출 상품 관리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52CC4E-6551-98B4-9C50-018C8BC2CA15}"/>
              </a:ext>
            </a:extLst>
          </p:cNvPr>
          <p:cNvSpPr/>
          <p:nvPr/>
        </p:nvSpPr>
        <p:spPr>
          <a:xfrm>
            <a:off x="5040381" y="1420668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대출 종류 </a:t>
            </a:r>
            <a:r>
              <a:rPr lang="ko-KR" altLang="en-US" sz="1100" dirty="0" err="1">
                <a:solidFill>
                  <a:schemeClr val="tx1"/>
                </a:solidFill>
              </a:rPr>
              <a:t>콤보박스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BEB8F1-95A5-7A7D-E7CF-D379938FEF74}"/>
              </a:ext>
            </a:extLst>
          </p:cNvPr>
          <p:cNvSpPr/>
          <p:nvPr/>
        </p:nvSpPr>
        <p:spPr>
          <a:xfrm>
            <a:off x="8697009" y="1202674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 대출 종류 텍스트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신규 대출 상품 정보 입력란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대출 상품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이자율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대출가능 최대 금액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최소 자산</a:t>
            </a:r>
            <a:r>
              <a:rPr lang="en-US" altLang="ko-KR" sz="1200" dirty="0">
                <a:solidFill>
                  <a:schemeClr val="tx1"/>
                </a:solidFill>
              </a:rPr>
              <a:t>),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신규 담보 대출 상품 정보 입력란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담보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담보 최소 가치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A1A05D-8CD9-EC47-3A7E-3B051E3C2416}"/>
              </a:ext>
            </a:extLst>
          </p:cNvPr>
          <p:cNvSpPr/>
          <p:nvPr/>
        </p:nvSpPr>
        <p:spPr>
          <a:xfrm>
            <a:off x="8725561" y="3866401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B76D5A-0659-BC34-003E-0B4F12B3340E}"/>
              </a:ext>
            </a:extLst>
          </p:cNvPr>
          <p:cNvSpPr/>
          <p:nvPr/>
        </p:nvSpPr>
        <p:spPr>
          <a:xfrm>
            <a:off x="10023594" y="3848495"/>
            <a:ext cx="1050092" cy="41174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4DFD4DEC-D690-AF68-80A2-083659DFB42C}"/>
              </a:ext>
            </a:extLst>
          </p:cNvPr>
          <p:cNvSpPr/>
          <p:nvPr/>
        </p:nvSpPr>
        <p:spPr>
          <a:xfrm rot="5400000">
            <a:off x="9063880" y="4559817"/>
            <a:ext cx="1289132" cy="390136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4ADD19C-246B-5E82-8367-6BAEBD43B83B}"/>
              </a:ext>
            </a:extLst>
          </p:cNvPr>
          <p:cNvSpPr/>
          <p:nvPr/>
        </p:nvSpPr>
        <p:spPr>
          <a:xfrm>
            <a:off x="8821859" y="1420668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대출 종류 </a:t>
            </a:r>
            <a:r>
              <a:rPr lang="ko-KR" altLang="en-US" sz="1100" dirty="0" err="1">
                <a:solidFill>
                  <a:schemeClr val="tx1"/>
                </a:solidFill>
              </a:rPr>
              <a:t>콤보박스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425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1" y="115198"/>
            <a:ext cx="5787274" cy="5606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</a:t>
            </a:r>
            <a:r>
              <a:rPr lang="en-US" altLang="ko-KR" sz="2800" dirty="0"/>
              <a:t>(</a:t>
            </a:r>
            <a:r>
              <a:rPr lang="ko-KR" altLang="en-US" sz="2800" dirty="0"/>
              <a:t>융자 </a:t>
            </a:r>
            <a:r>
              <a:rPr lang="ko-KR" altLang="en-US" sz="2800" dirty="0" err="1"/>
              <a:t>운용팀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EA77E27-AB3D-9709-7DC4-13C7FFCD668D}"/>
              </a:ext>
            </a:extLst>
          </p:cNvPr>
          <p:cNvGrpSpPr/>
          <p:nvPr/>
        </p:nvGrpSpPr>
        <p:grpSpPr>
          <a:xfrm>
            <a:off x="935309" y="1687562"/>
            <a:ext cx="2703444" cy="4585253"/>
            <a:chOff x="1404730" y="1056101"/>
            <a:chExt cx="2703444" cy="458525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FC35F3D-0B76-7182-A547-19A347B07C5D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20EA7A6-A5F3-620E-7C83-521B799A6F0C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05EF20-48A6-3330-EEF3-98128257AD56}"/>
              </a:ext>
            </a:extLst>
          </p:cNvPr>
          <p:cNvSpPr/>
          <p:nvPr/>
        </p:nvSpPr>
        <p:spPr>
          <a:xfrm>
            <a:off x="1013621" y="2426328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14261A-25DB-ED7D-C5CD-C4A6CC422F83}"/>
              </a:ext>
            </a:extLst>
          </p:cNvPr>
          <p:cNvSpPr txBox="1"/>
          <p:nvPr/>
        </p:nvSpPr>
        <p:spPr>
          <a:xfrm>
            <a:off x="2189696" y="2077698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3D0578-8C9A-CC17-E91E-56B11C3413BD}"/>
              </a:ext>
            </a:extLst>
          </p:cNvPr>
          <p:cNvSpPr/>
          <p:nvPr/>
        </p:nvSpPr>
        <p:spPr>
          <a:xfrm>
            <a:off x="1074668" y="2877210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대출 상품 정보 리스트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대출 상품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대출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대출 상품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이자율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대출가능 최대 금액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A33C04-7179-66FA-7E46-99D5A2B9C044}"/>
              </a:ext>
            </a:extLst>
          </p:cNvPr>
          <p:cNvSpPr/>
          <p:nvPr/>
        </p:nvSpPr>
        <p:spPr>
          <a:xfrm>
            <a:off x="1074668" y="2505614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7FCF79-52EA-3AA8-6E4E-E82A61CC656B}"/>
              </a:ext>
            </a:extLst>
          </p:cNvPr>
          <p:cNvSpPr/>
          <p:nvPr/>
        </p:nvSpPr>
        <p:spPr>
          <a:xfrm>
            <a:off x="2925420" y="2509554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851ADB-EDCE-49D1-A269-813051013772}"/>
              </a:ext>
            </a:extLst>
          </p:cNvPr>
          <p:cNvSpPr/>
          <p:nvPr/>
        </p:nvSpPr>
        <p:spPr>
          <a:xfrm>
            <a:off x="2147813" y="2505614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정보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584804-F695-A02C-03BF-5EA3B492DECE}"/>
              </a:ext>
            </a:extLst>
          </p:cNvPr>
          <p:cNvSpPr/>
          <p:nvPr/>
        </p:nvSpPr>
        <p:spPr>
          <a:xfrm>
            <a:off x="1152287" y="3446461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05DD8E-DBC7-ACDC-A461-F6EE1EB10E61}"/>
              </a:ext>
            </a:extLst>
          </p:cNvPr>
          <p:cNvSpPr/>
          <p:nvPr/>
        </p:nvSpPr>
        <p:spPr>
          <a:xfrm>
            <a:off x="1152287" y="3768077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5751E39-A504-474E-76EA-58453E56184E}"/>
              </a:ext>
            </a:extLst>
          </p:cNvPr>
          <p:cNvSpPr/>
          <p:nvPr/>
        </p:nvSpPr>
        <p:spPr>
          <a:xfrm>
            <a:off x="3318574" y="2431400"/>
            <a:ext cx="1471448" cy="430134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CD2BEC-1AFA-6038-9A88-A8424962D30E}"/>
              </a:ext>
            </a:extLst>
          </p:cNvPr>
          <p:cNvSpPr/>
          <p:nvPr/>
        </p:nvSpPr>
        <p:spPr>
          <a:xfrm>
            <a:off x="935309" y="1045197"/>
            <a:ext cx="2687037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 대출 상품 관리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9D890D2-3E93-D0F7-4147-D3C99D3FF417}"/>
              </a:ext>
            </a:extLst>
          </p:cNvPr>
          <p:cNvGrpSpPr/>
          <p:nvPr/>
        </p:nvGrpSpPr>
        <p:grpSpPr>
          <a:xfrm>
            <a:off x="4937922" y="1685370"/>
            <a:ext cx="2703444" cy="4585253"/>
            <a:chOff x="1404730" y="1056101"/>
            <a:chExt cx="2703444" cy="45852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5B41477-7701-8560-859D-9A7C1E79839E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8CD5A6B-3A47-79A7-FE7A-89B011BE99B6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704779-6668-2167-2226-76E71BE80024}"/>
              </a:ext>
            </a:extLst>
          </p:cNvPr>
          <p:cNvSpPr/>
          <p:nvPr/>
        </p:nvSpPr>
        <p:spPr>
          <a:xfrm>
            <a:off x="5016234" y="2424136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C763C3-395F-A416-E065-FA964ABE6A3F}"/>
              </a:ext>
            </a:extLst>
          </p:cNvPr>
          <p:cNvSpPr txBox="1"/>
          <p:nvPr/>
        </p:nvSpPr>
        <p:spPr>
          <a:xfrm>
            <a:off x="6192309" y="2075506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3F99F7-2E25-6A7E-7727-22D4A66E65C9}"/>
              </a:ext>
            </a:extLst>
          </p:cNvPr>
          <p:cNvSpPr/>
          <p:nvPr/>
        </p:nvSpPr>
        <p:spPr>
          <a:xfrm>
            <a:off x="5077281" y="2875018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대출 상품 정보 리스트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대출 상품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대출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대출 상품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이자율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대출가능 최대 금액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0620EC-05BC-BE1A-01F9-A7A37F505A3E}"/>
              </a:ext>
            </a:extLst>
          </p:cNvPr>
          <p:cNvSpPr/>
          <p:nvPr/>
        </p:nvSpPr>
        <p:spPr>
          <a:xfrm>
            <a:off x="5077281" y="2503422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B982E2-5E01-70E8-7D2D-155A614F931D}"/>
              </a:ext>
            </a:extLst>
          </p:cNvPr>
          <p:cNvSpPr/>
          <p:nvPr/>
        </p:nvSpPr>
        <p:spPr>
          <a:xfrm>
            <a:off x="6928033" y="2507362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52510-AC8B-1072-3DC7-63C589296527}"/>
              </a:ext>
            </a:extLst>
          </p:cNvPr>
          <p:cNvSpPr/>
          <p:nvPr/>
        </p:nvSpPr>
        <p:spPr>
          <a:xfrm>
            <a:off x="6150426" y="2503422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정보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41CA80-9272-C5F4-9BCA-4175DFF81715}"/>
              </a:ext>
            </a:extLst>
          </p:cNvPr>
          <p:cNvSpPr/>
          <p:nvPr/>
        </p:nvSpPr>
        <p:spPr>
          <a:xfrm>
            <a:off x="5154900" y="3444269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00CAAEB-FCD5-8E85-80EA-B42C7E2EA07C}"/>
              </a:ext>
            </a:extLst>
          </p:cNvPr>
          <p:cNvSpPr/>
          <p:nvPr/>
        </p:nvSpPr>
        <p:spPr>
          <a:xfrm>
            <a:off x="5154900" y="3765885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4373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1" y="115198"/>
            <a:ext cx="5787274" cy="5606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</a:t>
            </a:r>
            <a:r>
              <a:rPr lang="en-US" altLang="ko-KR" sz="2800" dirty="0"/>
              <a:t>(</a:t>
            </a:r>
            <a:r>
              <a:rPr lang="ko-KR" altLang="en-US" sz="2800" dirty="0"/>
              <a:t>융자 </a:t>
            </a:r>
            <a:r>
              <a:rPr lang="ko-KR" altLang="en-US" sz="2800" dirty="0" err="1"/>
              <a:t>운용팀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EA77E27-AB3D-9709-7DC4-13C7FFCD668D}"/>
              </a:ext>
            </a:extLst>
          </p:cNvPr>
          <p:cNvGrpSpPr/>
          <p:nvPr/>
        </p:nvGrpSpPr>
        <p:grpSpPr>
          <a:xfrm>
            <a:off x="237219" y="1687562"/>
            <a:ext cx="2703444" cy="4585253"/>
            <a:chOff x="1404730" y="1056101"/>
            <a:chExt cx="2703444" cy="458525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FC35F3D-0B76-7182-A547-19A347B07C5D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20EA7A6-A5F3-620E-7C83-521B799A6F0C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05EF20-48A6-3330-EEF3-98128257AD56}"/>
              </a:ext>
            </a:extLst>
          </p:cNvPr>
          <p:cNvSpPr/>
          <p:nvPr/>
        </p:nvSpPr>
        <p:spPr>
          <a:xfrm>
            <a:off x="315531" y="2426328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14261A-25DB-ED7D-C5CD-C4A6CC422F83}"/>
              </a:ext>
            </a:extLst>
          </p:cNvPr>
          <p:cNvSpPr txBox="1"/>
          <p:nvPr/>
        </p:nvSpPr>
        <p:spPr>
          <a:xfrm>
            <a:off x="1491606" y="2077698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3D0578-8C9A-CC17-E91E-56B11C3413BD}"/>
              </a:ext>
            </a:extLst>
          </p:cNvPr>
          <p:cNvSpPr/>
          <p:nvPr/>
        </p:nvSpPr>
        <p:spPr>
          <a:xfrm>
            <a:off x="376578" y="2877210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대출 상품 정보 리스트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대출 상품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대출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대출 상품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이자율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대출가능 최대 금액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A33C04-7179-66FA-7E46-99D5A2B9C044}"/>
              </a:ext>
            </a:extLst>
          </p:cNvPr>
          <p:cNvSpPr/>
          <p:nvPr/>
        </p:nvSpPr>
        <p:spPr>
          <a:xfrm>
            <a:off x="376578" y="2505614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7FCF79-52EA-3AA8-6E4E-E82A61CC656B}"/>
              </a:ext>
            </a:extLst>
          </p:cNvPr>
          <p:cNvSpPr/>
          <p:nvPr/>
        </p:nvSpPr>
        <p:spPr>
          <a:xfrm>
            <a:off x="2227330" y="2509554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851ADB-EDCE-49D1-A269-813051013772}"/>
              </a:ext>
            </a:extLst>
          </p:cNvPr>
          <p:cNvSpPr/>
          <p:nvPr/>
        </p:nvSpPr>
        <p:spPr>
          <a:xfrm>
            <a:off x="1449723" y="2505614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584804-F695-A02C-03BF-5EA3B492DECE}"/>
              </a:ext>
            </a:extLst>
          </p:cNvPr>
          <p:cNvSpPr/>
          <p:nvPr/>
        </p:nvSpPr>
        <p:spPr>
          <a:xfrm>
            <a:off x="454197" y="3446461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05DD8E-DBC7-ACDC-A461-F6EE1EB10E61}"/>
              </a:ext>
            </a:extLst>
          </p:cNvPr>
          <p:cNvSpPr/>
          <p:nvPr/>
        </p:nvSpPr>
        <p:spPr>
          <a:xfrm>
            <a:off x="454197" y="3768077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5751E39-A504-474E-76EA-58453E56184E}"/>
              </a:ext>
            </a:extLst>
          </p:cNvPr>
          <p:cNvSpPr/>
          <p:nvPr/>
        </p:nvSpPr>
        <p:spPr>
          <a:xfrm>
            <a:off x="2528931" y="3334511"/>
            <a:ext cx="1471448" cy="75491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더블클릭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858755-21C9-9BF7-F75C-45973AACF1EB}"/>
              </a:ext>
            </a:extLst>
          </p:cNvPr>
          <p:cNvSpPr/>
          <p:nvPr/>
        </p:nvSpPr>
        <p:spPr>
          <a:xfrm>
            <a:off x="4051288" y="1045197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대출 상품 상세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대출 상품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대출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대출 상품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이자율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대출가능 최대 금액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최소 자산 </a:t>
            </a:r>
            <a:r>
              <a:rPr lang="en-US" altLang="ko-KR" sz="1200" dirty="0">
                <a:solidFill>
                  <a:schemeClr val="tx1"/>
                </a:solidFill>
              </a:rPr>
              <a:t>),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신규 담보 대출 상품 정보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담보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담보 최소 가치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ECB88D-CB40-69E2-8018-11408A0CB45D}"/>
              </a:ext>
            </a:extLst>
          </p:cNvPr>
          <p:cNvSpPr/>
          <p:nvPr/>
        </p:nvSpPr>
        <p:spPr>
          <a:xfrm>
            <a:off x="4238175" y="3760613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C3E234D-47B1-F0DB-E814-11CF055E8FE0}"/>
              </a:ext>
            </a:extLst>
          </p:cNvPr>
          <p:cNvSpPr/>
          <p:nvPr/>
        </p:nvSpPr>
        <p:spPr>
          <a:xfrm>
            <a:off x="5333628" y="3754006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0E11989-337F-9206-94D6-8638EADF37B4}"/>
              </a:ext>
            </a:extLst>
          </p:cNvPr>
          <p:cNvSpPr/>
          <p:nvPr/>
        </p:nvSpPr>
        <p:spPr>
          <a:xfrm>
            <a:off x="5102732" y="3713688"/>
            <a:ext cx="1692353" cy="384063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3ADDAB-4751-37C9-3FEC-7F67691D7CDE}"/>
              </a:ext>
            </a:extLst>
          </p:cNvPr>
          <p:cNvSpPr/>
          <p:nvPr/>
        </p:nvSpPr>
        <p:spPr>
          <a:xfrm>
            <a:off x="7025981" y="1045197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 대출 상품 번호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 대출 종류 텍스트 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대출 상품 정보 입력란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대출 상품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이자율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대출가능 최대 금액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최소 자산</a:t>
            </a:r>
            <a:r>
              <a:rPr lang="en-US" altLang="ko-KR" sz="1200" dirty="0">
                <a:solidFill>
                  <a:schemeClr val="tx1"/>
                </a:solidFill>
              </a:rPr>
              <a:t> ),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신규 담보 대출 상품 정보 입력란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담보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담보 최소 가치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55FDE7C-3E87-DBA0-99BB-54F283CB1520}"/>
              </a:ext>
            </a:extLst>
          </p:cNvPr>
          <p:cNvSpPr/>
          <p:nvPr/>
        </p:nvSpPr>
        <p:spPr>
          <a:xfrm>
            <a:off x="7176078" y="3754006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DA93DF-33E0-74B3-35A4-D746B7628071}"/>
              </a:ext>
            </a:extLst>
          </p:cNvPr>
          <p:cNvSpPr/>
          <p:nvPr/>
        </p:nvSpPr>
        <p:spPr>
          <a:xfrm>
            <a:off x="9828362" y="2638351"/>
            <a:ext cx="2216154" cy="1567403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FFF89AE-E271-A1A6-1779-83662669FFFC}"/>
              </a:ext>
            </a:extLst>
          </p:cNvPr>
          <p:cNvSpPr/>
          <p:nvPr/>
        </p:nvSpPr>
        <p:spPr>
          <a:xfrm>
            <a:off x="8374102" y="3760612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3DC5EE48-065D-2254-8328-6BFABEB20AAA}"/>
              </a:ext>
            </a:extLst>
          </p:cNvPr>
          <p:cNvSpPr/>
          <p:nvPr/>
        </p:nvSpPr>
        <p:spPr>
          <a:xfrm>
            <a:off x="8033951" y="3713688"/>
            <a:ext cx="1735828" cy="384063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BBBE68-D9C0-0FD6-8E49-A0DD86551D43}"/>
              </a:ext>
            </a:extLst>
          </p:cNvPr>
          <p:cNvSpPr/>
          <p:nvPr/>
        </p:nvSpPr>
        <p:spPr>
          <a:xfrm>
            <a:off x="9933344" y="3760612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377458-9CDA-A355-3CD7-2FFDD96A2A8D}"/>
              </a:ext>
            </a:extLst>
          </p:cNvPr>
          <p:cNvSpPr/>
          <p:nvPr/>
        </p:nvSpPr>
        <p:spPr>
          <a:xfrm>
            <a:off x="10987653" y="3752643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pic>
        <p:nvPicPr>
          <p:cNvPr id="36" name="그래픽 35" descr="배지 체크 표시1 윤곽선">
            <a:extLst>
              <a:ext uri="{FF2B5EF4-FFF2-40B4-BE49-F238E27FC236}">
                <a16:creationId xmlns:a16="http://schemas.microsoft.com/office/drawing/2014/main" id="{7FCD5D12-A901-B0F1-8373-28889B81B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708" y="3394480"/>
            <a:ext cx="914400" cy="9144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EB921FB-9B50-70E3-F130-C17178FDC07D}"/>
              </a:ext>
            </a:extLst>
          </p:cNvPr>
          <p:cNvSpPr/>
          <p:nvPr/>
        </p:nvSpPr>
        <p:spPr>
          <a:xfrm>
            <a:off x="253626" y="1072159"/>
            <a:ext cx="2687037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 대출 상품 관리</a:t>
            </a:r>
          </a:p>
        </p:txBody>
      </p:sp>
    </p:spTree>
    <p:extLst>
      <p:ext uri="{BB962C8B-B14F-4D97-AF65-F5344CB8AC3E}">
        <p14:creationId xmlns:p14="http://schemas.microsoft.com/office/powerpoint/2010/main" val="7501241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1" y="115198"/>
            <a:ext cx="5787274" cy="5606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</a:t>
            </a:r>
            <a:r>
              <a:rPr lang="en-US" altLang="ko-KR" sz="2800" dirty="0"/>
              <a:t>(</a:t>
            </a:r>
            <a:r>
              <a:rPr lang="ko-KR" altLang="en-US" sz="2800" dirty="0"/>
              <a:t>융자 </a:t>
            </a:r>
            <a:r>
              <a:rPr lang="ko-KR" altLang="en-US" sz="2800" dirty="0" err="1"/>
              <a:t>운용팀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EA77E27-AB3D-9709-7DC4-13C7FFCD668D}"/>
              </a:ext>
            </a:extLst>
          </p:cNvPr>
          <p:cNvGrpSpPr/>
          <p:nvPr/>
        </p:nvGrpSpPr>
        <p:grpSpPr>
          <a:xfrm>
            <a:off x="237219" y="1687562"/>
            <a:ext cx="2703444" cy="4585253"/>
            <a:chOff x="1404730" y="1056101"/>
            <a:chExt cx="2703444" cy="458525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FC35F3D-0B76-7182-A547-19A347B07C5D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20EA7A6-A5F3-620E-7C83-521B799A6F0C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05EF20-48A6-3330-EEF3-98128257AD56}"/>
              </a:ext>
            </a:extLst>
          </p:cNvPr>
          <p:cNvSpPr/>
          <p:nvPr/>
        </p:nvSpPr>
        <p:spPr>
          <a:xfrm>
            <a:off x="315531" y="2426328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14261A-25DB-ED7D-C5CD-C4A6CC422F83}"/>
              </a:ext>
            </a:extLst>
          </p:cNvPr>
          <p:cNvSpPr txBox="1"/>
          <p:nvPr/>
        </p:nvSpPr>
        <p:spPr>
          <a:xfrm>
            <a:off x="1491606" y="2077698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3D0578-8C9A-CC17-E91E-56B11C3413BD}"/>
              </a:ext>
            </a:extLst>
          </p:cNvPr>
          <p:cNvSpPr/>
          <p:nvPr/>
        </p:nvSpPr>
        <p:spPr>
          <a:xfrm>
            <a:off x="376578" y="2877210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대출 상품 정보 리스트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대출 상품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대출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대출 상품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이자율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대출가능 최대 금액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A33C04-7179-66FA-7E46-99D5A2B9C044}"/>
              </a:ext>
            </a:extLst>
          </p:cNvPr>
          <p:cNvSpPr/>
          <p:nvPr/>
        </p:nvSpPr>
        <p:spPr>
          <a:xfrm>
            <a:off x="376578" y="2505614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7FCF79-52EA-3AA8-6E4E-E82A61CC656B}"/>
              </a:ext>
            </a:extLst>
          </p:cNvPr>
          <p:cNvSpPr/>
          <p:nvPr/>
        </p:nvSpPr>
        <p:spPr>
          <a:xfrm>
            <a:off x="2227330" y="2509554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851ADB-EDCE-49D1-A269-813051013772}"/>
              </a:ext>
            </a:extLst>
          </p:cNvPr>
          <p:cNvSpPr/>
          <p:nvPr/>
        </p:nvSpPr>
        <p:spPr>
          <a:xfrm>
            <a:off x="1449723" y="2505614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584804-F695-A02C-03BF-5EA3B492DECE}"/>
              </a:ext>
            </a:extLst>
          </p:cNvPr>
          <p:cNvSpPr/>
          <p:nvPr/>
        </p:nvSpPr>
        <p:spPr>
          <a:xfrm>
            <a:off x="454197" y="3446461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05DD8E-DBC7-ACDC-A461-F6EE1EB10E61}"/>
              </a:ext>
            </a:extLst>
          </p:cNvPr>
          <p:cNvSpPr/>
          <p:nvPr/>
        </p:nvSpPr>
        <p:spPr>
          <a:xfrm>
            <a:off x="454197" y="3768077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5751E39-A504-474E-76EA-58453E56184E}"/>
              </a:ext>
            </a:extLst>
          </p:cNvPr>
          <p:cNvSpPr/>
          <p:nvPr/>
        </p:nvSpPr>
        <p:spPr>
          <a:xfrm>
            <a:off x="2528931" y="3334511"/>
            <a:ext cx="1471448" cy="75491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더블클릭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858755-21C9-9BF7-F75C-45973AACF1EB}"/>
              </a:ext>
            </a:extLst>
          </p:cNvPr>
          <p:cNvSpPr/>
          <p:nvPr/>
        </p:nvSpPr>
        <p:spPr>
          <a:xfrm>
            <a:off x="4051288" y="1045197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대출 상품 상세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대출 상품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대출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대출 상품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이자율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대출가능 최대 금액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최소 자산 </a:t>
            </a:r>
            <a:r>
              <a:rPr lang="en-US" altLang="ko-KR" sz="1200" dirty="0">
                <a:solidFill>
                  <a:schemeClr val="tx1"/>
                </a:solidFill>
              </a:rPr>
              <a:t>),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신규 담보 대출 상품 정보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담보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담보 최소 가치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ECB88D-CB40-69E2-8018-11408A0CB45D}"/>
              </a:ext>
            </a:extLst>
          </p:cNvPr>
          <p:cNvSpPr/>
          <p:nvPr/>
        </p:nvSpPr>
        <p:spPr>
          <a:xfrm>
            <a:off x="4238175" y="3760613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C3E234D-47B1-F0DB-E814-11CF055E8FE0}"/>
              </a:ext>
            </a:extLst>
          </p:cNvPr>
          <p:cNvSpPr/>
          <p:nvPr/>
        </p:nvSpPr>
        <p:spPr>
          <a:xfrm>
            <a:off x="5333628" y="3754006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CD2BEC-1AFA-6038-9A88-A8424962D30E}"/>
              </a:ext>
            </a:extLst>
          </p:cNvPr>
          <p:cNvSpPr/>
          <p:nvPr/>
        </p:nvSpPr>
        <p:spPr>
          <a:xfrm>
            <a:off x="237219" y="1045197"/>
            <a:ext cx="2687037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대출 상품 관리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0E11989-337F-9206-94D6-8638EADF37B4}"/>
              </a:ext>
            </a:extLst>
          </p:cNvPr>
          <p:cNvSpPr/>
          <p:nvPr/>
        </p:nvSpPr>
        <p:spPr>
          <a:xfrm>
            <a:off x="6063176" y="3713688"/>
            <a:ext cx="731909" cy="384063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DA93DF-33E0-74B3-35A4-D746B7628071}"/>
              </a:ext>
            </a:extLst>
          </p:cNvPr>
          <p:cNvSpPr/>
          <p:nvPr/>
        </p:nvSpPr>
        <p:spPr>
          <a:xfrm>
            <a:off x="7158629" y="2638351"/>
            <a:ext cx="2216154" cy="1567403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BBBE68-D9C0-0FD6-8E49-A0DD86551D43}"/>
              </a:ext>
            </a:extLst>
          </p:cNvPr>
          <p:cNvSpPr/>
          <p:nvPr/>
        </p:nvSpPr>
        <p:spPr>
          <a:xfrm>
            <a:off x="7263611" y="3760612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377458-9CDA-A355-3CD7-2FFDD96A2A8D}"/>
              </a:ext>
            </a:extLst>
          </p:cNvPr>
          <p:cNvSpPr/>
          <p:nvPr/>
        </p:nvSpPr>
        <p:spPr>
          <a:xfrm>
            <a:off x="8317920" y="3752643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pic>
        <p:nvPicPr>
          <p:cNvPr id="36" name="그래픽 35" descr="배지 체크 표시1 윤곽선">
            <a:extLst>
              <a:ext uri="{FF2B5EF4-FFF2-40B4-BE49-F238E27FC236}">
                <a16:creationId xmlns:a16="http://schemas.microsoft.com/office/drawing/2014/main" id="{7FCD5D12-A901-B0F1-8373-28889B81B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9975" y="33944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799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1" y="115198"/>
            <a:ext cx="5709653" cy="5606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</a:t>
            </a:r>
            <a:r>
              <a:rPr lang="en-US" altLang="ko-KR" sz="2800" dirty="0"/>
              <a:t>(</a:t>
            </a:r>
            <a:r>
              <a:rPr lang="ko-KR" altLang="en-US" sz="2800" dirty="0"/>
              <a:t>융자 </a:t>
            </a:r>
            <a:r>
              <a:rPr lang="ko-KR" altLang="en-US" sz="2800" dirty="0" err="1"/>
              <a:t>운용팀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875C6F0-EE16-7866-335F-D876D63EC406}"/>
              </a:ext>
            </a:extLst>
          </p:cNvPr>
          <p:cNvGrpSpPr/>
          <p:nvPr/>
        </p:nvGrpSpPr>
        <p:grpSpPr>
          <a:xfrm>
            <a:off x="237219" y="1687562"/>
            <a:ext cx="2703444" cy="4585253"/>
            <a:chOff x="1404730" y="1056101"/>
            <a:chExt cx="2703444" cy="45852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F9DC83-A892-204F-5810-DF84F2ED0986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26F3CFB-9985-4617-4A8E-4679E9C2536A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4E15AF-7EA8-99D5-E80C-1DA42F394996}"/>
              </a:ext>
            </a:extLst>
          </p:cNvPr>
          <p:cNvSpPr/>
          <p:nvPr/>
        </p:nvSpPr>
        <p:spPr>
          <a:xfrm>
            <a:off x="315531" y="2426328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C10A2E-0D21-CABB-2B97-E7E6C98EE327}"/>
              </a:ext>
            </a:extLst>
          </p:cNvPr>
          <p:cNvSpPr txBox="1"/>
          <p:nvPr/>
        </p:nvSpPr>
        <p:spPr>
          <a:xfrm>
            <a:off x="1491606" y="2077698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439F4E-BD58-0EF7-A480-26971908627C}"/>
              </a:ext>
            </a:extLst>
          </p:cNvPr>
          <p:cNvSpPr/>
          <p:nvPr/>
        </p:nvSpPr>
        <p:spPr>
          <a:xfrm>
            <a:off x="376578" y="2877210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대출 신청 처리 정보 리스트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전화번호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직업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나이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성별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주민등록번호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사고이력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수술이력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재산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주소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계좌 번호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대출 상품 정보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대출 상품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대출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대출 상품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이자율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대출가능 최대 금액</a:t>
            </a:r>
            <a:r>
              <a:rPr lang="en-US" altLang="ko-KR" sz="1200" dirty="0">
                <a:solidFill>
                  <a:schemeClr val="tx1"/>
                </a:solidFill>
              </a:rPr>
              <a:t>),</a:t>
            </a:r>
            <a:r>
              <a:rPr lang="ko-KR" altLang="en-US" sz="1200" dirty="0">
                <a:solidFill>
                  <a:schemeClr val="tx1"/>
                </a:solidFill>
              </a:rPr>
              <a:t>처리 상태 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E915B5-D674-975B-6D1B-A59732287AFC}"/>
              </a:ext>
            </a:extLst>
          </p:cNvPr>
          <p:cNvSpPr/>
          <p:nvPr/>
        </p:nvSpPr>
        <p:spPr>
          <a:xfrm>
            <a:off x="2227330" y="2509554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279402-2B5A-7EF4-BD64-0355C3AA87B1}"/>
              </a:ext>
            </a:extLst>
          </p:cNvPr>
          <p:cNvSpPr/>
          <p:nvPr/>
        </p:nvSpPr>
        <p:spPr>
          <a:xfrm>
            <a:off x="1449723" y="2505614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DE4ECC-8F8E-3D32-D967-454930A16820}"/>
              </a:ext>
            </a:extLst>
          </p:cNvPr>
          <p:cNvSpPr/>
          <p:nvPr/>
        </p:nvSpPr>
        <p:spPr>
          <a:xfrm>
            <a:off x="447514" y="3049529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CFEC961-C163-DA34-D19E-D4A157C3188E}"/>
              </a:ext>
            </a:extLst>
          </p:cNvPr>
          <p:cNvSpPr/>
          <p:nvPr/>
        </p:nvSpPr>
        <p:spPr>
          <a:xfrm>
            <a:off x="447514" y="3371145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896636-0979-2A7C-79E2-9B9089ED37C8}"/>
              </a:ext>
            </a:extLst>
          </p:cNvPr>
          <p:cNvSpPr/>
          <p:nvPr/>
        </p:nvSpPr>
        <p:spPr>
          <a:xfrm>
            <a:off x="237219" y="1045197"/>
            <a:ext cx="2687037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대출금 요청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AFC2AD-82CB-1A9A-35C5-5670FD8D3095}"/>
              </a:ext>
            </a:extLst>
          </p:cNvPr>
          <p:cNvSpPr/>
          <p:nvPr/>
        </p:nvSpPr>
        <p:spPr>
          <a:xfrm>
            <a:off x="447514" y="2470736"/>
            <a:ext cx="912813" cy="34863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처리상태 </a:t>
            </a:r>
            <a:r>
              <a:rPr lang="ko-KR" altLang="en-US" sz="1100" dirty="0" err="1">
                <a:solidFill>
                  <a:schemeClr val="tx1"/>
                </a:solidFill>
              </a:rPr>
              <a:t>콤보박스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0A23B6-F948-7CB9-AA52-ED8D8D045B46}"/>
              </a:ext>
            </a:extLst>
          </p:cNvPr>
          <p:cNvSpPr/>
          <p:nvPr/>
        </p:nvSpPr>
        <p:spPr>
          <a:xfrm>
            <a:off x="3739092" y="1814461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대출 신청 처리 상세 정보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전화번호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직업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나이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성별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주민등록번호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사고이력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수술이력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재산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주소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계좌 번호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대출 상품 상세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대출 상품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대출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대출 상품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이자율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대출가능 최대 금액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최소 자산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처리 상태</a:t>
            </a:r>
            <a:r>
              <a:rPr lang="en-US" altLang="ko-KR" sz="1200" dirty="0">
                <a:solidFill>
                  <a:schemeClr val="tx1"/>
                </a:solidFill>
              </a:rPr>
              <a:t> ),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담보 대출 상품 상세 정보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담보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담보 최소 가치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17FBBB7-E93B-3278-762B-AA06FD307FEA}"/>
              </a:ext>
            </a:extLst>
          </p:cNvPr>
          <p:cNvSpPr/>
          <p:nvPr/>
        </p:nvSpPr>
        <p:spPr>
          <a:xfrm>
            <a:off x="3972093" y="4494670"/>
            <a:ext cx="577321" cy="3279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요청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4247FDB-0328-3E11-0C9D-815137559615}"/>
              </a:ext>
            </a:extLst>
          </p:cNvPr>
          <p:cNvSpPr/>
          <p:nvPr/>
        </p:nvSpPr>
        <p:spPr>
          <a:xfrm>
            <a:off x="5335442" y="4506760"/>
            <a:ext cx="693050" cy="3037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05746EF-7E2C-4395-F22D-1FA031BC3ABA}"/>
              </a:ext>
            </a:extLst>
          </p:cNvPr>
          <p:cNvSpPr/>
          <p:nvPr/>
        </p:nvSpPr>
        <p:spPr>
          <a:xfrm>
            <a:off x="9340294" y="1835846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27C8FFE-E4E7-D15F-3D92-48565C1C5B1C}"/>
              </a:ext>
            </a:extLst>
          </p:cNvPr>
          <p:cNvSpPr/>
          <p:nvPr/>
        </p:nvSpPr>
        <p:spPr>
          <a:xfrm>
            <a:off x="6532275" y="1835846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지급 사항 상세 정보 입력란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지급 이유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지급 금액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지급 대상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은행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예금주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지급 계좌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지급 형태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현금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즉시이체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일괄 이체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지급 상태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9388AE-A0F3-591B-76E9-B350068110B5}"/>
              </a:ext>
            </a:extLst>
          </p:cNvPr>
          <p:cNvSpPr/>
          <p:nvPr/>
        </p:nvSpPr>
        <p:spPr>
          <a:xfrm>
            <a:off x="6694114" y="4527038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6DDB152-8B49-5886-ACCA-9B9657039DF7}"/>
              </a:ext>
            </a:extLst>
          </p:cNvPr>
          <p:cNvSpPr/>
          <p:nvPr/>
        </p:nvSpPr>
        <p:spPr>
          <a:xfrm>
            <a:off x="7823356" y="4520292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784CAF9A-45F5-948A-2A66-F690955FBD4E}"/>
              </a:ext>
            </a:extLst>
          </p:cNvPr>
          <p:cNvSpPr/>
          <p:nvPr/>
        </p:nvSpPr>
        <p:spPr>
          <a:xfrm>
            <a:off x="7609423" y="4588499"/>
            <a:ext cx="1795141" cy="40449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461D555-FE46-C896-E955-67140A70D27B}"/>
              </a:ext>
            </a:extLst>
          </p:cNvPr>
          <p:cNvSpPr/>
          <p:nvPr/>
        </p:nvSpPr>
        <p:spPr>
          <a:xfrm>
            <a:off x="2528931" y="3334511"/>
            <a:ext cx="1471448" cy="75491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더블클릭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FC895BC-2EEA-56CB-3855-39BC58C9B1C3}"/>
              </a:ext>
            </a:extLst>
          </p:cNvPr>
          <p:cNvSpPr/>
          <p:nvPr/>
        </p:nvSpPr>
        <p:spPr>
          <a:xfrm>
            <a:off x="1745424" y="5684045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요청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5CD6166-53DA-1EEB-F173-FB18B0C8D1D9}"/>
              </a:ext>
            </a:extLst>
          </p:cNvPr>
          <p:cNvSpPr/>
          <p:nvPr/>
        </p:nvSpPr>
        <p:spPr>
          <a:xfrm>
            <a:off x="4628349" y="4489314"/>
            <a:ext cx="587850" cy="3279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거절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65CE292B-E207-3138-84C7-4F1D215914D4}"/>
              </a:ext>
            </a:extLst>
          </p:cNvPr>
          <p:cNvSpPr/>
          <p:nvPr/>
        </p:nvSpPr>
        <p:spPr>
          <a:xfrm>
            <a:off x="4260753" y="4624048"/>
            <a:ext cx="2420323" cy="40449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3675710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1" y="115198"/>
            <a:ext cx="5709653" cy="5606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</a:t>
            </a:r>
            <a:r>
              <a:rPr lang="en-US" altLang="ko-KR" sz="2800" dirty="0"/>
              <a:t>(</a:t>
            </a:r>
            <a:r>
              <a:rPr lang="ko-KR" altLang="en-US" sz="2800" dirty="0"/>
              <a:t>융자 </a:t>
            </a:r>
            <a:r>
              <a:rPr lang="ko-KR" altLang="en-US" sz="2800" dirty="0" err="1"/>
              <a:t>운용팀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875C6F0-EE16-7866-335F-D876D63EC406}"/>
              </a:ext>
            </a:extLst>
          </p:cNvPr>
          <p:cNvGrpSpPr/>
          <p:nvPr/>
        </p:nvGrpSpPr>
        <p:grpSpPr>
          <a:xfrm>
            <a:off x="237219" y="1687562"/>
            <a:ext cx="2703444" cy="4585253"/>
            <a:chOff x="1404730" y="1056101"/>
            <a:chExt cx="2703444" cy="45852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F9DC83-A892-204F-5810-DF84F2ED0986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26F3CFB-9985-4617-4A8E-4679E9C2536A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4E15AF-7EA8-99D5-E80C-1DA42F394996}"/>
              </a:ext>
            </a:extLst>
          </p:cNvPr>
          <p:cNvSpPr/>
          <p:nvPr/>
        </p:nvSpPr>
        <p:spPr>
          <a:xfrm>
            <a:off x="315531" y="2426328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C10A2E-0D21-CABB-2B97-E7E6C98EE327}"/>
              </a:ext>
            </a:extLst>
          </p:cNvPr>
          <p:cNvSpPr txBox="1"/>
          <p:nvPr/>
        </p:nvSpPr>
        <p:spPr>
          <a:xfrm>
            <a:off x="1491606" y="2077698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439F4E-BD58-0EF7-A480-26971908627C}"/>
              </a:ext>
            </a:extLst>
          </p:cNvPr>
          <p:cNvSpPr/>
          <p:nvPr/>
        </p:nvSpPr>
        <p:spPr>
          <a:xfrm>
            <a:off x="376578" y="2877210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대출 받은 고객 리스트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전화번호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직업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나이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성별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주민등록번호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사고이력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수술이력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재산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주소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계좌 번호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입금 상태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안내장 발송 일자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E915B5-D674-975B-6D1B-A59732287AFC}"/>
              </a:ext>
            </a:extLst>
          </p:cNvPr>
          <p:cNvSpPr/>
          <p:nvPr/>
        </p:nvSpPr>
        <p:spPr>
          <a:xfrm>
            <a:off x="2227330" y="2509554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279402-2B5A-7EF4-BD64-0355C3AA87B1}"/>
              </a:ext>
            </a:extLst>
          </p:cNvPr>
          <p:cNvSpPr/>
          <p:nvPr/>
        </p:nvSpPr>
        <p:spPr>
          <a:xfrm>
            <a:off x="1449723" y="2505614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DE4ECC-8F8E-3D32-D967-454930A16820}"/>
              </a:ext>
            </a:extLst>
          </p:cNvPr>
          <p:cNvSpPr/>
          <p:nvPr/>
        </p:nvSpPr>
        <p:spPr>
          <a:xfrm>
            <a:off x="454197" y="3108927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CFEC961-C163-DA34-D19E-D4A157C3188E}"/>
              </a:ext>
            </a:extLst>
          </p:cNvPr>
          <p:cNvSpPr/>
          <p:nvPr/>
        </p:nvSpPr>
        <p:spPr>
          <a:xfrm>
            <a:off x="454197" y="3430543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896636-0979-2A7C-79E2-9B9089ED37C8}"/>
              </a:ext>
            </a:extLst>
          </p:cNvPr>
          <p:cNvSpPr/>
          <p:nvPr/>
        </p:nvSpPr>
        <p:spPr>
          <a:xfrm>
            <a:off x="237219" y="1045197"/>
            <a:ext cx="2687037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대출 원리금 수금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CDFAC4-FF61-40F0-73A2-4403A0FCEFAE}"/>
              </a:ext>
            </a:extLst>
          </p:cNvPr>
          <p:cNvSpPr/>
          <p:nvPr/>
        </p:nvSpPr>
        <p:spPr>
          <a:xfrm>
            <a:off x="3739092" y="2036192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대출 받은 고객 상세 정보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전화번호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직업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나이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성별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주민등록번호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사고이력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수술이력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재산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주소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계좌 번호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원리금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입금 상태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안내장 발송 일자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 대출 기간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737289-F87F-5893-9917-1335FF5B1E74}"/>
              </a:ext>
            </a:extLst>
          </p:cNvPr>
          <p:cNvSpPr/>
          <p:nvPr/>
        </p:nvSpPr>
        <p:spPr>
          <a:xfrm>
            <a:off x="3925979" y="4743638"/>
            <a:ext cx="1005718" cy="2981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안내장 발송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FB3D2A-5AC5-EC8B-26D4-43875BAC5404}"/>
              </a:ext>
            </a:extLst>
          </p:cNvPr>
          <p:cNvSpPr/>
          <p:nvPr/>
        </p:nvSpPr>
        <p:spPr>
          <a:xfrm>
            <a:off x="5021432" y="4745001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DAA7C8B-3DC6-7430-B056-0164485E7143}"/>
              </a:ext>
            </a:extLst>
          </p:cNvPr>
          <p:cNvSpPr/>
          <p:nvPr/>
        </p:nvSpPr>
        <p:spPr>
          <a:xfrm>
            <a:off x="4823700" y="4673506"/>
            <a:ext cx="1949574" cy="433204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5435D2-85EC-63E2-96A7-09BCF029FD78}"/>
              </a:ext>
            </a:extLst>
          </p:cNvPr>
          <p:cNvSpPr/>
          <p:nvPr/>
        </p:nvSpPr>
        <p:spPr>
          <a:xfrm>
            <a:off x="6846433" y="3629346"/>
            <a:ext cx="2216154" cy="1567403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F213E9E-B6E7-2306-C521-3BC1ABAA0715}"/>
              </a:ext>
            </a:extLst>
          </p:cNvPr>
          <p:cNvSpPr/>
          <p:nvPr/>
        </p:nvSpPr>
        <p:spPr>
          <a:xfrm>
            <a:off x="2528931" y="3334511"/>
            <a:ext cx="1471448" cy="75491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더블클릭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11D697-043C-A0F0-0615-3C91A72229FE}"/>
              </a:ext>
            </a:extLst>
          </p:cNvPr>
          <p:cNvSpPr/>
          <p:nvPr/>
        </p:nvSpPr>
        <p:spPr>
          <a:xfrm>
            <a:off x="447514" y="2470736"/>
            <a:ext cx="912813" cy="34863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처리상태 </a:t>
            </a:r>
            <a:r>
              <a:rPr lang="ko-KR" altLang="en-US" sz="1100" dirty="0" err="1">
                <a:solidFill>
                  <a:schemeClr val="tx1"/>
                </a:solidFill>
              </a:rPr>
              <a:t>콤보박스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2230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0" y="115198"/>
            <a:ext cx="5874989" cy="5606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 </a:t>
            </a:r>
            <a:r>
              <a:rPr lang="en-US" altLang="ko-KR" sz="2800" dirty="0"/>
              <a:t>(</a:t>
            </a:r>
            <a:r>
              <a:rPr lang="ko-KR" altLang="en-US" sz="2800" dirty="0"/>
              <a:t>재무회계팀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5701B8-5D56-5F37-EB4F-E64C5894666B}"/>
              </a:ext>
            </a:extLst>
          </p:cNvPr>
          <p:cNvSpPr/>
          <p:nvPr/>
        </p:nvSpPr>
        <p:spPr>
          <a:xfrm>
            <a:off x="4780228" y="902542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회사 어플리케이션 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34196F1-EDF8-D6EC-49E5-FC09FF49FDF6}"/>
              </a:ext>
            </a:extLst>
          </p:cNvPr>
          <p:cNvGrpSpPr/>
          <p:nvPr/>
        </p:nvGrpSpPr>
        <p:grpSpPr>
          <a:xfrm>
            <a:off x="4636537" y="1523056"/>
            <a:ext cx="2703444" cy="4585253"/>
            <a:chOff x="1404730" y="1056101"/>
            <a:chExt cx="2703444" cy="45852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0528462-85CB-93E2-4862-74AAE72E7FB3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9754633-D348-A72A-FF82-9CF385160DB4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514D38-5247-AA16-BFBA-3BBD59AC0F6F}"/>
              </a:ext>
            </a:extLst>
          </p:cNvPr>
          <p:cNvSpPr/>
          <p:nvPr/>
        </p:nvSpPr>
        <p:spPr>
          <a:xfrm>
            <a:off x="4714849" y="2261822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6C5670-69D0-01AF-40A0-76EAD28479B0}"/>
              </a:ext>
            </a:extLst>
          </p:cNvPr>
          <p:cNvSpPr txBox="1"/>
          <p:nvPr/>
        </p:nvSpPr>
        <p:spPr>
          <a:xfrm>
            <a:off x="5890924" y="1913192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219311-ECF4-774D-414B-A25A9320CD7C}"/>
              </a:ext>
            </a:extLst>
          </p:cNvPr>
          <p:cNvSpPr/>
          <p:nvPr/>
        </p:nvSpPr>
        <p:spPr>
          <a:xfrm>
            <a:off x="4775894" y="2325046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세금 납부 내역 조회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41CE5C-FCC6-BE04-84D4-E994EB8C79F6}"/>
              </a:ext>
            </a:extLst>
          </p:cNvPr>
          <p:cNvSpPr/>
          <p:nvPr/>
        </p:nvSpPr>
        <p:spPr>
          <a:xfrm>
            <a:off x="4775893" y="2784526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지급 사항 처리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16AFDD-712A-BCEF-68F2-86AE5843124D}"/>
              </a:ext>
            </a:extLst>
          </p:cNvPr>
          <p:cNvSpPr/>
          <p:nvPr/>
        </p:nvSpPr>
        <p:spPr>
          <a:xfrm>
            <a:off x="4763928" y="3244006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입금 사항 조회 </a:t>
            </a:r>
          </a:p>
        </p:txBody>
      </p:sp>
    </p:spTree>
    <p:extLst>
      <p:ext uri="{BB962C8B-B14F-4D97-AF65-F5344CB8AC3E}">
        <p14:creationId xmlns:p14="http://schemas.microsoft.com/office/powerpoint/2010/main" val="31274834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1" y="115198"/>
            <a:ext cx="5709654" cy="5606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 </a:t>
            </a:r>
            <a:r>
              <a:rPr lang="en-US" altLang="ko-KR" sz="2800" dirty="0"/>
              <a:t>(</a:t>
            </a:r>
            <a:r>
              <a:rPr lang="ko-KR" altLang="en-US" sz="2800" dirty="0"/>
              <a:t>재무회계팀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D4E5621-D7C9-2C6F-E1E9-420F5CD81444}"/>
              </a:ext>
            </a:extLst>
          </p:cNvPr>
          <p:cNvGrpSpPr/>
          <p:nvPr/>
        </p:nvGrpSpPr>
        <p:grpSpPr>
          <a:xfrm>
            <a:off x="598425" y="1331427"/>
            <a:ext cx="2703444" cy="4585253"/>
            <a:chOff x="1404730" y="1056101"/>
            <a:chExt cx="2703444" cy="458525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7096EDF-98A7-DABE-5082-10D3B01CDD5C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115FBAC-21D4-09E9-C493-E096B09A0279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30040E0-A3BD-366A-5101-E76F1FFD6030}"/>
              </a:ext>
            </a:extLst>
          </p:cNvPr>
          <p:cNvSpPr/>
          <p:nvPr/>
        </p:nvSpPr>
        <p:spPr>
          <a:xfrm>
            <a:off x="676737" y="2070193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625904-539D-20AE-DA5B-6A700D44B5A4}"/>
              </a:ext>
            </a:extLst>
          </p:cNvPr>
          <p:cNvSpPr txBox="1"/>
          <p:nvPr/>
        </p:nvSpPr>
        <p:spPr>
          <a:xfrm>
            <a:off x="1852812" y="1721563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3222A49-E016-26CF-D84C-D66A2CF05D40}"/>
              </a:ext>
            </a:extLst>
          </p:cNvPr>
          <p:cNvSpPr/>
          <p:nvPr/>
        </p:nvSpPr>
        <p:spPr>
          <a:xfrm>
            <a:off x="737784" y="2521075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세금 납부 정보 리스트 </a:t>
            </a:r>
            <a:r>
              <a:rPr lang="en-US" altLang="ko-KR" sz="1200" dirty="0">
                <a:solidFill>
                  <a:schemeClr val="tx1"/>
                </a:solidFill>
              </a:rPr>
              <a:t>( </a:t>
            </a:r>
            <a:r>
              <a:rPr lang="ko-KR" altLang="en-US" sz="1200" dirty="0">
                <a:solidFill>
                  <a:schemeClr val="tx1"/>
                </a:solidFill>
              </a:rPr>
              <a:t>세금 납부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세금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</a:rPr>
              <a:t>납부액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납부일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납부 계좌</a:t>
            </a:r>
            <a:r>
              <a:rPr lang="en-US" altLang="ko-KR" sz="1200" dirty="0">
                <a:solidFill>
                  <a:schemeClr val="tx1"/>
                </a:solidFill>
              </a:rPr>
              <a:t> 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A1D14E9-9F99-73B5-CBC4-E3436B08B8DA}"/>
              </a:ext>
            </a:extLst>
          </p:cNvPr>
          <p:cNvSpPr/>
          <p:nvPr/>
        </p:nvSpPr>
        <p:spPr>
          <a:xfrm>
            <a:off x="2588536" y="2153419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2BC0701-8712-33C5-FCD9-B90FED64F615}"/>
              </a:ext>
            </a:extLst>
          </p:cNvPr>
          <p:cNvSpPr/>
          <p:nvPr/>
        </p:nvSpPr>
        <p:spPr>
          <a:xfrm>
            <a:off x="1810929" y="2149479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정보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4FBF8BD-2E9C-7095-59ED-3C045F98D07A}"/>
              </a:ext>
            </a:extLst>
          </p:cNvPr>
          <p:cNvSpPr/>
          <p:nvPr/>
        </p:nvSpPr>
        <p:spPr>
          <a:xfrm>
            <a:off x="815403" y="3090326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4227E46-4535-F712-D3A2-61ED3CF3FF9F}"/>
              </a:ext>
            </a:extLst>
          </p:cNvPr>
          <p:cNvSpPr/>
          <p:nvPr/>
        </p:nvSpPr>
        <p:spPr>
          <a:xfrm>
            <a:off x="815403" y="3411942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8B7C78E6-A403-FAD7-CAD9-E2A471098BC8}"/>
              </a:ext>
            </a:extLst>
          </p:cNvPr>
          <p:cNvSpPr/>
          <p:nvPr/>
        </p:nvSpPr>
        <p:spPr>
          <a:xfrm>
            <a:off x="2981690" y="2075265"/>
            <a:ext cx="1471448" cy="430134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7D3AB57B-B0BF-353F-D22B-E8032C032F99}"/>
              </a:ext>
            </a:extLst>
          </p:cNvPr>
          <p:cNvGrpSpPr/>
          <p:nvPr/>
        </p:nvGrpSpPr>
        <p:grpSpPr>
          <a:xfrm>
            <a:off x="4601038" y="1329235"/>
            <a:ext cx="2703444" cy="4585253"/>
            <a:chOff x="1404730" y="1056101"/>
            <a:chExt cx="2703444" cy="4585253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DE37ED6-BE34-B442-E18D-0365078E9187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F33DED8-F0D7-DAFE-7760-FE0430BC02B3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54F794C-7778-E5B4-0680-6748A729B872}"/>
              </a:ext>
            </a:extLst>
          </p:cNvPr>
          <p:cNvSpPr/>
          <p:nvPr/>
        </p:nvSpPr>
        <p:spPr>
          <a:xfrm>
            <a:off x="4679350" y="2068001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082C6B-7121-D9E7-0862-2836B24E4158}"/>
              </a:ext>
            </a:extLst>
          </p:cNvPr>
          <p:cNvSpPr txBox="1"/>
          <p:nvPr/>
        </p:nvSpPr>
        <p:spPr>
          <a:xfrm>
            <a:off x="5855425" y="1719371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2977587-5DD3-49B4-2CB7-28CCB0F5099F}"/>
              </a:ext>
            </a:extLst>
          </p:cNvPr>
          <p:cNvSpPr/>
          <p:nvPr/>
        </p:nvSpPr>
        <p:spPr>
          <a:xfrm>
            <a:off x="4740397" y="2518883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해당하는 세금 납부 정보 리스트 </a:t>
            </a:r>
            <a:r>
              <a:rPr lang="en-US" altLang="ko-KR" sz="1200" dirty="0">
                <a:solidFill>
                  <a:schemeClr val="tx1"/>
                </a:solidFill>
              </a:rPr>
              <a:t>( </a:t>
            </a:r>
            <a:r>
              <a:rPr lang="ko-KR" altLang="en-US" sz="1200" dirty="0">
                <a:solidFill>
                  <a:schemeClr val="tx1"/>
                </a:solidFill>
              </a:rPr>
              <a:t>세금 납부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세금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</a:rPr>
              <a:t>납부액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납부일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납부 계좌</a:t>
            </a:r>
            <a:r>
              <a:rPr lang="en-US" altLang="ko-KR" sz="1200" dirty="0">
                <a:solidFill>
                  <a:schemeClr val="tx1"/>
                </a:solidFill>
              </a:rPr>
              <a:t> )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114C734-E25C-B6EB-1948-C23189FCEEA7}"/>
              </a:ext>
            </a:extLst>
          </p:cNvPr>
          <p:cNvSpPr/>
          <p:nvPr/>
        </p:nvSpPr>
        <p:spPr>
          <a:xfrm>
            <a:off x="6591149" y="2151227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B1DFEDF-52CE-AD67-9F08-81D5B5E7A338}"/>
              </a:ext>
            </a:extLst>
          </p:cNvPr>
          <p:cNvSpPr/>
          <p:nvPr/>
        </p:nvSpPr>
        <p:spPr>
          <a:xfrm>
            <a:off x="5813542" y="2147287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정보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DEFCFBB-D9E2-455A-E49E-4BB09293B7B6}"/>
              </a:ext>
            </a:extLst>
          </p:cNvPr>
          <p:cNvSpPr/>
          <p:nvPr/>
        </p:nvSpPr>
        <p:spPr>
          <a:xfrm>
            <a:off x="4818016" y="3088134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666957F-90C4-FF07-470C-D0D84951E9F2}"/>
              </a:ext>
            </a:extLst>
          </p:cNvPr>
          <p:cNvSpPr/>
          <p:nvPr/>
        </p:nvSpPr>
        <p:spPr>
          <a:xfrm>
            <a:off x="4818016" y="3409750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B2EEAC4-48B3-22F6-CAE8-CA3BC68DC68F}"/>
              </a:ext>
            </a:extLst>
          </p:cNvPr>
          <p:cNvSpPr/>
          <p:nvPr/>
        </p:nvSpPr>
        <p:spPr>
          <a:xfrm>
            <a:off x="710048" y="849885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세금 납부 내역 조회</a:t>
            </a:r>
          </a:p>
        </p:txBody>
      </p:sp>
    </p:spTree>
    <p:extLst>
      <p:ext uri="{BB962C8B-B14F-4D97-AF65-F5344CB8AC3E}">
        <p14:creationId xmlns:p14="http://schemas.microsoft.com/office/powerpoint/2010/main" val="24385054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1" y="115198"/>
            <a:ext cx="5709654" cy="5606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 </a:t>
            </a:r>
            <a:r>
              <a:rPr lang="en-US" altLang="ko-KR" sz="2800" dirty="0"/>
              <a:t>(</a:t>
            </a:r>
            <a:r>
              <a:rPr lang="ko-KR" altLang="en-US" sz="2800" dirty="0"/>
              <a:t>재무회계팀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D4E5621-D7C9-2C6F-E1E9-420F5CD81444}"/>
              </a:ext>
            </a:extLst>
          </p:cNvPr>
          <p:cNvGrpSpPr/>
          <p:nvPr/>
        </p:nvGrpSpPr>
        <p:grpSpPr>
          <a:xfrm>
            <a:off x="620816" y="1331427"/>
            <a:ext cx="2703444" cy="4585253"/>
            <a:chOff x="1404730" y="1056101"/>
            <a:chExt cx="2703444" cy="458525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7096EDF-98A7-DABE-5082-10D3B01CDD5C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115FBAC-21D4-09E9-C493-E096B09A0279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30040E0-A3BD-366A-5101-E76F1FFD6030}"/>
              </a:ext>
            </a:extLst>
          </p:cNvPr>
          <p:cNvSpPr/>
          <p:nvPr/>
        </p:nvSpPr>
        <p:spPr>
          <a:xfrm>
            <a:off x="676737" y="2070193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625904-539D-20AE-DA5B-6A700D44B5A4}"/>
              </a:ext>
            </a:extLst>
          </p:cNvPr>
          <p:cNvSpPr txBox="1"/>
          <p:nvPr/>
        </p:nvSpPr>
        <p:spPr>
          <a:xfrm>
            <a:off x="1852812" y="1721563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3222A49-E016-26CF-D84C-D66A2CF05D40}"/>
              </a:ext>
            </a:extLst>
          </p:cNvPr>
          <p:cNvSpPr/>
          <p:nvPr/>
        </p:nvSpPr>
        <p:spPr>
          <a:xfrm>
            <a:off x="737784" y="2521075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지급 사항 정보 리스트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지급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지급 금액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지급 대상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은행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예금주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지급 계좌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지급 형태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현금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즉시이체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일괄 이체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지급 상태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A1D14E9-9F99-73B5-CBC4-E3436B08B8DA}"/>
              </a:ext>
            </a:extLst>
          </p:cNvPr>
          <p:cNvSpPr/>
          <p:nvPr/>
        </p:nvSpPr>
        <p:spPr>
          <a:xfrm>
            <a:off x="2588536" y="2153419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2BC0701-8712-33C5-FCD9-B90FED64F615}"/>
              </a:ext>
            </a:extLst>
          </p:cNvPr>
          <p:cNvSpPr/>
          <p:nvPr/>
        </p:nvSpPr>
        <p:spPr>
          <a:xfrm>
            <a:off x="1810929" y="2149479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4FBF8BD-2E9C-7095-59ED-3C045F98D07A}"/>
              </a:ext>
            </a:extLst>
          </p:cNvPr>
          <p:cNvSpPr/>
          <p:nvPr/>
        </p:nvSpPr>
        <p:spPr>
          <a:xfrm>
            <a:off x="787667" y="2694159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4227E46-4535-F712-D3A2-61ED3CF3FF9F}"/>
              </a:ext>
            </a:extLst>
          </p:cNvPr>
          <p:cNvSpPr/>
          <p:nvPr/>
        </p:nvSpPr>
        <p:spPr>
          <a:xfrm>
            <a:off x="787667" y="2971777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2977587-5DD3-49B4-2CB7-28CCB0F5099F}"/>
              </a:ext>
            </a:extLst>
          </p:cNvPr>
          <p:cNvSpPr/>
          <p:nvPr/>
        </p:nvSpPr>
        <p:spPr>
          <a:xfrm>
            <a:off x="4773317" y="1331427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지급 사항 상세 정보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지급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지급 이유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지급 금액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지급 대상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은행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예금주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지급 계좌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지급 형태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현금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즉시이체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일괄 이체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지급 상태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B2EEAC4-48B3-22F6-CAE8-CA3BC68DC68F}"/>
              </a:ext>
            </a:extLst>
          </p:cNvPr>
          <p:cNvSpPr/>
          <p:nvPr/>
        </p:nvSpPr>
        <p:spPr>
          <a:xfrm>
            <a:off x="710048" y="849885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지급 사항 처리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92E2D0B1-0B43-29FB-6063-B4B3DB675196}"/>
              </a:ext>
            </a:extLst>
          </p:cNvPr>
          <p:cNvSpPr/>
          <p:nvPr/>
        </p:nvSpPr>
        <p:spPr>
          <a:xfrm>
            <a:off x="3362916" y="2559575"/>
            <a:ext cx="1471448" cy="75491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더블클릭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87BE9C-205B-5259-F2E6-FBF939D947DC}"/>
              </a:ext>
            </a:extLst>
          </p:cNvPr>
          <p:cNvSpPr/>
          <p:nvPr/>
        </p:nvSpPr>
        <p:spPr>
          <a:xfrm>
            <a:off x="4955882" y="4106715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지급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6482D2-22F5-BD32-E124-829C53B1EDA1}"/>
              </a:ext>
            </a:extLst>
          </p:cNvPr>
          <p:cNvSpPr/>
          <p:nvPr/>
        </p:nvSpPr>
        <p:spPr>
          <a:xfrm>
            <a:off x="6051335" y="4100108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2F4AA11-1244-83D3-DF84-DFFAA466F161}"/>
              </a:ext>
            </a:extLst>
          </p:cNvPr>
          <p:cNvSpPr/>
          <p:nvPr/>
        </p:nvSpPr>
        <p:spPr>
          <a:xfrm>
            <a:off x="5823416" y="4080630"/>
            <a:ext cx="1949574" cy="329170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D6EE94-D038-383C-559B-29ABFCD450FE}"/>
              </a:ext>
            </a:extLst>
          </p:cNvPr>
          <p:cNvSpPr/>
          <p:nvPr/>
        </p:nvSpPr>
        <p:spPr>
          <a:xfrm>
            <a:off x="7843565" y="2924581"/>
            <a:ext cx="2216154" cy="1567403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0B8629-66C9-F85B-9BB9-23B9B57F4DC5}"/>
              </a:ext>
            </a:extLst>
          </p:cNvPr>
          <p:cNvSpPr/>
          <p:nvPr/>
        </p:nvSpPr>
        <p:spPr>
          <a:xfrm>
            <a:off x="838351" y="2108445"/>
            <a:ext cx="810965" cy="29021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지급상태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콤보박스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4395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1" y="115198"/>
            <a:ext cx="5709654" cy="5606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 </a:t>
            </a:r>
            <a:r>
              <a:rPr lang="en-US" altLang="ko-KR" sz="2800" dirty="0"/>
              <a:t>(</a:t>
            </a:r>
            <a:r>
              <a:rPr lang="ko-KR" altLang="en-US" sz="2800" dirty="0"/>
              <a:t>재무회계팀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D4E5621-D7C9-2C6F-E1E9-420F5CD81444}"/>
              </a:ext>
            </a:extLst>
          </p:cNvPr>
          <p:cNvGrpSpPr/>
          <p:nvPr/>
        </p:nvGrpSpPr>
        <p:grpSpPr>
          <a:xfrm>
            <a:off x="598425" y="1331427"/>
            <a:ext cx="2703444" cy="4585253"/>
            <a:chOff x="1404730" y="1056101"/>
            <a:chExt cx="2703444" cy="458525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7096EDF-98A7-DABE-5082-10D3B01CDD5C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115FBAC-21D4-09E9-C493-E096B09A0279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30040E0-A3BD-366A-5101-E76F1FFD6030}"/>
              </a:ext>
            </a:extLst>
          </p:cNvPr>
          <p:cNvSpPr/>
          <p:nvPr/>
        </p:nvSpPr>
        <p:spPr>
          <a:xfrm>
            <a:off x="676737" y="2070193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625904-539D-20AE-DA5B-6A700D44B5A4}"/>
              </a:ext>
            </a:extLst>
          </p:cNvPr>
          <p:cNvSpPr txBox="1"/>
          <p:nvPr/>
        </p:nvSpPr>
        <p:spPr>
          <a:xfrm>
            <a:off x="1852812" y="1721563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3222A49-E016-26CF-D84C-D66A2CF05D40}"/>
              </a:ext>
            </a:extLst>
          </p:cNvPr>
          <p:cNvSpPr/>
          <p:nvPr/>
        </p:nvSpPr>
        <p:spPr>
          <a:xfrm>
            <a:off x="737784" y="2521075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입금 정보 리스트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계좌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</a:rPr>
              <a:t>입금자</a:t>
            </a:r>
            <a:r>
              <a:rPr lang="ko-KR" altLang="en-US" sz="1200" dirty="0">
                <a:solidFill>
                  <a:schemeClr val="tx1"/>
                </a:solidFill>
              </a:rPr>
              <a:t>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입금 날짜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입금 금액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</a:rPr>
              <a:t>은행명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입금 경로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A1D14E9-9F99-73B5-CBC4-E3436B08B8DA}"/>
              </a:ext>
            </a:extLst>
          </p:cNvPr>
          <p:cNvSpPr/>
          <p:nvPr/>
        </p:nvSpPr>
        <p:spPr>
          <a:xfrm>
            <a:off x="2588536" y="2153419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2BC0701-8712-33C5-FCD9-B90FED64F615}"/>
              </a:ext>
            </a:extLst>
          </p:cNvPr>
          <p:cNvSpPr/>
          <p:nvPr/>
        </p:nvSpPr>
        <p:spPr>
          <a:xfrm>
            <a:off x="1810929" y="2149479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정보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4FBF8BD-2E9C-7095-59ED-3C045F98D07A}"/>
              </a:ext>
            </a:extLst>
          </p:cNvPr>
          <p:cNvSpPr/>
          <p:nvPr/>
        </p:nvSpPr>
        <p:spPr>
          <a:xfrm>
            <a:off x="815403" y="3090326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4227E46-4535-F712-D3A2-61ED3CF3FF9F}"/>
              </a:ext>
            </a:extLst>
          </p:cNvPr>
          <p:cNvSpPr/>
          <p:nvPr/>
        </p:nvSpPr>
        <p:spPr>
          <a:xfrm>
            <a:off x="815403" y="3411942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7D3AB57B-B0BF-353F-D22B-E8032C032F99}"/>
              </a:ext>
            </a:extLst>
          </p:cNvPr>
          <p:cNvGrpSpPr/>
          <p:nvPr/>
        </p:nvGrpSpPr>
        <p:grpSpPr>
          <a:xfrm>
            <a:off x="4601038" y="1329235"/>
            <a:ext cx="2703444" cy="4585253"/>
            <a:chOff x="1404730" y="1056101"/>
            <a:chExt cx="2703444" cy="4585253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DE37ED6-BE34-B442-E18D-0365078E9187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F33DED8-F0D7-DAFE-7760-FE0430BC02B3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54F794C-7778-E5B4-0680-6748A729B872}"/>
              </a:ext>
            </a:extLst>
          </p:cNvPr>
          <p:cNvSpPr/>
          <p:nvPr/>
        </p:nvSpPr>
        <p:spPr>
          <a:xfrm>
            <a:off x="4679350" y="2068001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082C6B-7121-D9E7-0862-2836B24E4158}"/>
              </a:ext>
            </a:extLst>
          </p:cNvPr>
          <p:cNvSpPr txBox="1"/>
          <p:nvPr/>
        </p:nvSpPr>
        <p:spPr>
          <a:xfrm>
            <a:off x="5855425" y="1719371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2977587-5DD3-49B4-2CB7-28CCB0F5099F}"/>
              </a:ext>
            </a:extLst>
          </p:cNvPr>
          <p:cNvSpPr/>
          <p:nvPr/>
        </p:nvSpPr>
        <p:spPr>
          <a:xfrm>
            <a:off x="4740397" y="2518883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해당하는 입금 정보 리스트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계좌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</a:rPr>
              <a:t>입금자</a:t>
            </a:r>
            <a:r>
              <a:rPr lang="ko-KR" altLang="en-US" sz="1200" dirty="0">
                <a:solidFill>
                  <a:schemeClr val="tx1"/>
                </a:solidFill>
              </a:rPr>
              <a:t>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입금 날짜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입금 금액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</a:rPr>
              <a:t>은행명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입금 경로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114C734-E25C-B6EB-1948-C23189FCEEA7}"/>
              </a:ext>
            </a:extLst>
          </p:cNvPr>
          <p:cNvSpPr/>
          <p:nvPr/>
        </p:nvSpPr>
        <p:spPr>
          <a:xfrm>
            <a:off x="6591149" y="2151227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B1DFEDF-52CE-AD67-9F08-81D5B5E7A338}"/>
              </a:ext>
            </a:extLst>
          </p:cNvPr>
          <p:cNvSpPr/>
          <p:nvPr/>
        </p:nvSpPr>
        <p:spPr>
          <a:xfrm>
            <a:off x="5813542" y="2147287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정보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DEFCFBB-D9E2-455A-E49E-4BB09293B7B6}"/>
              </a:ext>
            </a:extLst>
          </p:cNvPr>
          <p:cNvSpPr/>
          <p:nvPr/>
        </p:nvSpPr>
        <p:spPr>
          <a:xfrm>
            <a:off x="4818016" y="3088134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666957F-90C4-FF07-470C-D0D84951E9F2}"/>
              </a:ext>
            </a:extLst>
          </p:cNvPr>
          <p:cNvSpPr/>
          <p:nvPr/>
        </p:nvSpPr>
        <p:spPr>
          <a:xfrm>
            <a:off x="4818016" y="3409750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B2EEAC4-48B3-22F6-CAE8-CA3BC68DC68F}"/>
              </a:ext>
            </a:extLst>
          </p:cNvPr>
          <p:cNvSpPr/>
          <p:nvPr/>
        </p:nvSpPr>
        <p:spPr>
          <a:xfrm>
            <a:off x="710048" y="849885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입금 사항 조회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33076262-9416-EC01-4B82-CF43EC52C508}"/>
              </a:ext>
            </a:extLst>
          </p:cNvPr>
          <p:cNvSpPr/>
          <p:nvPr/>
        </p:nvSpPr>
        <p:spPr>
          <a:xfrm>
            <a:off x="3069268" y="2088749"/>
            <a:ext cx="1471448" cy="430134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09803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2" y="115198"/>
            <a:ext cx="3962400" cy="428142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고객 어플리케이션 상상도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812377BF-5652-427A-C9A5-884F0D36C134}"/>
              </a:ext>
            </a:extLst>
          </p:cNvPr>
          <p:cNvGrpSpPr/>
          <p:nvPr/>
        </p:nvGrpSpPr>
        <p:grpSpPr>
          <a:xfrm>
            <a:off x="1160633" y="1549307"/>
            <a:ext cx="2703444" cy="4927214"/>
            <a:chOff x="1404730" y="1056101"/>
            <a:chExt cx="2703444" cy="4585253"/>
          </a:xfrm>
          <a:solidFill>
            <a:srgbClr val="E8E8E8"/>
          </a:solidFill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B68623-9CC9-8A9E-3BC8-14F18515FF51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D902A7C-7F4C-129D-574F-A99BED2681BD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DCC0DE2-9B8A-0A33-DCD8-D40DA45B592B}"/>
              </a:ext>
            </a:extLst>
          </p:cNvPr>
          <p:cNvSpPr txBox="1"/>
          <p:nvPr/>
        </p:nvSpPr>
        <p:spPr>
          <a:xfrm>
            <a:off x="2356610" y="1939443"/>
            <a:ext cx="1471448" cy="276999"/>
          </a:xfrm>
          <a:prstGeom prst="rect">
            <a:avLst/>
          </a:prstGeom>
          <a:solidFill>
            <a:srgbClr val="E8E8E8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69BF8E0-D4D2-D7D0-3F48-C9DE02394CDF}"/>
              </a:ext>
            </a:extLst>
          </p:cNvPr>
          <p:cNvSpPr/>
          <p:nvPr/>
        </p:nvSpPr>
        <p:spPr>
          <a:xfrm>
            <a:off x="1299991" y="1044608"/>
            <a:ext cx="2420323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기가입</a:t>
            </a:r>
            <a:r>
              <a:rPr lang="ko-KR" altLang="en-US" sz="1200" dirty="0">
                <a:solidFill>
                  <a:schemeClr val="tx1"/>
                </a:solidFill>
              </a:rPr>
              <a:t> 보험 관리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332CBD5-907A-5871-E33A-AD13CAF4F6D0}"/>
              </a:ext>
            </a:extLst>
          </p:cNvPr>
          <p:cNvSpPr/>
          <p:nvPr/>
        </p:nvSpPr>
        <p:spPr>
          <a:xfrm>
            <a:off x="1260235" y="2257947"/>
            <a:ext cx="2542419" cy="4045901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4275974-A658-6B79-1C60-630F64613B30}"/>
              </a:ext>
            </a:extLst>
          </p:cNvPr>
          <p:cNvSpPr/>
          <p:nvPr/>
        </p:nvSpPr>
        <p:spPr>
          <a:xfrm>
            <a:off x="1319320" y="2702088"/>
            <a:ext cx="2420323" cy="3416413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기가입</a:t>
            </a:r>
            <a:r>
              <a:rPr lang="ko-KR" altLang="en-US" sz="1200" dirty="0">
                <a:solidFill>
                  <a:schemeClr val="tx1"/>
                </a:solidFill>
              </a:rPr>
              <a:t> 보험 상품 정보 리스트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보험 상품 정보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상품 이름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종류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상품 번호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연령대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월 보험료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만기일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가입일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보험 상태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2B159B2-E162-370A-0AF4-48906AC58068}"/>
              </a:ext>
            </a:extLst>
          </p:cNvPr>
          <p:cNvSpPr/>
          <p:nvPr/>
        </p:nvSpPr>
        <p:spPr>
          <a:xfrm>
            <a:off x="1396939" y="2847513"/>
            <a:ext cx="2265084" cy="27349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C7B7567-8D6D-553A-DE05-00AB5CC8A25D}"/>
              </a:ext>
            </a:extLst>
          </p:cNvPr>
          <p:cNvSpPr/>
          <p:nvPr/>
        </p:nvSpPr>
        <p:spPr>
          <a:xfrm>
            <a:off x="1396939" y="3207524"/>
            <a:ext cx="2265084" cy="276012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7CB7383-1049-961F-32A5-A8217C51E3C3}"/>
              </a:ext>
            </a:extLst>
          </p:cNvPr>
          <p:cNvSpPr/>
          <p:nvPr/>
        </p:nvSpPr>
        <p:spPr>
          <a:xfrm>
            <a:off x="4598865" y="2100047"/>
            <a:ext cx="2549729" cy="3186308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화살표: 오른쪽 90">
            <a:extLst>
              <a:ext uri="{FF2B5EF4-FFF2-40B4-BE49-F238E27FC236}">
                <a16:creationId xmlns:a16="http://schemas.microsoft.com/office/drawing/2014/main" id="{1074C350-5B78-99BC-86F5-532C45B1107D}"/>
              </a:ext>
            </a:extLst>
          </p:cNvPr>
          <p:cNvSpPr/>
          <p:nvPr/>
        </p:nvSpPr>
        <p:spPr>
          <a:xfrm>
            <a:off x="3390396" y="3048636"/>
            <a:ext cx="1471448" cy="75491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더블클릭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908B06E-F41A-5A37-9A67-8FB987C64795}"/>
              </a:ext>
            </a:extLst>
          </p:cNvPr>
          <p:cNvSpPr/>
          <p:nvPr/>
        </p:nvSpPr>
        <p:spPr>
          <a:xfrm>
            <a:off x="4686108" y="3867026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만기 재가입 신청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9FB8D82-E869-862F-924D-633036C4C085}"/>
              </a:ext>
            </a:extLst>
          </p:cNvPr>
          <p:cNvSpPr/>
          <p:nvPr/>
        </p:nvSpPr>
        <p:spPr>
          <a:xfrm>
            <a:off x="5968701" y="3867026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부활 신청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FB61D0F-4037-BCEC-C326-4FC48820D702}"/>
              </a:ext>
            </a:extLst>
          </p:cNvPr>
          <p:cNvSpPr/>
          <p:nvPr/>
        </p:nvSpPr>
        <p:spPr>
          <a:xfrm>
            <a:off x="4686108" y="4364674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배서 신청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B7D77DD-989E-4090-3A6F-E678FD3955B7}"/>
              </a:ext>
            </a:extLst>
          </p:cNvPr>
          <p:cNvSpPr/>
          <p:nvPr/>
        </p:nvSpPr>
        <p:spPr>
          <a:xfrm>
            <a:off x="5979084" y="4824796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보험료 납부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65A8376-9966-B22F-436D-0D4DDC6408D4}"/>
              </a:ext>
            </a:extLst>
          </p:cNvPr>
          <p:cNvSpPr/>
          <p:nvPr/>
        </p:nvSpPr>
        <p:spPr>
          <a:xfrm>
            <a:off x="4688394" y="4824796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보험금 신청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8F21BC5-7C35-795B-21E0-949D931B736B}"/>
              </a:ext>
            </a:extLst>
          </p:cNvPr>
          <p:cNvSpPr/>
          <p:nvPr/>
        </p:nvSpPr>
        <p:spPr>
          <a:xfrm>
            <a:off x="3220355" y="2285680"/>
            <a:ext cx="499959" cy="329887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E740673-0BD6-2D1C-1431-33D9D72651B1}"/>
              </a:ext>
            </a:extLst>
          </p:cNvPr>
          <p:cNvSpPr/>
          <p:nvPr/>
        </p:nvSpPr>
        <p:spPr>
          <a:xfrm>
            <a:off x="2429496" y="2321495"/>
            <a:ext cx="635129" cy="269727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573FE50-E90B-05CC-D580-E0CA75C049E2}"/>
              </a:ext>
            </a:extLst>
          </p:cNvPr>
          <p:cNvSpPr/>
          <p:nvPr/>
        </p:nvSpPr>
        <p:spPr>
          <a:xfrm>
            <a:off x="5596632" y="3769529"/>
            <a:ext cx="2005506" cy="595146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417272-E874-EED9-78C3-765EF950E6CB}"/>
              </a:ext>
            </a:extLst>
          </p:cNvPr>
          <p:cNvSpPr/>
          <p:nvPr/>
        </p:nvSpPr>
        <p:spPr>
          <a:xfrm>
            <a:off x="8146361" y="3419378"/>
            <a:ext cx="2549729" cy="128913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10F382-480A-FE1F-8EBB-3E8D3FD75935}"/>
              </a:ext>
            </a:extLst>
          </p:cNvPr>
          <p:cNvSpPr/>
          <p:nvPr/>
        </p:nvSpPr>
        <p:spPr>
          <a:xfrm>
            <a:off x="5967765" y="4364674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해지 신청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CA1C0C-0CB5-C152-7775-14EBF8CBABD6}"/>
              </a:ext>
            </a:extLst>
          </p:cNvPr>
          <p:cNvSpPr/>
          <p:nvPr/>
        </p:nvSpPr>
        <p:spPr>
          <a:xfrm>
            <a:off x="1396939" y="2301009"/>
            <a:ext cx="810965" cy="29021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보험종류콤보박스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CC76F-4DC2-A08F-FC83-5223EA88A1F9}"/>
              </a:ext>
            </a:extLst>
          </p:cNvPr>
          <p:cNvSpPr txBox="1"/>
          <p:nvPr/>
        </p:nvSpPr>
        <p:spPr>
          <a:xfrm>
            <a:off x="4598865" y="2100047"/>
            <a:ext cx="24739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기가입</a:t>
            </a:r>
            <a:r>
              <a:rPr lang="ko-KR" altLang="en-US" sz="1200" dirty="0">
                <a:solidFill>
                  <a:schemeClr val="tx1"/>
                </a:solidFill>
              </a:rPr>
              <a:t> 보험 상품 상세 정보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보험 상품 정보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상품 이름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종류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상품 번호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연령대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월 보험료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만기일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가입일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납부일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보험 상태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052029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0" y="115198"/>
            <a:ext cx="5874989" cy="5606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 </a:t>
            </a:r>
            <a:r>
              <a:rPr lang="en-US" altLang="ko-KR" sz="2800" dirty="0"/>
              <a:t>(</a:t>
            </a:r>
            <a:r>
              <a:rPr lang="ko-KR" altLang="en-US" sz="2800" dirty="0"/>
              <a:t>보상 </a:t>
            </a:r>
            <a:r>
              <a:rPr lang="ko-KR" altLang="en-US" sz="2800" dirty="0" err="1"/>
              <a:t>처리팀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5701B8-5D56-5F37-EB4F-E64C5894666B}"/>
              </a:ext>
            </a:extLst>
          </p:cNvPr>
          <p:cNvSpPr/>
          <p:nvPr/>
        </p:nvSpPr>
        <p:spPr>
          <a:xfrm>
            <a:off x="4780228" y="902542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회사 어플리케이션 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C1A909D-E052-C8BB-34F5-986FCB63673A}"/>
              </a:ext>
            </a:extLst>
          </p:cNvPr>
          <p:cNvGrpSpPr/>
          <p:nvPr/>
        </p:nvGrpSpPr>
        <p:grpSpPr>
          <a:xfrm>
            <a:off x="4655787" y="1673374"/>
            <a:ext cx="2703444" cy="4585253"/>
            <a:chOff x="1404730" y="1056101"/>
            <a:chExt cx="2703444" cy="45852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A814840-B8AB-B2E7-FD62-B603D7838CE5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AA10B55-0684-1F23-F79E-5949C2256D83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8AEA03-93D8-D742-B7ED-79DA38EE380A}"/>
              </a:ext>
            </a:extLst>
          </p:cNvPr>
          <p:cNvSpPr/>
          <p:nvPr/>
        </p:nvSpPr>
        <p:spPr>
          <a:xfrm>
            <a:off x="4734099" y="2412140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A8C83-F928-7DBB-CA7E-0828D875C256}"/>
              </a:ext>
            </a:extLst>
          </p:cNvPr>
          <p:cNvSpPr txBox="1"/>
          <p:nvPr/>
        </p:nvSpPr>
        <p:spPr>
          <a:xfrm>
            <a:off x="5910174" y="2063510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31B64D-63B5-73C3-E220-3C329E77FB8D}"/>
              </a:ext>
            </a:extLst>
          </p:cNvPr>
          <p:cNvSpPr/>
          <p:nvPr/>
        </p:nvSpPr>
        <p:spPr>
          <a:xfrm>
            <a:off x="4787508" y="2480044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보상 지급 요청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1AB5AA-B855-939C-0465-0FAD04611ABF}"/>
              </a:ext>
            </a:extLst>
          </p:cNvPr>
          <p:cNvSpPr/>
          <p:nvPr/>
        </p:nvSpPr>
        <p:spPr>
          <a:xfrm>
            <a:off x="4787508" y="3020853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보험금 지급 요청</a:t>
            </a:r>
          </a:p>
        </p:txBody>
      </p:sp>
    </p:spTree>
    <p:extLst>
      <p:ext uri="{BB962C8B-B14F-4D97-AF65-F5344CB8AC3E}">
        <p14:creationId xmlns:p14="http://schemas.microsoft.com/office/powerpoint/2010/main" val="29732178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1" y="115198"/>
            <a:ext cx="5709654" cy="5606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</a:t>
            </a:r>
            <a:r>
              <a:rPr lang="en-US" altLang="ko-KR" sz="2800" dirty="0"/>
              <a:t>(</a:t>
            </a:r>
            <a:r>
              <a:rPr lang="ko-KR" altLang="en-US" sz="2800" dirty="0"/>
              <a:t>보상 </a:t>
            </a:r>
            <a:r>
              <a:rPr lang="ko-KR" altLang="en-US" sz="2800" dirty="0" err="1"/>
              <a:t>처리팀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8579DF-4520-AEBD-9A95-A29484EE2D9F}"/>
              </a:ext>
            </a:extLst>
          </p:cNvPr>
          <p:cNvSpPr/>
          <p:nvPr/>
        </p:nvSpPr>
        <p:spPr>
          <a:xfrm>
            <a:off x="688765" y="1048196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보상 지급 요청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EA77E27-AB3D-9709-7DC4-13C7FFCD668D}"/>
              </a:ext>
            </a:extLst>
          </p:cNvPr>
          <p:cNvGrpSpPr/>
          <p:nvPr/>
        </p:nvGrpSpPr>
        <p:grpSpPr>
          <a:xfrm>
            <a:off x="549407" y="1624278"/>
            <a:ext cx="2703444" cy="4585253"/>
            <a:chOff x="1404730" y="1056101"/>
            <a:chExt cx="2703444" cy="458525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FC35F3D-0B76-7182-A547-19A347B07C5D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20EA7A6-A5F3-620E-7C83-521B799A6F0C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05EF20-48A6-3330-EEF3-98128257AD56}"/>
              </a:ext>
            </a:extLst>
          </p:cNvPr>
          <p:cNvSpPr/>
          <p:nvPr/>
        </p:nvSpPr>
        <p:spPr>
          <a:xfrm>
            <a:off x="627719" y="2363044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14261A-25DB-ED7D-C5CD-C4A6CC422F83}"/>
              </a:ext>
            </a:extLst>
          </p:cNvPr>
          <p:cNvSpPr txBox="1"/>
          <p:nvPr/>
        </p:nvSpPr>
        <p:spPr>
          <a:xfrm>
            <a:off x="1803794" y="2014414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3D0578-8C9A-CC17-E91E-56B11C3413BD}"/>
              </a:ext>
            </a:extLst>
          </p:cNvPr>
          <p:cNvSpPr/>
          <p:nvPr/>
        </p:nvSpPr>
        <p:spPr>
          <a:xfrm>
            <a:off x="688766" y="2813926"/>
            <a:ext cx="2420323" cy="27350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사고 정보 리스트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신고 처리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사고 신고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사고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서비스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사고 날짜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사고 시간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사고 위치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전화번호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처리상태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접수 상태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7FCF79-52EA-3AA8-6E4E-E82A61CC656B}"/>
              </a:ext>
            </a:extLst>
          </p:cNvPr>
          <p:cNvSpPr/>
          <p:nvPr/>
        </p:nvSpPr>
        <p:spPr>
          <a:xfrm>
            <a:off x="2539518" y="2446270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851ADB-EDCE-49D1-A269-813051013772}"/>
              </a:ext>
            </a:extLst>
          </p:cNvPr>
          <p:cNvSpPr/>
          <p:nvPr/>
        </p:nvSpPr>
        <p:spPr>
          <a:xfrm>
            <a:off x="1761911" y="2442330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584804-F695-A02C-03BF-5EA3B492DECE}"/>
              </a:ext>
            </a:extLst>
          </p:cNvPr>
          <p:cNvSpPr/>
          <p:nvPr/>
        </p:nvSpPr>
        <p:spPr>
          <a:xfrm>
            <a:off x="766385" y="3219080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05DD8E-DBC7-ACDC-A461-F6EE1EB10E61}"/>
              </a:ext>
            </a:extLst>
          </p:cNvPr>
          <p:cNvSpPr/>
          <p:nvPr/>
        </p:nvSpPr>
        <p:spPr>
          <a:xfrm>
            <a:off x="759702" y="3486120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858755-21C9-9BF7-F75C-45973AACF1EB}"/>
              </a:ext>
            </a:extLst>
          </p:cNvPr>
          <p:cNvSpPr/>
          <p:nvPr/>
        </p:nvSpPr>
        <p:spPr>
          <a:xfrm>
            <a:off x="4051280" y="1951523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사고 상세 정보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신고 처리 정보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사고 신고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사고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서비스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사고 날짜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사고 시간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사고 위치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전화번호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처리상태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접수 상태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손해 사정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손해 예상 금액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협력업체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협력업체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협력업체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협력업체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협력업체 전화번호</a:t>
            </a:r>
            <a:r>
              <a:rPr lang="en-US" altLang="ko-KR" sz="1200" dirty="0">
                <a:solidFill>
                  <a:schemeClr val="tx1"/>
                </a:solidFill>
              </a:rPr>
              <a:t>))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ECB88D-CB40-69E2-8018-11408A0CB45D}"/>
              </a:ext>
            </a:extLst>
          </p:cNvPr>
          <p:cNvSpPr/>
          <p:nvPr/>
        </p:nvSpPr>
        <p:spPr>
          <a:xfrm>
            <a:off x="4260442" y="4649714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요청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C3E234D-47B1-F0DB-E814-11CF055E8FE0}"/>
              </a:ext>
            </a:extLst>
          </p:cNvPr>
          <p:cNvSpPr/>
          <p:nvPr/>
        </p:nvSpPr>
        <p:spPr>
          <a:xfrm>
            <a:off x="5373552" y="4643822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923082-A55C-5FE6-DF4A-8CC2A5A07269}"/>
              </a:ext>
            </a:extLst>
          </p:cNvPr>
          <p:cNvSpPr/>
          <p:nvPr/>
        </p:nvSpPr>
        <p:spPr>
          <a:xfrm>
            <a:off x="712070" y="2450811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접수 상태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콤보박스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AE252A6-A6F6-384B-5267-2E05383D9E95}"/>
              </a:ext>
            </a:extLst>
          </p:cNvPr>
          <p:cNvSpPr/>
          <p:nvPr/>
        </p:nvSpPr>
        <p:spPr>
          <a:xfrm>
            <a:off x="4980845" y="4733340"/>
            <a:ext cx="1795141" cy="40449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0160B1-540A-DA0E-82CA-1DA36DAC539F}"/>
              </a:ext>
            </a:extLst>
          </p:cNvPr>
          <p:cNvSpPr/>
          <p:nvPr/>
        </p:nvSpPr>
        <p:spPr>
          <a:xfrm>
            <a:off x="9652482" y="1972908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5E8BFE-917B-CBCD-65CB-6CE96FA21C1B}"/>
              </a:ext>
            </a:extLst>
          </p:cNvPr>
          <p:cNvSpPr/>
          <p:nvPr/>
        </p:nvSpPr>
        <p:spPr>
          <a:xfrm>
            <a:off x="6844463" y="1972908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지급 사항 상세 정보 입력란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지급 이유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지급 금액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지급 대상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은행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예금주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지급 계좌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지급 형태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현금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즉시이체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일괄 이체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지급 상태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5751E39-A504-474E-76EA-58453E56184E}"/>
              </a:ext>
            </a:extLst>
          </p:cNvPr>
          <p:cNvSpPr/>
          <p:nvPr/>
        </p:nvSpPr>
        <p:spPr>
          <a:xfrm>
            <a:off x="2841119" y="3271227"/>
            <a:ext cx="1471448" cy="75491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더블클릭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2E4D88-1ACB-ECE3-6D8E-004E116B694A}"/>
              </a:ext>
            </a:extLst>
          </p:cNvPr>
          <p:cNvSpPr/>
          <p:nvPr/>
        </p:nvSpPr>
        <p:spPr>
          <a:xfrm>
            <a:off x="7006302" y="4664100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654899-D923-D9C4-4A6F-530C4D9699B2}"/>
              </a:ext>
            </a:extLst>
          </p:cNvPr>
          <p:cNvSpPr/>
          <p:nvPr/>
        </p:nvSpPr>
        <p:spPr>
          <a:xfrm>
            <a:off x="8135544" y="4657354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16CB06F-719C-C03A-22FB-CAE2715E9475}"/>
              </a:ext>
            </a:extLst>
          </p:cNvPr>
          <p:cNvSpPr/>
          <p:nvPr/>
        </p:nvSpPr>
        <p:spPr>
          <a:xfrm>
            <a:off x="7921611" y="4725561"/>
            <a:ext cx="1795141" cy="40449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675FD4-9C68-153C-B14F-47D0DF0671B2}"/>
              </a:ext>
            </a:extLst>
          </p:cNvPr>
          <p:cNvSpPr/>
          <p:nvPr/>
        </p:nvSpPr>
        <p:spPr>
          <a:xfrm>
            <a:off x="2456805" y="5630333"/>
            <a:ext cx="574664" cy="2887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요청 </a:t>
            </a:r>
          </a:p>
        </p:txBody>
      </p:sp>
    </p:spTree>
    <p:extLst>
      <p:ext uri="{BB962C8B-B14F-4D97-AF65-F5344CB8AC3E}">
        <p14:creationId xmlns:p14="http://schemas.microsoft.com/office/powerpoint/2010/main" val="11254273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1" y="115198"/>
            <a:ext cx="5709654" cy="5606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</a:t>
            </a:r>
            <a:r>
              <a:rPr lang="en-US" altLang="ko-KR" sz="2800" dirty="0"/>
              <a:t>(</a:t>
            </a:r>
            <a:r>
              <a:rPr lang="ko-KR" altLang="en-US" sz="2800" dirty="0"/>
              <a:t>보상 </a:t>
            </a:r>
            <a:r>
              <a:rPr lang="ko-KR" altLang="en-US" sz="2800" dirty="0" err="1"/>
              <a:t>처리팀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8579DF-4520-AEBD-9A95-A29484EE2D9F}"/>
              </a:ext>
            </a:extLst>
          </p:cNvPr>
          <p:cNvSpPr/>
          <p:nvPr/>
        </p:nvSpPr>
        <p:spPr>
          <a:xfrm>
            <a:off x="688765" y="1048196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보험금 지급 요청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EA77E27-AB3D-9709-7DC4-13C7FFCD668D}"/>
              </a:ext>
            </a:extLst>
          </p:cNvPr>
          <p:cNvGrpSpPr/>
          <p:nvPr/>
        </p:nvGrpSpPr>
        <p:grpSpPr>
          <a:xfrm>
            <a:off x="549407" y="1624278"/>
            <a:ext cx="2703444" cy="4585253"/>
            <a:chOff x="1404730" y="1056101"/>
            <a:chExt cx="2703444" cy="458525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FC35F3D-0B76-7182-A547-19A347B07C5D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20EA7A6-A5F3-620E-7C83-521B799A6F0C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05EF20-48A6-3330-EEF3-98128257AD56}"/>
              </a:ext>
            </a:extLst>
          </p:cNvPr>
          <p:cNvSpPr/>
          <p:nvPr/>
        </p:nvSpPr>
        <p:spPr>
          <a:xfrm>
            <a:off x="627719" y="2363044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14261A-25DB-ED7D-C5CD-C4A6CC422F83}"/>
              </a:ext>
            </a:extLst>
          </p:cNvPr>
          <p:cNvSpPr txBox="1"/>
          <p:nvPr/>
        </p:nvSpPr>
        <p:spPr>
          <a:xfrm>
            <a:off x="1803794" y="2014414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3D0578-8C9A-CC17-E91E-56B11C3413BD}"/>
              </a:ext>
            </a:extLst>
          </p:cNvPr>
          <p:cNvSpPr/>
          <p:nvPr/>
        </p:nvSpPr>
        <p:spPr>
          <a:xfrm>
            <a:off x="688766" y="2813926"/>
            <a:ext cx="2420323" cy="27350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보험금 신청 정보 리스트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신청 번호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 계약 상품 종류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 신청 날짜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 고객 이름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 처리 상태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7FCF79-52EA-3AA8-6E4E-E82A61CC656B}"/>
              </a:ext>
            </a:extLst>
          </p:cNvPr>
          <p:cNvSpPr/>
          <p:nvPr/>
        </p:nvSpPr>
        <p:spPr>
          <a:xfrm>
            <a:off x="2539518" y="2446270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851ADB-EDCE-49D1-A269-813051013772}"/>
              </a:ext>
            </a:extLst>
          </p:cNvPr>
          <p:cNvSpPr/>
          <p:nvPr/>
        </p:nvSpPr>
        <p:spPr>
          <a:xfrm>
            <a:off x="1761911" y="2442330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584804-F695-A02C-03BF-5EA3B492DECE}"/>
              </a:ext>
            </a:extLst>
          </p:cNvPr>
          <p:cNvSpPr/>
          <p:nvPr/>
        </p:nvSpPr>
        <p:spPr>
          <a:xfrm>
            <a:off x="766385" y="3219080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05DD8E-DBC7-ACDC-A461-F6EE1EB10E61}"/>
              </a:ext>
            </a:extLst>
          </p:cNvPr>
          <p:cNvSpPr/>
          <p:nvPr/>
        </p:nvSpPr>
        <p:spPr>
          <a:xfrm>
            <a:off x="759702" y="3486120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858755-21C9-9BF7-F75C-45973AACF1EB}"/>
              </a:ext>
            </a:extLst>
          </p:cNvPr>
          <p:cNvSpPr/>
          <p:nvPr/>
        </p:nvSpPr>
        <p:spPr>
          <a:xfrm>
            <a:off x="4051280" y="1951523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보험금 신청 상세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신청 번호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 계약 상품 종류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 신청 날짜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 고객 이름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 처리 상태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 진단서 사진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 영수증 사진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 주민등록증 사본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ECB88D-CB40-69E2-8018-11408A0CB45D}"/>
              </a:ext>
            </a:extLst>
          </p:cNvPr>
          <p:cNvSpPr/>
          <p:nvPr/>
        </p:nvSpPr>
        <p:spPr>
          <a:xfrm>
            <a:off x="4260442" y="4649714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요청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C3E234D-47B1-F0DB-E814-11CF055E8FE0}"/>
              </a:ext>
            </a:extLst>
          </p:cNvPr>
          <p:cNvSpPr/>
          <p:nvPr/>
        </p:nvSpPr>
        <p:spPr>
          <a:xfrm>
            <a:off x="5373552" y="4643822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923082-A55C-5FE6-DF4A-8CC2A5A07269}"/>
              </a:ext>
            </a:extLst>
          </p:cNvPr>
          <p:cNvSpPr/>
          <p:nvPr/>
        </p:nvSpPr>
        <p:spPr>
          <a:xfrm>
            <a:off x="712070" y="2450811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처리 상태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콤보박스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AE252A6-A6F6-384B-5267-2E05383D9E95}"/>
              </a:ext>
            </a:extLst>
          </p:cNvPr>
          <p:cNvSpPr/>
          <p:nvPr/>
        </p:nvSpPr>
        <p:spPr>
          <a:xfrm>
            <a:off x="4980845" y="4733340"/>
            <a:ext cx="1795141" cy="40449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0160B1-540A-DA0E-82CA-1DA36DAC539F}"/>
              </a:ext>
            </a:extLst>
          </p:cNvPr>
          <p:cNvSpPr/>
          <p:nvPr/>
        </p:nvSpPr>
        <p:spPr>
          <a:xfrm>
            <a:off x="9652482" y="1972908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5E8BFE-917B-CBCD-65CB-6CE96FA21C1B}"/>
              </a:ext>
            </a:extLst>
          </p:cNvPr>
          <p:cNvSpPr/>
          <p:nvPr/>
        </p:nvSpPr>
        <p:spPr>
          <a:xfrm>
            <a:off x="6844463" y="1972908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지급 사항 상세 정보 입력란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지급 이유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지급 금액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지급 대상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은행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예금주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지급 계좌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지급 형태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현금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즉시이체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일괄 이체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지급 상태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5751E39-A504-474E-76EA-58453E56184E}"/>
              </a:ext>
            </a:extLst>
          </p:cNvPr>
          <p:cNvSpPr/>
          <p:nvPr/>
        </p:nvSpPr>
        <p:spPr>
          <a:xfrm>
            <a:off x="2841119" y="3271227"/>
            <a:ext cx="1471448" cy="75491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더블클릭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2E4D88-1ACB-ECE3-6D8E-004E116B694A}"/>
              </a:ext>
            </a:extLst>
          </p:cNvPr>
          <p:cNvSpPr/>
          <p:nvPr/>
        </p:nvSpPr>
        <p:spPr>
          <a:xfrm>
            <a:off x="7006302" y="4664100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654899-D923-D9C4-4A6F-530C4D9699B2}"/>
              </a:ext>
            </a:extLst>
          </p:cNvPr>
          <p:cNvSpPr/>
          <p:nvPr/>
        </p:nvSpPr>
        <p:spPr>
          <a:xfrm>
            <a:off x="8135544" y="4657354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16CB06F-719C-C03A-22FB-CAE2715E9475}"/>
              </a:ext>
            </a:extLst>
          </p:cNvPr>
          <p:cNvSpPr/>
          <p:nvPr/>
        </p:nvSpPr>
        <p:spPr>
          <a:xfrm>
            <a:off x="7921611" y="4725561"/>
            <a:ext cx="1795141" cy="40449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42220494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0" y="115198"/>
            <a:ext cx="5874989" cy="5606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 </a:t>
            </a:r>
            <a:r>
              <a:rPr lang="en-US" altLang="ko-KR" sz="2800" dirty="0"/>
              <a:t>(</a:t>
            </a:r>
            <a:r>
              <a:rPr lang="ko-KR" altLang="en-US" sz="2800" dirty="0"/>
              <a:t>보상 기획팀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5701B8-5D56-5F37-EB4F-E64C5894666B}"/>
              </a:ext>
            </a:extLst>
          </p:cNvPr>
          <p:cNvSpPr/>
          <p:nvPr/>
        </p:nvSpPr>
        <p:spPr>
          <a:xfrm>
            <a:off x="4780228" y="902542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회사 어플리케이션 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34196F1-EDF8-D6EC-49E5-FC09FF49FDF6}"/>
              </a:ext>
            </a:extLst>
          </p:cNvPr>
          <p:cNvGrpSpPr/>
          <p:nvPr/>
        </p:nvGrpSpPr>
        <p:grpSpPr>
          <a:xfrm>
            <a:off x="4636537" y="1523056"/>
            <a:ext cx="2703444" cy="4585253"/>
            <a:chOff x="1404730" y="1056101"/>
            <a:chExt cx="2703444" cy="45852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0528462-85CB-93E2-4862-74AAE72E7FB3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9754633-D348-A72A-FF82-9CF385160DB4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514D38-5247-AA16-BFBA-3BBD59AC0F6F}"/>
              </a:ext>
            </a:extLst>
          </p:cNvPr>
          <p:cNvSpPr/>
          <p:nvPr/>
        </p:nvSpPr>
        <p:spPr>
          <a:xfrm>
            <a:off x="4714849" y="2261822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6C5670-69D0-01AF-40A0-76EAD28479B0}"/>
              </a:ext>
            </a:extLst>
          </p:cNvPr>
          <p:cNvSpPr txBox="1"/>
          <p:nvPr/>
        </p:nvSpPr>
        <p:spPr>
          <a:xfrm>
            <a:off x="5890924" y="1913192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201D7C-A48D-B88A-AD21-867D287CC10D}"/>
              </a:ext>
            </a:extLst>
          </p:cNvPr>
          <p:cNvSpPr/>
          <p:nvPr/>
        </p:nvSpPr>
        <p:spPr>
          <a:xfrm>
            <a:off x="4775895" y="2776171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협력업체 평가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5D9FCA-7EE0-ED27-50C1-FF3E9553FD04}"/>
              </a:ext>
            </a:extLst>
          </p:cNvPr>
          <p:cNvSpPr/>
          <p:nvPr/>
        </p:nvSpPr>
        <p:spPr>
          <a:xfrm>
            <a:off x="4775894" y="3241837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협력업체 관리 </a:t>
            </a:r>
          </a:p>
        </p:txBody>
      </p:sp>
    </p:spTree>
    <p:extLst>
      <p:ext uri="{BB962C8B-B14F-4D97-AF65-F5344CB8AC3E}">
        <p14:creationId xmlns:p14="http://schemas.microsoft.com/office/powerpoint/2010/main" val="36646374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0" y="115198"/>
            <a:ext cx="5963479" cy="5606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 </a:t>
            </a:r>
            <a:r>
              <a:rPr lang="en-US" altLang="ko-KR" sz="2800" dirty="0"/>
              <a:t>(</a:t>
            </a:r>
            <a:r>
              <a:rPr lang="ko-KR" altLang="en-US" sz="2800" dirty="0"/>
              <a:t>보상 기획팀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D4E5621-D7C9-2C6F-E1E9-420F5CD81444}"/>
              </a:ext>
            </a:extLst>
          </p:cNvPr>
          <p:cNvGrpSpPr/>
          <p:nvPr/>
        </p:nvGrpSpPr>
        <p:grpSpPr>
          <a:xfrm>
            <a:off x="598425" y="1331427"/>
            <a:ext cx="2703444" cy="4585253"/>
            <a:chOff x="1404730" y="1056101"/>
            <a:chExt cx="2703444" cy="458525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7096EDF-98A7-DABE-5082-10D3B01CDD5C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115FBAC-21D4-09E9-C493-E096B09A0279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30040E0-A3BD-366A-5101-E76F1FFD6030}"/>
              </a:ext>
            </a:extLst>
          </p:cNvPr>
          <p:cNvSpPr/>
          <p:nvPr/>
        </p:nvSpPr>
        <p:spPr>
          <a:xfrm>
            <a:off x="676737" y="2070193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625904-539D-20AE-DA5B-6A700D44B5A4}"/>
              </a:ext>
            </a:extLst>
          </p:cNvPr>
          <p:cNvSpPr txBox="1"/>
          <p:nvPr/>
        </p:nvSpPr>
        <p:spPr>
          <a:xfrm>
            <a:off x="1852812" y="1721563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3222A49-E016-26CF-D84C-D66A2CF05D40}"/>
              </a:ext>
            </a:extLst>
          </p:cNvPr>
          <p:cNvSpPr/>
          <p:nvPr/>
        </p:nvSpPr>
        <p:spPr>
          <a:xfrm>
            <a:off x="737784" y="2521075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협력업체 정보 리스트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협력업체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협력업체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협력업체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협력업체 전화번호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A1D14E9-9F99-73B5-CBC4-E3436B08B8DA}"/>
              </a:ext>
            </a:extLst>
          </p:cNvPr>
          <p:cNvSpPr/>
          <p:nvPr/>
        </p:nvSpPr>
        <p:spPr>
          <a:xfrm>
            <a:off x="2588536" y="2153419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2BC0701-8712-33C5-FCD9-B90FED64F615}"/>
              </a:ext>
            </a:extLst>
          </p:cNvPr>
          <p:cNvSpPr/>
          <p:nvPr/>
        </p:nvSpPr>
        <p:spPr>
          <a:xfrm>
            <a:off x="1810929" y="2149479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4FBF8BD-2E9C-7095-59ED-3C045F98D07A}"/>
              </a:ext>
            </a:extLst>
          </p:cNvPr>
          <p:cNvSpPr/>
          <p:nvPr/>
        </p:nvSpPr>
        <p:spPr>
          <a:xfrm>
            <a:off x="787667" y="2694159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4227E46-4535-F712-D3A2-61ED3CF3FF9F}"/>
              </a:ext>
            </a:extLst>
          </p:cNvPr>
          <p:cNvSpPr/>
          <p:nvPr/>
        </p:nvSpPr>
        <p:spPr>
          <a:xfrm>
            <a:off x="787667" y="2971777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2977587-5DD3-49B4-2CB7-28CCB0F5099F}"/>
              </a:ext>
            </a:extLst>
          </p:cNvPr>
          <p:cNvSpPr/>
          <p:nvPr/>
        </p:nvSpPr>
        <p:spPr>
          <a:xfrm>
            <a:off x="4773317" y="760694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협력업체 상세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협력업체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협력업체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협력업체 전화번호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협력업체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대표자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대표자 전화번호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B2EEAC4-48B3-22F6-CAE8-CA3BC68DC68F}"/>
              </a:ext>
            </a:extLst>
          </p:cNvPr>
          <p:cNvSpPr/>
          <p:nvPr/>
        </p:nvSpPr>
        <p:spPr>
          <a:xfrm>
            <a:off x="737784" y="849885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협력업체 평가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92E2D0B1-0B43-29FB-6063-B4B3DB675196}"/>
              </a:ext>
            </a:extLst>
          </p:cNvPr>
          <p:cNvSpPr/>
          <p:nvPr/>
        </p:nvSpPr>
        <p:spPr>
          <a:xfrm>
            <a:off x="3362916" y="2559575"/>
            <a:ext cx="1471448" cy="75491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더블클릭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87BE9C-205B-5259-F2E6-FBF939D947DC}"/>
              </a:ext>
            </a:extLst>
          </p:cNvPr>
          <p:cNvSpPr/>
          <p:nvPr/>
        </p:nvSpPr>
        <p:spPr>
          <a:xfrm>
            <a:off x="4955882" y="3535982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평가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6482D2-22F5-BD32-E124-829C53B1EDA1}"/>
              </a:ext>
            </a:extLst>
          </p:cNvPr>
          <p:cNvSpPr/>
          <p:nvPr/>
        </p:nvSpPr>
        <p:spPr>
          <a:xfrm>
            <a:off x="6051335" y="3529375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2F4AA11-1244-83D3-DF84-DFFAA466F161}"/>
              </a:ext>
            </a:extLst>
          </p:cNvPr>
          <p:cNvSpPr/>
          <p:nvPr/>
        </p:nvSpPr>
        <p:spPr>
          <a:xfrm>
            <a:off x="5893991" y="3655004"/>
            <a:ext cx="1949574" cy="329170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D6EE94-D038-383C-559B-29ABFCD450FE}"/>
              </a:ext>
            </a:extLst>
          </p:cNvPr>
          <p:cNvSpPr/>
          <p:nvPr/>
        </p:nvSpPr>
        <p:spPr>
          <a:xfrm>
            <a:off x="8193825" y="4691548"/>
            <a:ext cx="2216154" cy="1567403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6DA32B-81CD-1128-83D8-64F16AD4B939}"/>
              </a:ext>
            </a:extLst>
          </p:cNvPr>
          <p:cNvSpPr/>
          <p:nvPr/>
        </p:nvSpPr>
        <p:spPr>
          <a:xfrm>
            <a:off x="7918865" y="760694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177B1F-C775-407A-ADE1-5AA8155157D5}"/>
              </a:ext>
            </a:extLst>
          </p:cNvPr>
          <p:cNvSpPr/>
          <p:nvPr/>
        </p:nvSpPr>
        <p:spPr>
          <a:xfrm>
            <a:off x="8101430" y="1046802"/>
            <a:ext cx="205247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74E1BC-6CF3-1DE4-6D4E-763583DE83D6}"/>
              </a:ext>
            </a:extLst>
          </p:cNvPr>
          <p:cNvSpPr/>
          <p:nvPr/>
        </p:nvSpPr>
        <p:spPr>
          <a:xfrm>
            <a:off x="8101430" y="1635887"/>
            <a:ext cx="205247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★★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1DBCF1-51CE-0506-F879-7ABE253737EA}"/>
              </a:ext>
            </a:extLst>
          </p:cNvPr>
          <p:cNvSpPr/>
          <p:nvPr/>
        </p:nvSpPr>
        <p:spPr>
          <a:xfrm>
            <a:off x="8101430" y="2224972"/>
            <a:ext cx="205247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★★★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7BFDB8-3EB5-71CB-874F-3B8B474D8229}"/>
              </a:ext>
            </a:extLst>
          </p:cNvPr>
          <p:cNvSpPr/>
          <p:nvPr/>
        </p:nvSpPr>
        <p:spPr>
          <a:xfrm>
            <a:off x="8101430" y="2814057"/>
            <a:ext cx="205247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★★★★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2CFB90-35BD-EADA-6714-F01734135FFE}"/>
              </a:ext>
            </a:extLst>
          </p:cNvPr>
          <p:cNvSpPr/>
          <p:nvPr/>
        </p:nvSpPr>
        <p:spPr>
          <a:xfrm>
            <a:off x="8101430" y="3403144"/>
            <a:ext cx="205247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★★★★★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8095522-C668-464B-52AE-A0F0993DF12E}"/>
              </a:ext>
            </a:extLst>
          </p:cNvPr>
          <p:cNvSpPr/>
          <p:nvPr/>
        </p:nvSpPr>
        <p:spPr>
          <a:xfrm rot="5400000">
            <a:off x="7874093" y="2481075"/>
            <a:ext cx="3005609" cy="498463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4543019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1" y="115198"/>
            <a:ext cx="5787274" cy="5606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</a:t>
            </a:r>
            <a:r>
              <a:rPr lang="en-US" altLang="ko-KR" sz="2800" dirty="0"/>
              <a:t>(</a:t>
            </a:r>
            <a:r>
              <a:rPr lang="ko-KR" altLang="en-US" sz="2800" dirty="0"/>
              <a:t>보상 기획팀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EA77E27-AB3D-9709-7DC4-13C7FFCD668D}"/>
              </a:ext>
            </a:extLst>
          </p:cNvPr>
          <p:cNvGrpSpPr/>
          <p:nvPr/>
        </p:nvGrpSpPr>
        <p:grpSpPr>
          <a:xfrm>
            <a:off x="935309" y="1687562"/>
            <a:ext cx="2703444" cy="4585253"/>
            <a:chOff x="1404730" y="1056101"/>
            <a:chExt cx="2703444" cy="458525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FC35F3D-0B76-7182-A547-19A347B07C5D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20EA7A6-A5F3-620E-7C83-521B799A6F0C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05EF20-48A6-3330-EEF3-98128257AD56}"/>
              </a:ext>
            </a:extLst>
          </p:cNvPr>
          <p:cNvSpPr/>
          <p:nvPr/>
        </p:nvSpPr>
        <p:spPr>
          <a:xfrm>
            <a:off x="1013621" y="2426328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14261A-25DB-ED7D-C5CD-C4A6CC422F83}"/>
              </a:ext>
            </a:extLst>
          </p:cNvPr>
          <p:cNvSpPr txBox="1"/>
          <p:nvPr/>
        </p:nvSpPr>
        <p:spPr>
          <a:xfrm>
            <a:off x="2189696" y="2077698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3D0578-8C9A-CC17-E91E-56B11C3413BD}"/>
              </a:ext>
            </a:extLst>
          </p:cNvPr>
          <p:cNvSpPr/>
          <p:nvPr/>
        </p:nvSpPr>
        <p:spPr>
          <a:xfrm>
            <a:off x="1074668" y="2877210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협력업체 정보 리스트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협력업체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협력업체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협력업체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협력업체 전화번호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A33C04-7179-66FA-7E46-99D5A2B9C044}"/>
              </a:ext>
            </a:extLst>
          </p:cNvPr>
          <p:cNvSpPr/>
          <p:nvPr/>
        </p:nvSpPr>
        <p:spPr>
          <a:xfrm>
            <a:off x="1074668" y="2505614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7FCF79-52EA-3AA8-6E4E-E82A61CC656B}"/>
              </a:ext>
            </a:extLst>
          </p:cNvPr>
          <p:cNvSpPr/>
          <p:nvPr/>
        </p:nvSpPr>
        <p:spPr>
          <a:xfrm>
            <a:off x="2925420" y="2509554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851ADB-EDCE-49D1-A269-813051013772}"/>
              </a:ext>
            </a:extLst>
          </p:cNvPr>
          <p:cNvSpPr/>
          <p:nvPr/>
        </p:nvSpPr>
        <p:spPr>
          <a:xfrm>
            <a:off x="2147813" y="2505614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584804-F695-A02C-03BF-5EA3B492DECE}"/>
              </a:ext>
            </a:extLst>
          </p:cNvPr>
          <p:cNvSpPr/>
          <p:nvPr/>
        </p:nvSpPr>
        <p:spPr>
          <a:xfrm>
            <a:off x="1152287" y="3446461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05DD8E-DBC7-ACDC-A461-F6EE1EB10E61}"/>
              </a:ext>
            </a:extLst>
          </p:cNvPr>
          <p:cNvSpPr/>
          <p:nvPr/>
        </p:nvSpPr>
        <p:spPr>
          <a:xfrm>
            <a:off x="1152287" y="3768077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5751E39-A504-474E-76EA-58453E56184E}"/>
              </a:ext>
            </a:extLst>
          </p:cNvPr>
          <p:cNvSpPr/>
          <p:nvPr/>
        </p:nvSpPr>
        <p:spPr>
          <a:xfrm>
            <a:off x="1912821" y="2460786"/>
            <a:ext cx="2334714" cy="371596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858755-21C9-9BF7-F75C-45973AACF1EB}"/>
              </a:ext>
            </a:extLst>
          </p:cNvPr>
          <p:cNvSpPr/>
          <p:nvPr/>
        </p:nvSpPr>
        <p:spPr>
          <a:xfrm>
            <a:off x="4915531" y="2063227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 신규 협력업체 정보 입력란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협력업체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협력업체 전화번호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협력업체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대표자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대표자 전화번호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CD2BEC-1AFA-6038-9A88-A8424962D30E}"/>
              </a:ext>
            </a:extLst>
          </p:cNvPr>
          <p:cNvSpPr/>
          <p:nvPr/>
        </p:nvSpPr>
        <p:spPr>
          <a:xfrm>
            <a:off x="935309" y="1045197"/>
            <a:ext cx="2687037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협력업체 관리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2444FE-9B3E-150F-5430-3C08D6F9FDD5}"/>
              </a:ext>
            </a:extLst>
          </p:cNvPr>
          <p:cNvSpPr/>
          <p:nvPr/>
        </p:nvSpPr>
        <p:spPr>
          <a:xfrm>
            <a:off x="8628650" y="3871404"/>
            <a:ext cx="2549729" cy="128913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A1F9F3-DC04-3039-C5CF-B204EE1C6C8E}"/>
              </a:ext>
            </a:extLst>
          </p:cNvPr>
          <p:cNvSpPr/>
          <p:nvPr/>
        </p:nvSpPr>
        <p:spPr>
          <a:xfrm>
            <a:off x="4944083" y="4726954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184226-A41A-01B5-250A-B635EF764DEE}"/>
              </a:ext>
            </a:extLst>
          </p:cNvPr>
          <p:cNvSpPr/>
          <p:nvPr/>
        </p:nvSpPr>
        <p:spPr>
          <a:xfrm>
            <a:off x="6242116" y="4718001"/>
            <a:ext cx="1050092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C0643326-B385-1CB1-16BF-1B161766045F}"/>
              </a:ext>
            </a:extLst>
          </p:cNvPr>
          <p:cNvSpPr/>
          <p:nvPr/>
        </p:nvSpPr>
        <p:spPr>
          <a:xfrm>
            <a:off x="5685549" y="4728803"/>
            <a:ext cx="2296703" cy="390136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0438672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0EA77E27-AB3D-9709-7DC4-13C7FFCD668D}"/>
              </a:ext>
            </a:extLst>
          </p:cNvPr>
          <p:cNvGrpSpPr/>
          <p:nvPr/>
        </p:nvGrpSpPr>
        <p:grpSpPr>
          <a:xfrm>
            <a:off x="935309" y="1687562"/>
            <a:ext cx="2703444" cy="4585253"/>
            <a:chOff x="1404730" y="1056101"/>
            <a:chExt cx="2703444" cy="458525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FC35F3D-0B76-7182-A547-19A347B07C5D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20EA7A6-A5F3-620E-7C83-521B799A6F0C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05EF20-48A6-3330-EEF3-98128257AD56}"/>
              </a:ext>
            </a:extLst>
          </p:cNvPr>
          <p:cNvSpPr/>
          <p:nvPr/>
        </p:nvSpPr>
        <p:spPr>
          <a:xfrm>
            <a:off x="1013621" y="2426328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14261A-25DB-ED7D-C5CD-C4A6CC422F83}"/>
              </a:ext>
            </a:extLst>
          </p:cNvPr>
          <p:cNvSpPr txBox="1"/>
          <p:nvPr/>
        </p:nvSpPr>
        <p:spPr>
          <a:xfrm>
            <a:off x="2189696" y="2077698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3D0578-8C9A-CC17-E91E-56B11C3413BD}"/>
              </a:ext>
            </a:extLst>
          </p:cNvPr>
          <p:cNvSpPr/>
          <p:nvPr/>
        </p:nvSpPr>
        <p:spPr>
          <a:xfrm>
            <a:off x="1074668" y="2877210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협력업체 정보 리스트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협력업체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협력업체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협력업체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협력업체 전화번호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A33C04-7179-66FA-7E46-99D5A2B9C044}"/>
              </a:ext>
            </a:extLst>
          </p:cNvPr>
          <p:cNvSpPr/>
          <p:nvPr/>
        </p:nvSpPr>
        <p:spPr>
          <a:xfrm>
            <a:off x="1074668" y="2505614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7FCF79-52EA-3AA8-6E4E-E82A61CC656B}"/>
              </a:ext>
            </a:extLst>
          </p:cNvPr>
          <p:cNvSpPr/>
          <p:nvPr/>
        </p:nvSpPr>
        <p:spPr>
          <a:xfrm>
            <a:off x="2925420" y="2509554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851ADB-EDCE-49D1-A269-813051013772}"/>
              </a:ext>
            </a:extLst>
          </p:cNvPr>
          <p:cNvSpPr/>
          <p:nvPr/>
        </p:nvSpPr>
        <p:spPr>
          <a:xfrm>
            <a:off x="2147813" y="2505614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정보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584804-F695-A02C-03BF-5EA3B492DECE}"/>
              </a:ext>
            </a:extLst>
          </p:cNvPr>
          <p:cNvSpPr/>
          <p:nvPr/>
        </p:nvSpPr>
        <p:spPr>
          <a:xfrm>
            <a:off x="1152287" y="3446461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05DD8E-DBC7-ACDC-A461-F6EE1EB10E61}"/>
              </a:ext>
            </a:extLst>
          </p:cNvPr>
          <p:cNvSpPr/>
          <p:nvPr/>
        </p:nvSpPr>
        <p:spPr>
          <a:xfrm>
            <a:off x="1152287" y="3768077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5751E39-A504-474E-76EA-58453E56184E}"/>
              </a:ext>
            </a:extLst>
          </p:cNvPr>
          <p:cNvSpPr/>
          <p:nvPr/>
        </p:nvSpPr>
        <p:spPr>
          <a:xfrm>
            <a:off x="3318574" y="2431400"/>
            <a:ext cx="1471448" cy="430134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CD2BEC-1AFA-6038-9A88-A8424962D30E}"/>
              </a:ext>
            </a:extLst>
          </p:cNvPr>
          <p:cNvSpPr/>
          <p:nvPr/>
        </p:nvSpPr>
        <p:spPr>
          <a:xfrm>
            <a:off x="935309" y="1045197"/>
            <a:ext cx="2687037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협력업체 관리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9D890D2-3E93-D0F7-4147-D3C99D3FF417}"/>
              </a:ext>
            </a:extLst>
          </p:cNvPr>
          <p:cNvGrpSpPr/>
          <p:nvPr/>
        </p:nvGrpSpPr>
        <p:grpSpPr>
          <a:xfrm>
            <a:off x="4937922" y="1685370"/>
            <a:ext cx="2703444" cy="4585253"/>
            <a:chOff x="1404730" y="1056101"/>
            <a:chExt cx="2703444" cy="45852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5B41477-7701-8560-859D-9A7C1E79839E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8CD5A6B-3A47-79A7-FE7A-89B011BE99B6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704779-6668-2167-2226-76E71BE80024}"/>
              </a:ext>
            </a:extLst>
          </p:cNvPr>
          <p:cNvSpPr/>
          <p:nvPr/>
        </p:nvSpPr>
        <p:spPr>
          <a:xfrm>
            <a:off x="5016234" y="2424136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C763C3-395F-A416-E065-FA964ABE6A3F}"/>
              </a:ext>
            </a:extLst>
          </p:cNvPr>
          <p:cNvSpPr txBox="1"/>
          <p:nvPr/>
        </p:nvSpPr>
        <p:spPr>
          <a:xfrm>
            <a:off x="6192309" y="2075506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3F99F7-2E25-6A7E-7727-22D4A66E65C9}"/>
              </a:ext>
            </a:extLst>
          </p:cNvPr>
          <p:cNvSpPr/>
          <p:nvPr/>
        </p:nvSpPr>
        <p:spPr>
          <a:xfrm>
            <a:off x="5077281" y="2875018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해당하는 협력업체 정보 리스트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협력업체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협력업체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협력업체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협력업체 전화번호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0620EC-05BC-BE1A-01F9-A7A37F505A3E}"/>
              </a:ext>
            </a:extLst>
          </p:cNvPr>
          <p:cNvSpPr/>
          <p:nvPr/>
        </p:nvSpPr>
        <p:spPr>
          <a:xfrm>
            <a:off x="5077281" y="2503422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B982E2-5E01-70E8-7D2D-155A614F931D}"/>
              </a:ext>
            </a:extLst>
          </p:cNvPr>
          <p:cNvSpPr/>
          <p:nvPr/>
        </p:nvSpPr>
        <p:spPr>
          <a:xfrm>
            <a:off x="6928033" y="2507362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52510-AC8B-1072-3DC7-63C589296527}"/>
              </a:ext>
            </a:extLst>
          </p:cNvPr>
          <p:cNvSpPr/>
          <p:nvPr/>
        </p:nvSpPr>
        <p:spPr>
          <a:xfrm>
            <a:off x="6150426" y="2503422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정보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41CA80-9272-C5F4-9BCA-4175DFF81715}"/>
              </a:ext>
            </a:extLst>
          </p:cNvPr>
          <p:cNvSpPr/>
          <p:nvPr/>
        </p:nvSpPr>
        <p:spPr>
          <a:xfrm>
            <a:off x="5154900" y="3444269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00CAAEB-FCD5-8E85-80EA-B42C7E2EA07C}"/>
              </a:ext>
            </a:extLst>
          </p:cNvPr>
          <p:cNvSpPr/>
          <p:nvPr/>
        </p:nvSpPr>
        <p:spPr>
          <a:xfrm>
            <a:off x="5154900" y="3765885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15A8CE1C-1697-649E-378C-6C868D33DC54}"/>
              </a:ext>
            </a:extLst>
          </p:cNvPr>
          <p:cNvSpPr txBox="1">
            <a:spLocks/>
          </p:cNvSpPr>
          <p:nvPr/>
        </p:nvSpPr>
        <p:spPr>
          <a:xfrm>
            <a:off x="143407" y="71629"/>
            <a:ext cx="5787274" cy="5606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회사 어플리케이션 상상도</a:t>
            </a:r>
            <a:r>
              <a:rPr lang="en-US" altLang="ko-KR" sz="2800" dirty="0"/>
              <a:t>(</a:t>
            </a:r>
            <a:r>
              <a:rPr lang="ko-KR" altLang="en-US" sz="2800" dirty="0"/>
              <a:t>보상 기획팀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834479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1" y="115198"/>
            <a:ext cx="5787274" cy="5606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</a:t>
            </a:r>
            <a:r>
              <a:rPr lang="en-US" altLang="ko-KR" sz="2800" dirty="0"/>
              <a:t>(</a:t>
            </a:r>
            <a:r>
              <a:rPr lang="ko-KR" altLang="en-US" sz="2800" dirty="0"/>
              <a:t>보상 기획팀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EA77E27-AB3D-9709-7DC4-13C7FFCD668D}"/>
              </a:ext>
            </a:extLst>
          </p:cNvPr>
          <p:cNvGrpSpPr/>
          <p:nvPr/>
        </p:nvGrpSpPr>
        <p:grpSpPr>
          <a:xfrm>
            <a:off x="237219" y="1687562"/>
            <a:ext cx="2703444" cy="4585253"/>
            <a:chOff x="1404730" y="1056101"/>
            <a:chExt cx="2703444" cy="458525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FC35F3D-0B76-7182-A547-19A347B07C5D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20EA7A6-A5F3-620E-7C83-521B799A6F0C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05EF20-48A6-3330-EEF3-98128257AD56}"/>
              </a:ext>
            </a:extLst>
          </p:cNvPr>
          <p:cNvSpPr/>
          <p:nvPr/>
        </p:nvSpPr>
        <p:spPr>
          <a:xfrm>
            <a:off x="315531" y="2426328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14261A-25DB-ED7D-C5CD-C4A6CC422F83}"/>
              </a:ext>
            </a:extLst>
          </p:cNvPr>
          <p:cNvSpPr txBox="1"/>
          <p:nvPr/>
        </p:nvSpPr>
        <p:spPr>
          <a:xfrm>
            <a:off x="1491606" y="2077698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3D0578-8C9A-CC17-E91E-56B11C3413BD}"/>
              </a:ext>
            </a:extLst>
          </p:cNvPr>
          <p:cNvSpPr/>
          <p:nvPr/>
        </p:nvSpPr>
        <p:spPr>
          <a:xfrm>
            <a:off x="376578" y="2877210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협력업체 정보 리스트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협력업체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협력업체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협력업체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협력업체 전화번호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A33C04-7179-66FA-7E46-99D5A2B9C044}"/>
              </a:ext>
            </a:extLst>
          </p:cNvPr>
          <p:cNvSpPr/>
          <p:nvPr/>
        </p:nvSpPr>
        <p:spPr>
          <a:xfrm>
            <a:off x="376578" y="2505614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7FCF79-52EA-3AA8-6E4E-E82A61CC656B}"/>
              </a:ext>
            </a:extLst>
          </p:cNvPr>
          <p:cNvSpPr/>
          <p:nvPr/>
        </p:nvSpPr>
        <p:spPr>
          <a:xfrm>
            <a:off x="2227330" y="2509554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851ADB-EDCE-49D1-A269-813051013772}"/>
              </a:ext>
            </a:extLst>
          </p:cNvPr>
          <p:cNvSpPr/>
          <p:nvPr/>
        </p:nvSpPr>
        <p:spPr>
          <a:xfrm>
            <a:off x="1449723" y="2505614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584804-F695-A02C-03BF-5EA3B492DECE}"/>
              </a:ext>
            </a:extLst>
          </p:cNvPr>
          <p:cNvSpPr/>
          <p:nvPr/>
        </p:nvSpPr>
        <p:spPr>
          <a:xfrm>
            <a:off x="454197" y="3446461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05DD8E-DBC7-ACDC-A461-F6EE1EB10E61}"/>
              </a:ext>
            </a:extLst>
          </p:cNvPr>
          <p:cNvSpPr/>
          <p:nvPr/>
        </p:nvSpPr>
        <p:spPr>
          <a:xfrm>
            <a:off x="454197" y="3768077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5751E39-A504-474E-76EA-58453E56184E}"/>
              </a:ext>
            </a:extLst>
          </p:cNvPr>
          <p:cNvSpPr/>
          <p:nvPr/>
        </p:nvSpPr>
        <p:spPr>
          <a:xfrm>
            <a:off x="2528931" y="3334511"/>
            <a:ext cx="1471448" cy="75491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더블클릭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858755-21C9-9BF7-F75C-45973AACF1EB}"/>
              </a:ext>
            </a:extLst>
          </p:cNvPr>
          <p:cNvSpPr/>
          <p:nvPr/>
        </p:nvSpPr>
        <p:spPr>
          <a:xfrm>
            <a:off x="4051288" y="1045197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협력업체 상세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협력업체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협력업체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협력업체 전화번호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협력업체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대표자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대표자 전화번호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ECB88D-CB40-69E2-8018-11408A0CB45D}"/>
              </a:ext>
            </a:extLst>
          </p:cNvPr>
          <p:cNvSpPr/>
          <p:nvPr/>
        </p:nvSpPr>
        <p:spPr>
          <a:xfrm>
            <a:off x="4238175" y="3760613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C3E234D-47B1-F0DB-E814-11CF055E8FE0}"/>
              </a:ext>
            </a:extLst>
          </p:cNvPr>
          <p:cNvSpPr/>
          <p:nvPr/>
        </p:nvSpPr>
        <p:spPr>
          <a:xfrm>
            <a:off x="5333628" y="3754006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CD2BEC-1AFA-6038-9A88-A8424962D30E}"/>
              </a:ext>
            </a:extLst>
          </p:cNvPr>
          <p:cNvSpPr/>
          <p:nvPr/>
        </p:nvSpPr>
        <p:spPr>
          <a:xfrm>
            <a:off x="237219" y="1045197"/>
            <a:ext cx="2687037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협력업체 관리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0E11989-337F-9206-94D6-8638EADF37B4}"/>
              </a:ext>
            </a:extLst>
          </p:cNvPr>
          <p:cNvSpPr/>
          <p:nvPr/>
        </p:nvSpPr>
        <p:spPr>
          <a:xfrm>
            <a:off x="5102732" y="3713688"/>
            <a:ext cx="1692353" cy="384063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3ADDAB-4751-37C9-3FEC-7F67691D7CDE}"/>
              </a:ext>
            </a:extLst>
          </p:cNvPr>
          <p:cNvSpPr/>
          <p:nvPr/>
        </p:nvSpPr>
        <p:spPr>
          <a:xfrm>
            <a:off x="7025981" y="1045197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협력업체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협력업체 종류 텍스트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협력업체 상세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협력업체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협력업체 전화번호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대표자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대표자 전화번호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55FDE7C-3E87-DBA0-99BB-54F283CB1520}"/>
              </a:ext>
            </a:extLst>
          </p:cNvPr>
          <p:cNvSpPr/>
          <p:nvPr/>
        </p:nvSpPr>
        <p:spPr>
          <a:xfrm>
            <a:off x="7176078" y="3754006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DA93DF-33E0-74B3-35A4-D746B7628071}"/>
              </a:ext>
            </a:extLst>
          </p:cNvPr>
          <p:cNvSpPr/>
          <p:nvPr/>
        </p:nvSpPr>
        <p:spPr>
          <a:xfrm>
            <a:off x="9828362" y="2638351"/>
            <a:ext cx="2216154" cy="1567403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FFF89AE-E271-A1A6-1779-83662669FFFC}"/>
              </a:ext>
            </a:extLst>
          </p:cNvPr>
          <p:cNvSpPr/>
          <p:nvPr/>
        </p:nvSpPr>
        <p:spPr>
          <a:xfrm>
            <a:off x="8374102" y="3760612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3DC5EE48-065D-2254-8328-6BFABEB20AAA}"/>
              </a:ext>
            </a:extLst>
          </p:cNvPr>
          <p:cNvSpPr/>
          <p:nvPr/>
        </p:nvSpPr>
        <p:spPr>
          <a:xfrm>
            <a:off x="8033951" y="3713688"/>
            <a:ext cx="1735828" cy="384063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BBBE68-D9C0-0FD6-8E49-A0DD86551D43}"/>
              </a:ext>
            </a:extLst>
          </p:cNvPr>
          <p:cNvSpPr/>
          <p:nvPr/>
        </p:nvSpPr>
        <p:spPr>
          <a:xfrm>
            <a:off x="9933344" y="3760612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377458-9CDA-A355-3CD7-2FFDD96A2A8D}"/>
              </a:ext>
            </a:extLst>
          </p:cNvPr>
          <p:cNvSpPr/>
          <p:nvPr/>
        </p:nvSpPr>
        <p:spPr>
          <a:xfrm>
            <a:off x="10987653" y="3752643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pic>
        <p:nvPicPr>
          <p:cNvPr id="36" name="그래픽 35" descr="배지 체크 표시1 윤곽선">
            <a:extLst>
              <a:ext uri="{FF2B5EF4-FFF2-40B4-BE49-F238E27FC236}">
                <a16:creationId xmlns:a16="http://schemas.microsoft.com/office/drawing/2014/main" id="{7FCD5D12-A901-B0F1-8373-28889B81B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708" y="33944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81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1" y="115198"/>
            <a:ext cx="5787274" cy="5606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</a:t>
            </a:r>
            <a:r>
              <a:rPr lang="en-US" altLang="ko-KR" sz="2800" dirty="0"/>
              <a:t>(</a:t>
            </a:r>
            <a:r>
              <a:rPr lang="ko-KR" altLang="en-US" sz="2800" dirty="0"/>
              <a:t>보상 기획팀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EA77E27-AB3D-9709-7DC4-13C7FFCD668D}"/>
              </a:ext>
            </a:extLst>
          </p:cNvPr>
          <p:cNvGrpSpPr/>
          <p:nvPr/>
        </p:nvGrpSpPr>
        <p:grpSpPr>
          <a:xfrm>
            <a:off x="237219" y="1687562"/>
            <a:ext cx="2703444" cy="4585253"/>
            <a:chOff x="1404730" y="1056101"/>
            <a:chExt cx="2703444" cy="458525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FC35F3D-0B76-7182-A547-19A347B07C5D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20EA7A6-A5F3-620E-7C83-521B799A6F0C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05EF20-48A6-3330-EEF3-98128257AD56}"/>
              </a:ext>
            </a:extLst>
          </p:cNvPr>
          <p:cNvSpPr/>
          <p:nvPr/>
        </p:nvSpPr>
        <p:spPr>
          <a:xfrm>
            <a:off x="315531" y="2426328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14261A-25DB-ED7D-C5CD-C4A6CC422F83}"/>
              </a:ext>
            </a:extLst>
          </p:cNvPr>
          <p:cNvSpPr txBox="1"/>
          <p:nvPr/>
        </p:nvSpPr>
        <p:spPr>
          <a:xfrm>
            <a:off x="1491606" y="2077698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3D0578-8C9A-CC17-E91E-56B11C3413BD}"/>
              </a:ext>
            </a:extLst>
          </p:cNvPr>
          <p:cNvSpPr/>
          <p:nvPr/>
        </p:nvSpPr>
        <p:spPr>
          <a:xfrm>
            <a:off x="376578" y="2877210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협력업체 정보 리스트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협력업체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협력업체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협력업체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협력업체 전화번호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A33C04-7179-66FA-7E46-99D5A2B9C044}"/>
              </a:ext>
            </a:extLst>
          </p:cNvPr>
          <p:cNvSpPr/>
          <p:nvPr/>
        </p:nvSpPr>
        <p:spPr>
          <a:xfrm>
            <a:off x="376578" y="2505614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7FCF79-52EA-3AA8-6E4E-E82A61CC656B}"/>
              </a:ext>
            </a:extLst>
          </p:cNvPr>
          <p:cNvSpPr/>
          <p:nvPr/>
        </p:nvSpPr>
        <p:spPr>
          <a:xfrm>
            <a:off x="2227330" y="2509554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851ADB-EDCE-49D1-A269-813051013772}"/>
              </a:ext>
            </a:extLst>
          </p:cNvPr>
          <p:cNvSpPr/>
          <p:nvPr/>
        </p:nvSpPr>
        <p:spPr>
          <a:xfrm>
            <a:off x="1449723" y="2505614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584804-F695-A02C-03BF-5EA3B492DECE}"/>
              </a:ext>
            </a:extLst>
          </p:cNvPr>
          <p:cNvSpPr/>
          <p:nvPr/>
        </p:nvSpPr>
        <p:spPr>
          <a:xfrm>
            <a:off x="454197" y="3446461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05DD8E-DBC7-ACDC-A461-F6EE1EB10E61}"/>
              </a:ext>
            </a:extLst>
          </p:cNvPr>
          <p:cNvSpPr/>
          <p:nvPr/>
        </p:nvSpPr>
        <p:spPr>
          <a:xfrm>
            <a:off x="454197" y="3768077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5751E39-A504-474E-76EA-58453E56184E}"/>
              </a:ext>
            </a:extLst>
          </p:cNvPr>
          <p:cNvSpPr/>
          <p:nvPr/>
        </p:nvSpPr>
        <p:spPr>
          <a:xfrm>
            <a:off x="2528931" y="3334511"/>
            <a:ext cx="1471448" cy="75491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더블클릭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858755-21C9-9BF7-F75C-45973AACF1EB}"/>
              </a:ext>
            </a:extLst>
          </p:cNvPr>
          <p:cNvSpPr/>
          <p:nvPr/>
        </p:nvSpPr>
        <p:spPr>
          <a:xfrm>
            <a:off x="4051288" y="1045197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협력업체 상세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협력업체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협력업체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협력업체 전화번호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협력업체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대표자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대표자 전화번호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ECB88D-CB40-69E2-8018-11408A0CB45D}"/>
              </a:ext>
            </a:extLst>
          </p:cNvPr>
          <p:cNvSpPr/>
          <p:nvPr/>
        </p:nvSpPr>
        <p:spPr>
          <a:xfrm>
            <a:off x="4238175" y="3760613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C3E234D-47B1-F0DB-E814-11CF055E8FE0}"/>
              </a:ext>
            </a:extLst>
          </p:cNvPr>
          <p:cNvSpPr/>
          <p:nvPr/>
        </p:nvSpPr>
        <p:spPr>
          <a:xfrm>
            <a:off x="5333628" y="3754006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CD2BEC-1AFA-6038-9A88-A8424962D30E}"/>
              </a:ext>
            </a:extLst>
          </p:cNvPr>
          <p:cNvSpPr/>
          <p:nvPr/>
        </p:nvSpPr>
        <p:spPr>
          <a:xfrm>
            <a:off x="237219" y="1045197"/>
            <a:ext cx="2687037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협력업체 관리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0E11989-337F-9206-94D6-8638EADF37B4}"/>
              </a:ext>
            </a:extLst>
          </p:cNvPr>
          <p:cNvSpPr/>
          <p:nvPr/>
        </p:nvSpPr>
        <p:spPr>
          <a:xfrm>
            <a:off x="6063176" y="3713688"/>
            <a:ext cx="731909" cy="384063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DA93DF-33E0-74B3-35A4-D746B7628071}"/>
              </a:ext>
            </a:extLst>
          </p:cNvPr>
          <p:cNvSpPr/>
          <p:nvPr/>
        </p:nvSpPr>
        <p:spPr>
          <a:xfrm>
            <a:off x="7158629" y="2638351"/>
            <a:ext cx="2216154" cy="1567403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BBBE68-D9C0-0FD6-8E49-A0DD86551D43}"/>
              </a:ext>
            </a:extLst>
          </p:cNvPr>
          <p:cNvSpPr/>
          <p:nvPr/>
        </p:nvSpPr>
        <p:spPr>
          <a:xfrm>
            <a:off x="7263611" y="3760612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377458-9CDA-A355-3CD7-2FFDD96A2A8D}"/>
              </a:ext>
            </a:extLst>
          </p:cNvPr>
          <p:cNvSpPr/>
          <p:nvPr/>
        </p:nvSpPr>
        <p:spPr>
          <a:xfrm>
            <a:off x="8317920" y="3752643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pic>
        <p:nvPicPr>
          <p:cNvPr id="36" name="그래픽 35" descr="배지 체크 표시1 윤곽선">
            <a:extLst>
              <a:ext uri="{FF2B5EF4-FFF2-40B4-BE49-F238E27FC236}">
                <a16:creationId xmlns:a16="http://schemas.microsoft.com/office/drawing/2014/main" id="{7FCD5D12-A901-B0F1-8373-28889B81B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9975" y="33944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480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0" y="115198"/>
            <a:ext cx="6672541" cy="56066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회사 어플리케이션 상상도 </a:t>
            </a:r>
            <a:r>
              <a:rPr lang="en-US" altLang="ko-KR" sz="2800" dirty="0"/>
              <a:t>(</a:t>
            </a:r>
            <a:r>
              <a:rPr lang="ko-KR" altLang="en-US" sz="2800" dirty="0"/>
              <a:t>계약 관리 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5701B8-5D56-5F37-EB4F-E64C5894666B}"/>
              </a:ext>
            </a:extLst>
          </p:cNvPr>
          <p:cNvSpPr/>
          <p:nvPr/>
        </p:nvSpPr>
        <p:spPr>
          <a:xfrm>
            <a:off x="4780228" y="902542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회사 어플리케이션 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2EBF0E8-BA9D-D19E-4105-FB5117830FC7}"/>
              </a:ext>
            </a:extLst>
          </p:cNvPr>
          <p:cNvGrpSpPr/>
          <p:nvPr/>
        </p:nvGrpSpPr>
        <p:grpSpPr>
          <a:xfrm>
            <a:off x="4680794" y="1599731"/>
            <a:ext cx="2703444" cy="4585253"/>
            <a:chOff x="1404730" y="1056101"/>
            <a:chExt cx="2703444" cy="45852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B28AF4C-3D14-0063-6367-718275720F80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406D966-019C-C01D-EB5F-0E09F7EE2A7A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785DC1-51CB-E1E6-529C-F803C14E5560}"/>
              </a:ext>
            </a:extLst>
          </p:cNvPr>
          <p:cNvSpPr/>
          <p:nvPr/>
        </p:nvSpPr>
        <p:spPr>
          <a:xfrm>
            <a:off x="4759106" y="2338497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E191DA-DB08-9654-9800-8731846170CF}"/>
              </a:ext>
            </a:extLst>
          </p:cNvPr>
          <p:cNvSpPr txBox="1"/>
          <p:nvPr/>
        </p:nvSpPr>
        <p:spPr>
          <a:xfrm>
            <a:off x="5935181" y="1989867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2301BA-1DFE-D677-04CB-63B5B78F2C97}"/>
              </a:ext>
            </a:extLst>
          </p:cNvPr>
          <p:cNvSpPr/>
          <p:nvPr/>
        </p:nvSpPr>
        <p:spPr>
          <a:xfrm>
            <a:off x="4820153" y="2385793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분납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수금 처리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FE1A5E-253D-3631-A6CF-9856F0BA3C96}"/>
              </a:ext>
            </a:extLst>
          </p:cNvPr>
          <p:cNvSpPr/>
          <p:nvPr/>
        </p:nvSpPr>
        <p:spPr>
          <a:xfrm>
            <a:off x="4820152" y="2846307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만기 계약 심사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951A87-6CE6-AD13-CEA1-5DA35ED806B5}"/>
              </a:ext>
            </a:extLst>
          </p:cNvPr>
          <p:cNvSpPr/>
          <p:nvPr/>
        </p:nvSpPr>
        <p:spPr>
          <a:xfrm>
            <a:off x="4826392" y="3316669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배서 심사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8ED566-E7A8-17A7-110E-69DB56226A24}"/>
              </a:ext>
            </a:extLst>
          </p:cNvPr>
          <p:cNvSpPr/>
          <p:nvPr/>
        </p:nvSpPr>
        <p:spPr>
          <a:xfrm>
            <a:off x="4820152" y="3777183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부활 심사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E5791D-FFCB-E3BF-0EB3-DC38161A8114}"/>
              </a:ext>
            </a:extLst>
          </p:cNvPr>
          <p:cNvSpPr/>
          <p:nvPr/>
        </p:nvSpPr>
        <p:spPr>
          <a:xfrm>
            <a:off x="4820151" y="4221533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제지급금 지급 요청 </a:t>
            </a:r>
          </a:p>
        </p:txBody>
      </p:sp>
    </p:spTree>
    <p:extLst>
      <p:ext uri="{BB962C8B-B14F-4D97-AF65-F5344CB8AC3E}">
        <p14:creationId xmlns:p14="http://schemas.microsoft.com/office/powerpoint/2010/main" val="947627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2" y="115198"/>
            <a:ext cx="3962400" cy="428142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고객 어플리케이션 상상도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812377BF-5652-427A-C9A5-884F0D36C134}"/>
              </a:ext>
            </a:extLst>
          </p:cNvPr>
          <p:cNvGrpSpPr/>
          <p:nvPr/>
        </p:nvGrpSpPr>
        <p:grpSpPr>
          <a:xfrm>
            <a:off x="1170466" y="1568972"/>
            <a:ext cx="2703444" cy="4585253"/>
            <a:chOff x="1404730" y="1056101"/>
            <a:chExt cx="2703444" cy="4585253"/>
          </a:xfrm>
          <a:solidFill>
            <a:srgbClr val="E8E8E8"/>
          </a:solidFill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B68623-9CC9-8A9E-3BC8-14F18515FF51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D902A7C-7F4C-129D-574F-A99BED2681BD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DCC0DE2-9B8A-0A33-DCD8-D40DA45B592B}"/>
              </a:ext>
            </a:extLst>
          </p:cNvPr>
          <p:cNvSpPr txBox="1"/>
          <p:nvPr/>
        </p:nvSpPr>
        <p:spPr>
          <a:xfrm>
            <a:off x="2366443" y="1959108"/>
            <a:ext cx="1471448" cy="276999"/>
          </a:xfrm>
          <a:prstGeom prst="rect">
            <a:avLst/>
          </a:prstGeom>
          <a:solidFill>
            <a:srgbClr val="E8E8E8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69BF8E0-D4D2-D7D0-3F48-C9DE02394CDF}"/>
              </a:ext>
            </a:extLst>
          </p:cNvPr>
          <p:cNvSpPr/>
          <p:nvPr/>
        </p:nvSpPr>
        <p:spPr>
          <a:xfrm>
            <a:off x="1309824" y="1064273"/>
            <a:ext cx="2420323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기가입</a:t>
            </a:r>
            <a:r>
              <a:rPr lang="ko-KR" altLang="en-US" sz="1200" dirty="0">
                <a:solidFill>
                  <a:schemeClr val="tx1"/>
                </a:solidFill>
              </a:rPr>
              <a:t> 보험 관리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332CBD5-907A-5871-E33A-AD13CAF4F6D0}"/>
              </a:ext>
            </a:extLst>
          </p:cNvPr>
          <p:cNvSpPr/>
          <p:nvPr/>
        </p:nvSpPr>
        <p:spPr>
          <a:xfrm>
            <a:off x="1270068" y="2277613"/>
            <a:ext cx="2542419" cy="3765105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4275974-A658-6B79-1C60-630F64613B30}"/>
              </a:ext>
            </a:extLst>
          </p:cNvPr>
          <p:cNvSpPr/>
          <p:nvPr/>
        </p:nvSpPr>
        <p:spPr>
          <a:xfrm>
            <a:off x="1329153" y="2596118"/>
            <a:ext cx="2420323" cy="3296222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기가입</a:t>
            </a:r>
            <a:r>
              <a:rPr lang="ko-KR" altLang="en-US" sz="1200" dirty="0">
                <a:solidFill>
                  <a:schemeClr val="tx1"/>
                </a:solidFill>
              </a:rPr>
              <a:t> 보험 상품 정보 리스트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보험 상품 정보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상품 이름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종류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상품 번호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연령대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월 보험료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만기일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가입일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보험 상태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2B159B2-E162-370A-0AF4-48906AC58068}"/>
              </a:ext>
            </a:extLst>
          </p:cNvPr>
          <p:cNvSpPr/>
          <p:nvPr/>
        </p:nvSpPr>
        <p:spPr>
          <a:xfrm>
            <a:off x="1406772" y="2867178"/>
            <a:ext cx="2265084" cy="13764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C7B7567-8D6D-553A-DE05-00AB5CC8A25D}"/>
              </a:ext>
            </a:extLst>
          </p:cNvPr>
          <p:cNvSpPr/>
          <p:nvPr/>
        </p:nvSpPr>
        <p:spPr>
          <a:xfrm>
            <a:off x="1406772" y="3227189"/>
            <a:ext cx="2265084" cy="13764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7CB7383-1049-961F-32A5-A8217C51E3C3}"/>
              </a:ext>
            </a:extLst>
          </p:cNvPr>
          <p:cNvSpPr/>
          <p:nvPr/>
        </p:nvSpPr>
        <p:spPr>
          <a:xfrm>
            <a:off x="4608698" y="2119712"/>
            <a:ext cx="2549729" cy="3186308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화살표: 오른쪽 90">
            <a:extLst>
              <a:ext uri="{FF2B5EF4-FFF2-40B4-BE49-F238E27FC236}">
                <a16:creationId xmlns:a16="http://schemas.microsoft.com/office/drawing/2014/main" id="{1074C350-5B78-99BC-86F5-532C45B1107D}"/>
              </a:ext>
            </a:extLst>
          </p:cNvPr>
          <p:cNvSpPr/>
          <p:nvPr/>
        </p:nvSpPr>
        <p:spPr>
          <a:xfrm>
            <a:off x="3400229" y="3068301"/>
            <a:ext cx="1471448" cy="75491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더블클릭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908B06E-F41A-5A37-9A67-8FB987C64795}"/>
              </a:ext>
            </a:extLst>
          </p:cNvPr>
          <p:cNvSpPr/>
          <p:nvPr/>
        </p:nvSpPr>
        <p:spPr>
          <a:xfrm>
            <a:off x="4695941" y="3886691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만기 재가입 신청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9FB8D82-E869-862F-924D-633036C4C085}"/>
              </a:ext>
            </a:extLst>
          </p:cNvPr>
          <p:cNvSpPr/>
          <p:nvPr/>
        </p:nvSpPr>
        <p:spPr>
          <a:xfrm>
            <a:off x="5978534" y="3886691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부활 신청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FB61D0F-4037-BCEC-C326-4FC48820D702}"/>
              </a:ext>
            </a:extLst>
          </p:cNvPr>
          <p:cNvSpPr/>
          <p:nvPr/>
        </p:nvSpPr>
        <p:spPr>
          <a:xfrm>
            <a:off x="4695941" y="4384339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배서 신청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B7D77DD-989E-4090-3A6F-E678FD3955B7}"/>
              </a:ext>
            </a:extLst>
          </p:cNvPr>
          <p:cNvSpPr/>
          <p:nvPr/>
        </p:nvSpPr>
        <p:spPr>
          <a:xfrm>
            <a:off x="5988917" y="4844461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보험료 납부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65A8376-9966-B22F-436D-0D4DDC6408D4}"/>
              </a:ext>
            </a:extLst>
          </p:cNvPr>
          <p:cNvSpPr/>
          <p:nvPr/>
        </p:nvSpPr>
        <p:spPr>
          <a:xfrm>
            <a:off x="4698227" y="4844461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보험금 신청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8F21BC5-7C35-795B-21E0-949D931B736B}"/>
              </a:ext>
            </a:extLst>
          </p:cNvPr>
          <p:cNvSpPr/>
          <p:nvPr/>
        </p:nvSpPr>
        <p:spPr>
          <a:xfrm>
            <a:off x="3230188" y="2305345"/>
            <a:ext cx="499959" cy="249267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E740673-0BD6-2D1C-1431-33D9D72651B1}"/>
              </a:ext>
            </a:extLst>
          </p:cNvPr>
          <p:cNvSpPr/>
          <p:nvPr/>
        </p:nvSpPr>
        <p:spPr>
          <a:xfrm>
            <a:off x="2439329" y="2341161"/>
            <a:ext cx="635129" cy="183206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573FE50-E90B-05CC-D580-E0CA75C049E2}"/>
              </a:ext>
            </a:extLst>
          </p:cNvPr>
          <p:cNvSpPr/>
          <p:nvPr/>
        </p:nvSpPr>
        <p:spPr>
          <a:xfrm>
            <a:off x="6737780" y="3789193"/>
            <a:ext cx="917066" cy="595146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704496-5247-157C-5DFB-312A6908487E}"/>
              </a:ext>
            </a:extLst>
          </p:cNvPr>
          <p:cNvSpPr/>
          <p:nvPr/>
        </p:nvSpPr>
        <p:spPr>
          <a:xfrm>
            <a:off x="8146361" y="3419378"/>
            <a:ext cx="2549729" cy="128913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6A2064-E840-93C1-995B-F3C4D936C125}"/>
              </a:ext>
            </a:extLst>
          </p:cNvPr>
          <p:cNvSpPr/>
          <p:nvPr/>
        </p:nvSpPr>
        <p:spPr>
          <a:xfrm>
            <a:off x="5977598" y="4382902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해지 신청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8CE3D1-FA6E-24BC-D587-CE5CBD147441}"/>
              </a:ext>
            </a:extLst>
          </p:cNvPr>
          <p:cNvSpPr/>
          <p:nvPr/>
        </p:nvSpPr>
        <p:spPr>
          <a:xfrm>
            <a:off x="1396939" y="2301009"/>
            <a:ext cx="810965" cy="29021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보험종류콤보박스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E8E317-43B2-6491-B22A-0359C4244A83}"/>
              </a:ext>
            </a:extLst>
          </p:cNvPr>
          <p:cNvSpPr txBox="1"/>
          <p:nvPr/>
        </p:nvSpPr>
        <p:spPr>
          <a:xfrm>
            <a:off x="4694140" y="2244246"/>
            <a:ext cx="23013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기가입</a:t>
            </a:r>
            <a:r>
              <a:rPr lang="ko-KR" altLang="en-US" sz="1200" dirty="0">
                <a:solidFill>
                  <a:schemeClr val="tx1"/>
                </a:solidFill>
              </a:rPr>
              <a:t> 보험 상품 상세 정보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보험 상품 정보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상품 이름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종류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상품 번호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연령대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월 보험료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만기일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가입일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납부일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보험 상태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26004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0" y="115198"/>
            <a:ext cx="5963479" cy="5606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 </a:t>
            </a:r>
            <a:r>
              <a:rPr lang="en-US" altLang="ko-KR" sz="2800" dirty="0"/>
              <a:t>(</a:t>
            </a:r>
            <a:r>
              <a:rPr lang="ko-KR" altLang="en-US" sz="2800" dirty="0"/>
              <a:t>계약 관리 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D4E5621-D7C9-2C6F-E1E9-420F5CD81444}"/>
              </a:ext>
            </a:extLst>
          </p:cNvPr>
          <p:cNvGrpSpPr/>
          <p:nvPr/>
        </p:nvGrpSpPr>
        <p:grpSpPr>
          <a:xfrm>
            <a:off x="598425" y="1331427"/>
            <a:ext cx="2703444" cy="4585253"/>
            <a:chOff x="1404730" y="1056101"/>
            <a:chExt cx="2703444" cy="458525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7096EDF-98A7-DABE-5082-10D3B01CDD5C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115FBAC-21D4-09E9-C493-E096B09A0279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30040E0-A3BD-366A-5101-E76F1FFD6030}"/>
              </a:ext>
            </a:extLst>
          </p:cNvPr>
          <p:cNvSpPr/>
          <p:nvPr/>
        </p:nvSpPr>
        <p:spPr>
          <a:xfrm>
            <a:off x="676737" y="2070193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625904-539D-20AE-DA5B-6A700D44B5A4}"/>
              </a:ext>
            </a:extLst>
          </p:cNvPr>
          <p:cNvSpPr txBox="1"/>
          <p:nvPr/>
        </p:nvSpPr>
        <p:spPr>
          <a:xfrm>
            <a:off x="1852812" y="1721563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3222A49-E016-26CF-D84C-D66A2CF05D40}"/>
              </a:ext>
            </a:extLst>
          </p:cNvPr>
          <p:cNvSpPr/>
          <p:nvPr/>
        </p:nvSpPr>
        <p:spPr>
          <a:xfrm>
            <a:off x="737784" y="2521075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납부 대상 정보 리스트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전화번호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성별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주민등록번호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주소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신청한 보험 상품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납부 날짜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A1D14E9-9F99-73B5-CBC4-E3436B08B8DA}"/>
              </a:ext>
            </a:extLst>
          </p:cNvPr>
          <p:cNvSpPr/>
          <p:nvPr/>
        </p:nvSpPr>
        <p:spPr>
          <a:xfrm>
            <a:off x="2588536" y="2153419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2BC0701-8712-33C5-FCD9-B90FED64F615}"/>
              </a:ext>
            </a:extLst>
          </p:cNvPr>
          <p:cNvSpPr/>
          <p:nvPr/>
        </p:nvSpPr>
        <p:spPr>
          <a:xfrm>
            <a:off x="1810929" y="2149479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4FBF8BD-2E9C-7095-59ED-3C045F98D07A}"/>
              </a:ext>
            </a:extLst>
          </p:cNvPr>
          <p:cNvSpPr/>
          <p:nvPr/>
        </p:nvSpPr>
        <p:spPr>
          <a:xfrm>
            <a:off x="787667" y="2694159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4227E46-4535-F712-D3A2-61ED3CF3FF9F}"/>
              </a:ext>
            </a:extLst>
          </p:cNvPr>
          <p:cNvSpPr/>
          <p:nvPr/>
        </p:nvSpPr>
        <p:spPr>
          <a:xfrm>
            <a:off x="787667" y="2971777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2977587-5DD3-49B4-2CB7-28CCB0F5099F}"/>
              </a:ext>
            </a:extLst>
          </p:cNvPr>
          <p:cNvSpPr/>
          <p:nvPr/>
        </p:nvSpPr>
        <p:spPr>
          <a:xfrm>
            <a:off x="4773317" y="1331427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납부 대상 상세 정보 리스트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전화번호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직업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나이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성별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주민등록번호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주소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재산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사고 이력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수술 이력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계좌 번호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신청한 보험 상품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납부 날짜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B2EEAC4-48B3-22F6-CAE8-CA3BC68DC68F}"/>
              </a:ext>
            </a:extLst>
          </p:cNvPr>
          <p:cNvSpPr/>
          <p:nvPr/>
        </p:nvSpPr>
        <p:spPr>
          <a:xfrm>
            <a:off x="710048" y="849885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분납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수금 처리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92E2D0B1-0B43-29FB-6063-B4B3DB675196}"/>
              </a:ext>
            </a:extLst>
          </p:cNvPr>
          <p:cNvSpPr/>
          <p:nvPr/>
        </p:nvSpPr>
        <p:spPr>
          <a:xfrm>
            <a:off x="3362916" y="2559575"/>
            <a:ext cx="1471448" cy="75491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더블클릭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87BE9C-205B-5259-F2E6-FBF939D947DC}"/>
              </a:ext>
            </a:extLst>
          </p:cNvPr>
          <p:cNvSpPr/>
          <p:nvPr/>
        </p:nvSpPr>
        <p:spPr>
          <a:xfrm>
            <a:off x="4955882" y="4106715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안내장 발송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6482D2-22F5-BD32-E124-829C53B1EDA1}"/>
              </a:ext>
            </a:extLst>
          </p:cNvPr>
          <p:cNvSpPr/>
          <p:nvPr/>
        </p:nvSpPr>
        <p:spPr>
          <a:xfrm>
            <a:off x="6051335" y="4100108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2F4AA11-1244-83D3-DF84-DFFAA466F161}"/>
              </a:ext>
            </a:extLst>
          </p:cNvPr>
          <p:cNvSpPr/>
          <p:nvPr/>
        </p:nvSpPr>
        <p:spPr>
          <a:xfrm>
            <a:off x="5823416" y="4080630"/>
            <a:ext cx="1949574" cy="329170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D6EE94-D038-383C-559B-29ABFCD450FE}"/>
              </a:ext>
            </a:extLst>
          </p:cNvPr>
          <p:cNvSpPr/>
          <p:nvPr/>
        </p:nvSpPr>
        <p:spPr>
          <a:xfrm>
            <a:off x="7843565" y="2924581"/>
            <a:ext cx="2216154" cy="1567403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</p:spTree>
    <p:extLst>
      <p:ext uri="{BB962C8B-B14F-4D97-AF65-F5344CB8AC3E}">
        <p14:creationId xmlns:p14="http://schemas.microsoft.com/office/powerpoint/2010/main" val="14049034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1" y="115198"/>
            <a:ext cx="6026894" cy="5606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 </a:t>
            </a:r>
            <a:r>
              <a:rPr lang="en-US" altLang="ko-KR" sz="2800" dirty="0"/>
              <a:t>(</a:t>
            </a:r>
            <a:r>
              <a:rPr lang="ko-KR" altLang="en-US" sz="2800" dirty="0"/>
              <a:t>계약 관리 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875C6F0-EE16-7866-335F-D876D63EC406}"/>
              </a:ext>
            </a:extLst>
          </p:cNvPr>
          <p:cNvGrpSpPr/>
          <p:nvPr/>
        </p:nvGrpSpPr>
        <p:grpSpPr>
          <a:xfrm>
            <a:off x="237219" y="1687562"/>
            <a:ext cx="2703444" cy="4585253"/>
            <a:chOff x="1404730" y="1056101"/>
            <a:chExt cx="2703444" cy="45852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F9DC83-A892-204F-5810-DF84F2ED0986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26F3CFB-9985-4617-4A8E-4679E9C2536A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4E15AF-7EA8-99D5-E80C-1DA42F394996}"/>
              </a:ext>
            </a:extLst>
          </p:cNvPr>
          <p:cNvSpPr/>
          <p:nvPr/>
        </p:nvSpPr>
        <p:spPr>
          <a:xfrm>
            <a:off x="315531" y="2426328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C10A2E-0D21-CABB-2B97-E7E6C98EE327}"/>
              </a:ext>
            </a:extLst>
          </p:cNvPr>
          <p:cNvSpPr txBox="1"/>
          <p:nvPr/>
        </p:nvSpPr>
        <p:spPr>
          <a:xfrm>
            <a:off x="1491606" y="2077698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439F4E-BD58-0EF7-A480-26971908627C}"/>
              </a:ext>
            </a:extLst>
          </p:cNvPr>
          <p:cNvSpPr/>
          <p:nvPr/>
        </p:nvSpPr>
        <p:spPr>
          <a:xfrm>
            <a:off x="376578" y="2877210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만기 대상 정보 리스트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전화번호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성별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주민등록번호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주소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신청한 보험 상품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만기 날짜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심사 상태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E915B5-D674-975B-6D1B-A59732287AFC}"/>
              </a:ext>
            </a:extLst>
          </p:cNvPr>
          <p:cNvSpPr/>
          <p:nvPr/>
        </p:nvSpPr>
        <p:spPr>
          <a:xfrm>
            <a:off x="2227330" y="2509554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279402-2B5A-7EF4-BD64-0355C3AA87B1}"/>
              </a:ext>
            </a:extLst>
          </p:cNvPr>
          <p:cNvSpPr/>
          <p:nvPr/>
        </p:nvSpPr>
        <p:spPr>
          <a:xfrm>
            <a:off x="1449723" y="2505614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DE4ECC-8F8E-3D32-D967-454930A16820}"/>
              </a:ext>
            </a:extLst>
          </p:cNvPr>
          <p:cNvSpPr/>
          <p:nvPr/>
        </p:nvSpPr>
        <p:spPr>
          <a:xfrm>
            <a:off x="454197" y="3446461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CFEC961-C163-DA34-D19E-D4A157C3188E}"/>
              </a:ext>
            </a:extLst>
          </p:cNvPr>
          <p:cNvSpPr/>
          <p:nvPr/>
        </p:nvSpPr>
        <p:spPr>
          <a:xfrm>
            <a:off x="454197" y="3768077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896636-0979-2A7C-79E2-9B9089ED37C8}"/>
              </a:ext>
            </a:extLst>
          </p:cNvPr>
          <p:cNvSpPr/>
          <p:nvPr/>
        </p:nvSpPr>
        <p:spPr>
          <a:xfrm>
            <a:off x="237219" y="1045197"/>
            <a:ext cx="2687037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만기 계약 심사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34B87C-B0A3-0E9E-309A-BC4DD2713412}"/>
              </a:ext>
            </a:extLst>
          </p:cNvPr>
          <p:cNvSpPr/>
          <p:nvPr/>
        </p:nvSpPr>
        <p:spPr>
          <a:xfrm>
            <a:off x="3739092" y="2036192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만기 대상 상세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전화번호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직업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나이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성별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주민등록번호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주소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재산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사고 이력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수술 이력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계좌 번호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신청한 보험 상품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만기 날짜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심사 상태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C3BAA4-07AB-C5E0-B1BF-9C7679B62601}"/>
              </a:ext>
            </a:extLst>
          </p:cNvPr>
          <p:cNvSpPr/>
          <p:nvPr/>
        </p:nvSpPr>
        <p:spPr>
          <a:xfrm>
            <a:off x="3925979" y="4751608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승인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D51699-B938-6D60-44AC-5123AE81D8E4}"/>
              </a:ext>
            </a:extLst>
          </p:cNvPr>
          <p:cNvSpPr/>
          <p:nvPr/>
        </p:nvSpPr>
        <p:spPr>
          <a:xfrm>
            <a:off x="5021432" y="4745001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거절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FF4CB1B-19CC-986C-2A9F-8EF44C01D7FF}"/>
              </a:ext>
            </a:extLst>
          </p:cNvPr>
          <p:cNvSpPr/>
          <p:nvPr/>
        </p:nvSpPr>
        <p:spPr>
          <a:xfrm>
            <a:off x="4726005" y="4723933"/>
            <a:ext cx="1949574" cy="329170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27B166-3016-45F4-BB43-52A62176BFE4}"/>
              </a:ext>
            </a:extLst>
          </p:cNvPr>
          <p:cNvSpPr/>
          <p:nvPr/>
        </p:nvSpPr>
        <p:spPr>
          <a:xfrm>
            <a:off x="6846433" y="3629346"/>
            <a:ext cx="2216154" cy="1567403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461D555-FE46-C896-E955-67140A70D27B}"/>
              </a:ext>
            </a:extLst>
          </p:cNvPr>
          <p:cNvSpPr/>
          <p:nvPr/>
        </p:nvSpPr>
        <p:spPr>
          <a:xfrm>
            <a:off x="2528931" y="3334511"/>
            <a:ext cx="1471448" cy="75491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더블클릭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29A0BA-93AB-75A6-56B7-4B3EAB38DDF9}"/>
              </a:ext>
            </a:extLst>
          </p:cNvPr>
          <p:cNvSpPr/>
          <p:nvPr/>
        </p:nvSpPr>
        <p:spPr>
          <a:xfrm>
            <a:off x="399063" y="2505614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심사 상태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콤보박스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2201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1" y="115198"/>
            <a:ext cx="5963479" cy="5606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 </a:t>
            </a:r>
            <a:r>
              <a:rPr lang="en-US" altLang="ko-KR" sz="2800" dirty="0"/>
              <a:t>(</a:t>
            </a:r>
            <a:r>
              <a:rPr lang="ko-KR" altLang="en-US" sz="2800" dirty="0"/>
              <a:t>계약 관리 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875C6F0-EE16-7866-335F-D876D63EC406}"/>
              </a:ext>
            </a:extLst>
          </p:cNvPr>
          <p:cNvGrpSpPr/>
          <p:nvPr/>
        </p:nvGrpSpPr>
        <p:grpSpPr>
          <a:xfrm>
            <a:off x="237219" y="1687562"/>
            <a:ext cx="2703444" cy="4585253"/>
            <a:chOff x="1404730" y="1056101"/>
            <a:chExt cx="2703444" cy="45852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F9DC83-A892-204F-5810-DF84F2ED0986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26F3CFB-9985-4617-4A8E-4679E9C2536A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4E15AF-7EA8-99D5-E80C-1DA42F394996}"/>
              </a:ext>
            </a:extLst>
          </p:cNvPr>
          <p:cNvSpPr/>
          <p:nvPr/>
        </p:nvSpPr>
        <p:spPr>
          <a:xfrm>
            <a:off x="315531" y="2426328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C10A2E-0D21-CABB-2B97-E7E6C98EE327}"/>
              </a:ext>
            </a:extLst>
          </p:cNvPr>
          <p:cNvSpPr txBox="1"/>
          <p:nvPr/>
        </p:nvSpPr>
        <p:spPr>
          <a:xfrm>
            <a:off x="1491606" y="2077698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439F4E-BD58-0EF7-A480-26971908627C}"/>
              </a:ext>
            </a:extLst>
          </p:cNvPr>
          <p:cNvSpPr/>
          <p:nvPr/>
        </p:nvSpPr>
        <p:spPr>
          <a:xfrm>
            <a:off x="376578" y="2877210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배서 신청 처리 정보 리스트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전화번호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성별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주민등록번호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주소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신청한 보험 상품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신청 날짜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심사 상태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E915B5-D674-975B-6D1B-A59732287AFC}"/>
              </a:ext>
            </a:extLst>
          </p:cNvPr>
          <p:cNvSpPr/>
          <p:nvPr/>
        </p:nvSpPr>
        <p:spPr>
          <a:xfrm>
            <a:off x="2227330" y="2509554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279402-2B5A-7EF4-BD64-0355C3AA87B1}"/>
              </a:ext>
            </a:extLst>
          </p:cNvPr>
          <p:cNvSpPr/>
          <p:nvPr/>
        </p:nvSpPr>
        <p:spPr>
          <a:xfrm>
            <a:off x="1449723" y="2505614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DE4ECC-8F8E-3D32-D967-454930A16820}"/>
              </a:ext>
            </a:extLst>
          </p:cNvPr>
          <p:cNvSpPr/>
          <p:nvPr/>
        </p:nvSpPr>
        <p:spPr>
          <a:xfrm>
            <a:off x="454197" y="3446461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CFEC961-C163-DA34-D19E-D4A157C3188E}"/>
              </a:ext>
            </a:extLst>
          </p:cNvPr>
          <p:cNvSpPr/>
          <p:nvPr/>
        </p:nvSpPr>
        <p:spPr>
          <a:xfrm>
            <a:off x="454197" y="3768077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896636-0979-2A7C-79E2-9B9089ED37C8}"/>
              </a:ext>
            </a:extLst>
          </p:cNvPr>
          <p:cNvSpPr/>
          <p:nvPr/>
        </p:nvSpPr>
        <p:spPr>
          <a:xfrm>
            <a:off x="237219" y="1045197"/>
            <a:ext cx="2687037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배서 심사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34B87C-B0A3-0E9E-309A-BC4DD2713412}"/>
              </a:ext>
            </a:extLst>
          </p:cNvPr>
          <p:cNvSpPr/>
          <p:nvPr/>
        </p:nvSpPr>
        <p:spPr>
          <a:xfrm>
            <a:off x="3739092" y="2036192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배서 신청 처리 상세 정보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전화번호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직업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나이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성별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주민등록번호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주소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재산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사고 이력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수술 이력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계좌 번호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신청한 보험 상품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신청 날짜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심사 상태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C3BAA4-07AB-C5E0-B1BF-9C7679B62601}"/>
              </a:ext>
            </a:extLst>
          </p:cNvPr>
          <p:cNvSpPr/>
          <p:nvPr/>
        </p:nvSpPr>
        <p:spPr>
          <a:xfrm>
            <a:off x="3925979" y="4751608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승인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D51699-B938-6D60-44AC-5123AE81D8E4}"/>
              </a:ext>
            </a:extLst>
          </p:cNvPr>
          <p:cNvSpPr/>
          <p:nvPr/>
        </p:nvSpPr>
        <p:spPr>
          <a:xfrm>
            <a:off x="5021432" y="4745001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거절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FF4CB1B-19CC-986C-2A9F-8EF44C01D7FF}"/>
              </a:ext>
            </a:extLst>
          </p:cNvPr>
          <p:cNvSpPr/>
          <p:nvPr/>
        </p:nvSpPr>
        <p:spPr>
          <a:xfrm>
            <a:off x="4726005" y="4723933"/>
            <a:ext cx="1949574" cy="329170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27B166-3016-45F4-BB43-52A62176BFE4}"/>
              </a:ext>
            </a:extLst>
          </p:cNvPr>
          <p:cNvSpPr/>
          <p:nvPr/>
        </p:nvSpPr>
        <p:spPr>
          <a:xfrm>
            <a:off x="6846433" y="3629346"/>
            <a:ext cx="2216154" cy="1567403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461D555-FE46-C896-E955-67140A70D27B}"/>
              </a:ext>
            </a:extLst>
          </p:cNvPr>
          <p:cNvSpPr/>
          <p:nvPr/>
        </p:nvSpPr>
        <p:spPr>
          <a:xfrm>
            <a:off x="2528931" y="3334511"/>
            <a:ext cx="1471448" cy="75491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더블클릭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5D1AA2-1A2F-7E0E-6D86-C9B5FB4D1A73}"/>
              </a:ext>
            </a:extLst>
          </p:cNvPr>
          <p:cNvSpPr/>
          <p:nvPr/>
        </p:nvSpPr>
        <p:spPr>
          <a:xfrm>
            <a:off x="399063" y="2505614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심사 상태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콤보박스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9691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1" y="115198"/>
            <a:ext cx="6026894" cy="5606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 </a:t>
            </a:r>
            <a:r>
              <a:rPr lang="en-US" altLang="ko-KR" sz="2800" dirty="0"/>
              <a:t>(</a:t>
            </a:r>
            <a:r>
              <a:rPr lang="ko-KR" altLang="en-US" sz="2800" dirty="0"/>
              <a:t>계약 관리 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875C6F0-EE16-7866-335F-D876D63EC406}"/>
              </a:ext>
            </a:extLst>
          </p:cNvPr>
          <p:cNvGrpSpPr/>
          <p:nvPr/>
        </p:nvGrpSpPr>
        <p:grpSpPr>
          <a:xfrm>
            <a:off x="237219" y="1687562"/>
            <a:ext cx="2703444" cy="4585253"/>
            <a:chOff x="1404730" y="1056101"/>
            <a:chExt cx="2703444" cy="45852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F9DC83-A892-204F-5810-DF84F2ED0986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26F3CFB-9985-4617-4A8E-4679E9C2536A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4E15AF-7EA8-99D5-E80C-1DA42F394996}"/>
              </a:ext>
            </a:extLst>
          </p:cNvPr>
          <p:cNvSpPr/>
          <p:nvPr/>
        </p:nvSpPr>
        <p:spPr>
          <a:xfrm>
            <a:off x="315531" y="2426328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C10A2E-0D21-CABB-2B97-E7E6C98EE327}"/>
              </a:ext>
            </a:extLst>
          </p:cNvPr>
          <p:cNvSpPr txBox="1"/>
          <p:nvPr/>
        </p:nvSpPr>
        <p:spPr>
          <a:xfrm>
            <a:off x="1491606" y="2077698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439F4E-BD58-0EF7-A480-26971908627C}"/>
              </a:ext>
            </a:extLst>
          </p:cNvPr>
          <p:cNvSpPr/>
          <p:nvPr/>
        </p:nvSpPr>
        <p:spPr>
          <a:xfrm>
            <a:off x="376578" y="2877210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부활 대상 정보 리스트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전화번호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성별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주민등록번호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주소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신청한 보험 상품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정지 날짜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심사 상태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E915B5-D674-975B-6D1B-A59732287AFC}"/>
              </a:ext>
            </a:extLst>
          </p:cNvPr>
          <p:cNvSpPr/>
          <p:nvPr/>
        </p:nvSpPr>
        <p:spPr>
          <a:xfrm>
            <a:off x="2227330" y="2509554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279402-2B5A-7EF4-BD64-0355C3AA87B1}"/>
              </a:ext>
            </a:extLst>
          </p:cNvPr>
          <p:cNvSpPr/>
          <p:nvPr/>
        </p:nvSpPr>
        <p:spPr>
          <a:xfrm>
            <a:off x="1449723" y="2505614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DE4ECC-8F8E-3D32-D967-454930A16820}"/>
              </a:ext>
            </a:extLst>
          </p:cNvPr>
          <p:cNvSpPr/>
          <p:nvPr/>
        </p:nvSpPr>
        <p:spPr>
          <a:xfrm>
            <a:off x="454197" y="3446461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CFEC961-C163-DA34-D19E-D4A157C3188E}"/>
              </a:ext>
            </a:extLst>
          </p:cNvPr>
          <p:cNvSpPr/>
          <p:nvPr/>
        </p:nvSpPr>
        <p:spPr>
          <a:xfrm>
            <a:off x="454197" y="3768077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896636-0979-2A7C-79E2-9B9089ED37C8}"/>
              </a:ext>
            </a:extLst>
          </p:cNvPr>
          <p:cNvSpPr/>
          <p:nvPr/>
        </p:nvSpPr>
        <p:spPr>
          <a:xfrm>
            <a:off x="237219" y="1045197"/>
            <a:ext cx="2687037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부활 심사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34B87C-B0A3-0E9E-309A-BC4DD2713412}"/>
              </a:ext>
            </a:extLst>
          </p:cNvPr>
          <p:cNvSpPr/>
          <p:nvPr/>
        </p:nvSpPr>
        <p:spPr>
          <a:xfrm>
            <a:off x="3739092" y="2036192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부활 대상 상세 정보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전화번호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직업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나이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성별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주민등록번호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주소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재산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사고 이력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수술 이력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계좌 번호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신청한 보험 상품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정지 날짜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심사 상태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C3BAA4-07AB-C5E0-B1BF-9C7679B62601}"/>
              </a:ext>
            </a:extLst>
          </p:cNvPr>
          <p:cNvSpPr/>
          <p:nvPr/>
        </p:nvSpPr>
        <p:spPr>
          <a:xfrm>
            <a:off x="3925979" y="4751608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승인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D51699-B938-6D60-44AC-5123AE81D8E4}"/>
              </a:ext>
            </a:extLst>
          </p:cNvPr>
          <p:cNvSpPr/>
          <p:nvPr/>
        </p:nvSpPr>
        <p:spPr>
          <a:xfrm>
            <a:off x="5021432" y="4745001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거절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FF4CB1B-19CC-986C-2A9F-8EF44C01D7FF}"/>
              </a:ext>
            </a:extLst>
          </p:cNvPr>
          <p:cNvSpPr/>
          <p:nvPr/>
        </p:nvSpPr>
        <p:spPr>
          <a:xfrm>
            <a:off x="4726005" y="4723933"/>
            <a:ext cx="1949574" cy="329170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27B166-3016-45F4-BB43-52A62176BFE4}"/>
              </a:ext>
            </a:extLst>
          </p:cNvPr>
          <p:cNvSpPr/>
          <p:nvPr/>
        </p:nvSpPr>
        <p:spPr>
          <a:xfrm>
            <a:off x="6846433" y="3629346"/>
            <a:ext cx="2216154" cy="1567403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461D555-FE46-C896-E955-67140A70D27B}"/>
              </a:ext>
            </a:extLst>
          </p:cNvPr>
          <p:cNvSpPr/>
          <p:nvPr/>
        </p:nvSpPr>
        <p:spPr>
          <a:xfrm>
            <a:off x="2528931" y="3334511"/>
            <a:ext cx="1471448" cy="75491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더블클릭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C7A32E-A142-A16F-0CAB-969A9931567A}"/>
              </a:ext>
            </a:extLst>
          </p:cNvPr>
          <p:cNvSpPr/>
          <p:nvPr/>
        </p:nvSpPr>
        <p:spPr>
          <a:xfrm>
            <a:off x="399063" y="2505614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심사 상태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콤보박스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7294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1" y="115198"/>
            <a:ext cx="5857106" cy="5606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</a:t>
            </a:r>
            <a:r>
              <a:rPr lang="en-US" altLang="ko-KR" sz="2800" dirty="0"/>
              <a:t>(</a:t>
            </a:r>
            <a:r>
              <a:rPr lang="ko-KR" altLang="en-US" sz="2800" dirty="0"/>
              <a:t>계약 관리 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8579DF-4520-AEBD-9A95-A29484EE2D9F}"/>
              </a:ext>
            </a:extLst>
          </p:cNvPr>
          <p:cNvSpPr/>
          <p:nvPr/>
        </p:nvSpPr>
        <p:spPr>
          <a:xfrm>
            <a:off x="688765" y="1048196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제지급금 지급 요청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EA77E27-AB3D-9709-7DC4-13C7FFCD668D}"/>
              </a:ext>
            </a:extLst>
          </p:cNvPr>
          <p:cNvGrpSpPr/>
          <p:nvPr/>
        </p:nvGrpSpPr>
        <p:grpSpPr>
          <a:xfrm>
            <a:off x="549407" y="1624278"/>
            <a:ext cx="2703444" cy="4585253"/>
            <a:chOff x="1404730" y="1056101"/>
            <a:chExt cx="2703444" cy="458525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FC35F3D-0B76-7182-A547-19A347B07C5D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20EA7A6-A5F3-620E-7C83-521B799A6F0C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05EF20-48A6-3330-EEF3-98128257AD56}"/>
              </a:ext>
            </a:extLst>
          </p:cNvPr>
          <p:cNvSpPr/>
          <p:nvPr/>
        </p:nvSpPr>
        <p:spPr>
          <a:xfrm>
            <a:off x="627719" y="2363044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14261A-25DB-ED7D-C5CD-C4A6CC422F83}"/>
              </a:ext>
            </a:extLst>
          </p:cNvPr>
          <p:cNvSpPr txBox="1"/>
          <p:nvPr/>
        </p:nvSpPr>
        <p:spPr>
          <a:xfrm>
            <a:off x="1803794" y="2014414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3D0578-8C9A-CC17-E91E-56B11C3413BD}"/>
              </a:ext>
            </a:extLst>
          </p:cNvPr>
          <p:cNvSpPr/>
          <p:nvPr/>
        </p:nvSpPr>
        <p:spPr>
          <a:xfrm>
            <a:off x="671466" y="3189681"/>
            <a:ext cx="2420323" cy="23834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해지 정보 리스트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전화번호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성별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주민등록번호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주소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신청한 보험 상품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해지 날짜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접수 상태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7FCF79-52EA-3AA8-6E4E-E82A61CC656B}"/>
              </a:ext>
            </a:extLst>
          </p:cNvPr>
          <p:cNvSpPr/>
          <p:nvPr/>
        </p:nvSpPr>
        <p:spPr>
          <a:xfrm>
            <a:off x="2539518" y="2446270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851ADB-EDCE-49D1-A269-813051013772}"/>
              </a:ext>
            </a:extLst>
          </p:cNvPr>
          <p:cNvSpPr/>
          <p:nvPr/>
        </p:nvSpPr>
        <p:spPr>
          <a:xfrm>
            <a:off x="1761911" y="2442330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584804-F695-A02C-03BF-5EA3B492DECE}"/>
              </a:ext>
            </a:extLst>
          </p:cNvPr>
          <p:cNvSpPr/>
          <p:nvPr/>
        </p:nvSpPr>
        <p:spPr>
          <a:xfrm>
            <a:off x="766385" y="3383177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05DD8E-DBC7-ACDC-A461-F6EE1EB10E61}"/>
              </a:ext>
            </a:extLst>
          </p:cNvPr>
          <p:cNvSpPr/>
          <p:nvPr/>
        </p:nvSpPr>
        <p:spPr>
          <a:xfrm>
            <a:off x="766385" y="3704793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858755-21C9-9BF7-F75C-45973AACF1EB}"/>
              </a:ext>
            </a:extLst>
          </p:cNvPr>
          <p:cNvSpPr/>
          <p:nvPr/>
        </p:nvSpPr>
        <p:spPr>
          <a:xfrm>
            <a:off x="3827300" y="1989526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해지 상세 정보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전화번호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직업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나이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성별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주민등록번호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주소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재산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사고 이력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수술 이력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계좌 번호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신청한 보험 상품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해지 날짜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제지급금액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접수 상태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ECB88D-CB40-69E2-8018-11408A0CB45D}"/>
              </a:ext>
            </a:extLst>
          </p:cNvPr>
          <p:cNvSpPr/>
          <p:nvPr/>
        </p:nvSpPr>
        <p:spPr>
          <a:xfrm>
            <a:off x="4016111" y="4657354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요청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C3E234D-47B1-F0DB-E814-11CF055E8FE0}"/>
              </a:ext>
            </a:extLst>
          </p:cNvPr>
          <p:cNvSpPr/>
          <p:nvPr/>
        </p:nvSpPr>
        <p:spPr>
          <a:xfrm>
            <a:off x="5159742" y="4665261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923082-A55C-5FE6-DF4A-8CC2A5A07269}"/>
              </a:ext>
            </a:extLst>
          </p:cNvPr>
          <p:cNvSpPr/>
          <p:nvPr/>
        </p:nvSpPr>
        <p:spPr>
          <a:xfrm>
            <a:off x="712070" y="2450811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접수 상태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콤보박스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AE252A6-A6F6-384B-5267-2E05383D9E95}"/>
              </a:ext>
            </a:extLst>
          </p:cNvPr>
          <p:cNvSpPr/>
          <p:nvPr/>
        </p:nvSpPr>
        <p:spPr>
          <a:xfrm>
            <a:off x="4722103" y="4802461"/>
            <a:ext cx="1795141" cy="40449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0160B1-540A-DA0E-82CA-1DA36DAC539F}"/>
              </a:ext>
            </a:extLst>
          </p:cNvPr>
          <p:cNvSpPr/>
          <p:nvPr/>
        </p:nvSpPr>
        <p:spPr>
          <a:xfrm>
            <a:off x="9652482" y="1972908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044759-33B1-0D0B-4061-C5D717EF4969}"/>
              </a:ext>
            </a:extLst>
          </p:cNvPr>
          <p:cNvSpPr/>
          <p:nvPr/>
        </p:nvSpPr>
        <p:spPr>
          <a:xfrm>
            <a:off x="2456805" y="5698824"/>
            <a:ext cx="613130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요청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885DE0-087C-EE26-873A-E6467E648742}"/>
              </a:ext>
            </a:extLst>
          </p:cNvPr>
          <p:cNvSpPr/>
          <p:nvPr/>
        </p:nvSpPr>
        <p:spPr>
          <a:xfrm>
            <a:off x="6650214" y="2014414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지급 사항 상세 정보 입력란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지급 이유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지급 금액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지급 대상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은행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예금주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지급 계좌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지급 형태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현금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즉시이체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일괄 이체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지급 상태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CE4B3E-E66F-817D-BC42-DD61A5B2BD60}"/>
              </a:ext>
            </a:extLst>
          </p:cNvPr>
          <p:cNvSpPr/>
          <p:nvPr/>
        </p:nvSpPr>
        <p:spPr>
          <a:xfrm>
            <a:off x="6797433" y="4696525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CB68BB-9049-F9FE-7A41-7082889C6859}"/>
              </a:ext>
            </a:extLst>
          </p:cNvPr>
          <p:cNvSpPr/>
          <p:nvPr/>
        </p:nvSpPr>
        <p:spPr>
          <a:xfrm>
            <a:off x="7933985" y="4696397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C1007E2-F415-6626-0D65-65FDAC76C0A8}"/>
              </a:ext>
            </a:extLst>
          </p:cNvPr>
          <p:cNvSpPr/>
          <p:nvPr/>
        </p:nvSpPr>
        <p:spPr>
          <a:xfrm>
            <a:off x="7677987" y="4718116"/>
            <a:ext cx="1795141" cy="40449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5751E39-A504-474E-76EA-58453E56184E}"/>
              </a:ext>
            </a:extLst>
          </p:cNvPr>
          <p:cNvSpPr/>
          <p:nvPr/>
        </p:nvSpPr>
        <p:spPr>
          <a:xfrm>
            <a:off x="2841119" y="3271227"/>
            <a:ext cx="1471448" cy="75491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더블클릭</a:t>
            </a:r>
          </a:p>
        </p:txBody>
      </p:sp>
    </p:spTree>
    <p:extLst>
      <p:ext uri="{BB962C8B-B14F-4D97-AF65-F5344CB8AC3E}">
        <p14:creationId xmlns:p14="http://schemas.microsoft.com/office/powerpoint/2010/main" val="17324613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0" y="115198"/>
            <a:ext cx="6672541" cy="56066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회사 어플리케이션 상상도 </a:t>
            </a:r>
            <a:r>
              <a:rPr lang="en-US" altLang="ko-KR" sz="2800" dirty="0"/>
              <a:t>(U/W</a:t>
            </a:r>
            <a:r>
              <a:rPr lang="ko-KR" altLang="en-US" sz="2800" dirty="0"/>
              <a:t> 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5701B8-5D56-5F37-EB4F-E64C5894666B}"/>
              </a:ext>
            </a:extLst>
          </p:cNvPr>
          <p:cNvSpPr/>
          <p:nvPr/>
        </p:nvSpPr>
        <p:spPr>
          <a:xfrm>
            <a:off x="4780228" y="902542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회사 어플리케이션 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6A90599-C440-032E-D11C-58886B3F84AB}"/>
              </a:ext>
            </a:extLst>
          </p:cNvPr>
          <p:cNvGrpSpPr/>
          <p:nvPr/>
        </p:nvGrpSpPr>
        <p:grpSpPr>
          <a:xfrm>
            <a:off x="4668520" y="1612005"/>
            <a:ext cx="2703444" cy="4585253"/>
            <a:chOff x="1404730" y="1056101"/>
            <a:chExt cx="2703444" cy="458525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F8EEDCE-71BF-F98D-2FA8-B726E5F691BD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B34D731-2B56-17B0-6B8F-11ED1B3D3DFD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EBA68E-09B5-899E-F797-71840E9A7F11}"/>
              </a:ext>
            </a:extLst>
          </p:cNvPr>
          <p:cNvSpPr/>
          <p:nvPr/>
        </p:nvSpPr>
        <p:spPr>
          <a:xfrm>
            <a:off x="4746832" y="2350771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9FB19D-3CE8-7BFA-1986-4D3484895025}"/>
              </a:ext>
            </a:extLst>
          </p:cNvPr>
          <p:cNvSpPr txBox="1"/>
          <p:nvPr/>
        </p:nvSpPr>
        <p:spPr>
          <a:xfrm>
            <a:off x="5922907" y="2002141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A74A736-5132-532D-4DBD-F749E1EA8017}"/>
              </a:ext>
            </a:extLst>
          </p:cNvPr>
          <p:cNvSpPr/>
          <p:nvPr/>
        </p:nvSpPr>
        <p:spPr>
          <a:xfrm>
            <a:off x="4807879" y="2398067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인수 심사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DA5F6C-F641-0361-3C28-D1583BE1F939}"/>
              </a:ext>
            </a:extLst>
          </p:cNvPr>
          <p:cNvSpPr/>
          <p:nvPr/>
        </p:nvSpPr>
        <p:spPr>
          <a:xfrm>
            <a:off x="4807878" y="2852397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공동 인수 신청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6CC2C0A-E171-A967-4A8B-E6F4CA166DFC}"/>
              </a:ext>
            </a:extLst>
          </p:cNvPr>
          <p:cNvSpPr/>
          <p:nvPr/>
        </p:nvSpPr>
        <p:spPr>
          <a:xfrm>
            <a:off x="4807877" y="3306727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재보험 신청 </a:t>
            </a:r>
          </a:p>
        </p:txBody>
      </p:sp>
    </p:spTree>
    <p:extLst>
      <p:ext uri="{BB962C8B-B14F-4D97-AF65-F5344CB8AC3E}">
        <p14:creationId xmlns:p14="http://schemas.microsoft.com/office/powerpoint/2010/main" val="3730835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1" y="115198"/>
            <a:ext cx="5134989" cy="5606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</a:t>
            </a:r>
            <a:r>
              <a:rPr lang="en-US" altLang="ko-KR" sz="2800" dirty="0"/>
              <a:t>(U/W </a:t>
            </a:r>
            <a:r>
              <a:rPr lang="ko-KR" altLang="en-US" sz="2800" dirty="0"/>
              <a:t>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EA77E27-AB3D-9709-7DC4-13C7FFCD668D}"/>
              </a:ext>
            </a:extLst>
          </p:cNvPr>
          <p:cNvGrpSpPr/>
          <p:nvPr/>
        </p:nvGrpSpPr>
        <p:grpSpPr>
          <a:xfrm>
            <a:off x="555545" y="1673374"/>
            <a:ext cx="2703444" cy="4585253"/>
            <a:chOff x="1404730" y="1056101"/>
            <a:chExt cx="2703444" cy="458525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FC35F3D-0B76-7182-A547-19A347B07C5D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20EA7A6-A5F3-620E-7C83-521B799A6F0C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05EF20-48A6-3330-EEF3-98128257AD56}"/>
              </a:ext>
            </a:extLst>
          </p:cNvPr>
          <p:cNvSpPr/>
          <p:nvPr/>
        </p:nvSpPr>
        <p:spPr>
          <a:xfrm>
            <a:off x="633857" y="2412140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14261A-25DB-ED7D-C5CD-C4A6CC422F83}"/>
              </a:ext>
            </a:extLst>
          </p:cNvPr>
          <p:cNvSpPr txBox="1"/>
          <p:nvPr/>
        </p:nvSpPr>
        <p:spPr>
          <a:xfrm>
            <a:off x="1809932" y="2063510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3D0578-8C9A-CC17-E91E-56B11C3413BD}"/>
              </a:ext>
            </a:extLst>
          </p:cNvPr>
          <p:cNvSpPr/>
          <p:nvPr/>
        </p:nvSpPr>
        <p:spPr>
          <a:xfrm>
            <a:off x="694904" y="2863022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인수 심사 정보 리스트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전화번호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직업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나이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성별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주민등록번호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주소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신청한 보험 상품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심사 상태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7FCF79-52EA-3AA8-6E4E-E82A61CC656B}"/>
              </a:ext>
            </a:extLst>
          </p:cNvPr>
          <p:cNvSpPr/>
          <p:nvPr/>
        </p:nvSpPr>
        <p:spPr>
          <a:xfrm>
            <a:off x="2545656" y="2495366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851ADB-EDCE-49D1-A269-813051013772}"/>
              </a:ext>
            </a:extLst>
          </p:cNvPr>
          <p:cNvSpPr/>
          <p:nvPr/>
        </p:nvSpPr>
        <p:spPr>
          <a:xfrm>
            <a:off x="1768049" y="2491426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584804-F695-A02C-03BF-5EA3B492DECE}"/>
              </a:ext>
            </a:extLst>
          </p:cNvPr>
          <p:cNvSpPr/>
          <p:nvPr/>
        </p:nvSpPr>
        <p:spPr>
          <a:xfrm>
            <a:off x="772523" y="3432273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05DD8E-DBC7-ACDC-A461-F6EE1EB10E61}"/>
              </a:ext>
            </a:extLst>
          </p:cNvPr>
          <p:cNvSpPr/>
          <p:nvPr/>
        </p:nvSpPr>
        <p:spPr>
          <a:xfrm>
            <a:off x="772523" y="3753889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5751E39-A504-474E-76EA-58453E56184E}"/>
              </a:ext>
            </a:extLst>
          </p:cNvPr>
          <p:cNvSpPr/>
          <p:nvPr/>
        </p:nvSpPr>
        <p:spPr>
          <a:xfrm>
            <a:off x="2847257" y="3320323"/>
            <a:ext cx="1471448" cy="75491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더블클릭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858755-21C9-9BF7-F75C-45973AACF1EB}"/>
              </a:ext>
            </a:extLst>
          </p:cNvPr>
          <p:cNvSpPr/>
          <p:nvPr/>
        </p:nvSpPr>
        <p:spPr>
          <a:xfrm>
            <a:off x="4535767" y="2049039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인수 심사 상세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전화번호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직업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나이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성별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주민등록번호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사고이력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수술이력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재산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주소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계좌 번호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신청한 보험 상품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심사 상태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ECB88D-CB40-69E2-8018-11408A0CB45D}"/>
              </a:ext>
            </a:extLst>
          </p:cNvPr>
          <p:cNvSpPr/>
          <p:nvPr/>
        </p:nvSpPr>
        <p:spPr>
          <a:xfrm>
            <a:off x="4722654" y="4764455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승인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C3E234D-47B1-F0DB-E814-11CF055E8FE0}"/>
              </a:ext>
            </a:extLst>
          </p:cNvPr>
          <p:cNvSpPr/>
          <p:nvPr/>
        </p:nvSpPr>
        <p:spPr>
          <a:xfrm>
            <a:off x="5818107" y="4757848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거절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F7EB81-B774-D792-BD95-9C16BFF83947}"/>
              </a:ext>
            </a:extLst>
          </p:cNvPr>
          <p:cNvSpPr/>
          <p:nvPr/>
        </p:nvSpPr>
        <p:spPr>
          <a:xfrm>
            <a:off x="688765" y="1048196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인수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심사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549690C6-C10C-05F3-6C89-AF76BFA259F2}"/>
              </a:ext>
            </a:extLst>
          </p:cNvPr>
          <p:cNvSpPr/>
          <p:nvPr/>
        </p:nvSpPr>
        <p:spPr>
          <a:xfrm>
            <a:off x="5581597" y="4872440"/>
            <a:ext cx="1841245" cy="453246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6F5ED1B-E5E3-E830-F108-522F79D0140B}"/>
              </a:ext>
            </a:extLst>
          </p:cNvPr>
          <p:cNvSpPr/>
          <p:nvPr/>
        </p:nvSpPr>
        <p:spPr>
          <a:xfrm>
            <a:off x="7756486" y="2069190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54C328-8595-7238-36FD-194D5007C16D}"/>
              </a:ext>
            </a:extLst>
          </p:cNvPr>
          <p:cNvSpPr/>
          <p:nvPr/>
        </p:nvSpPr>
        <p:spPr>
          <a:xfrm>
            <a:off x="759565" y="2503959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심사 상태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콤보박스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9491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2" y="115198"/>
            <a:ext cx="5188181" cy="428142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</a:t>
            </a:r>
            <a:r>
              <a:rPr lang="en-US" altLang="ko-KR" sz="2800" dirty="0"/>
              <a:t>(U/W </a:t>
            </a:r>
            <a:r>
              <a:rPr lang="ko-KR" altLang="en-US" sz="2800" dirty="0"/>
              <a:t>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461005-EC74-C807-5F49-CABF2B435371}"/>
              </a:ext>
            </a:extLst>
          </p:cNvPr>
          <p:cNvSpPr/>
          <p:nvPr/>
        </p:nvSpPr>
        <p:spPr>
          <a:xfrm>
            <a:off x="546436" y="995349"/>
            <a:ext cx="2420323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재보험 신청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2503837-85FE-F44A-F901-E6DCAA55B7BD}"/>
              </a:ext>
            </a:extLst>
          </p:cNvPr>
          <p:cNvGrpSpPr/>
          <p:nvPr/>
        </p:nvGrpSpPr>
        <p:grpSpPr>
          <a:xfrm>
            <a:off x="407078" y="1758419"/>
            <a:ext cx="2703444" cy="4585253"/>
            <a:chOff x="1404730" y="1056101"/>
            <a:chExt cx="2703444" cy="4585253"/>
          </a:xfrm>
          <a:solidFill>
            <a:srgbClr val="E8E8E8"/>
          </a:solidFill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4B9434B-0DE8-4ECA-4EAE-8B2EE9DDE9DE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63AA65D-4F66-CE3D-85E9-9A2CDB83CBCB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08E2F33-EB1C-F2A0-85C5-FCBE54D75338}"/>
              </a:ext>
            </a:extLst>
          </p:cNvPr>
          <p:cNvSpPr/>
          <p:nvPr/>
        </p:nvSpPr>
        <p:spPr>
          <a:xfrm>
            <a:off x="485390" y="2497185"/>
            <a:ext cx="2542419" cy="3765105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1E5FDF-4A7C-BA9F-C428-D9D0772CA9A1}"/>
              </a:ext>
            </a:extLst>
          </p:cNvPr>
          <p:cNvSpPr txBox="1"/>
          <p:nvPr/>
        </p:nvSpPr>
        <p:spPr>
          <a:xfrm>
            <a:off x="1556361" y="2147787"/>
            <a:ext cx="1471448" cy="276999"/>
          </a:xfrm>
          <a:prstGeom prst="rect">
            <a:avLst/>
          </a:prstGeom>
          <a:solidFill>
            <a:srgbClr val="E8E8E8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930E3F7-C698-2FC4-52D7-D8724CA78D32}"/>
              </a:ext>
            </a:extLst>
          </p:cNvPr>
          <p:cNvSpPr/>
          <p:nvPr/>
        </p:nvSpPr>
        <p:spPr>
          <a:xfrm>
            <a:off x="546437" y="3011923"/>
            <a:ext cx="2420323" cy="3122452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재보험 정보 리스트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보험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보험 상품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보험 상품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타 보험사 이름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C94CCD-2A20-1997-13F1-07FA175DF720}"/>
              </a:ext>
            </a:extLst>
          </p:cNvPr>
          <p:cNvSpPr/>
          <p:nvPr/>
        </p:nvSpPr>
        <p:spPr>
          <a:xfrm>
            <a:off x="624056" y="3517318"/>
            <a:ext cx="2265084" cy="20992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C60E093-4373-2D34-839B-828FD42FFDB6}"/>
              </a:ext>
            </a:extLst>
          </p:cNvPr>
          <p:cNvSpPr/>
          <p:nvPr/>
        </p:nvSpPr>
        <p:spPr>
          <a:xfrm>
            <a:off x="624056" y="3838934"/>
            <a:ext cx="2265084" cy="20992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7702D5B-FB8B-5A3C-C988-6ADEDDA8F7A1}"/>
              </a:ext>
            </a:extLst>
          </p:cNvPr>
          <p:cNvSpPr/>
          <p:nvPr/>
        </p:nvSpPr>
        <p:spPr>
          <a:xfrm>
            <a:off x="4505754" y="1323165"/>
            <a:ext cx="2549729" cy="3186308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재보험 상세 정보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보험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보험 상품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보험 상품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타 보험사 이름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F239D14E-603D-7015-AD11-E653EF2E0B86}"/>
              </a:ext>
            </a:extLst>
          </p:cNvPr>
          <p:cNvSpPr/>
          <p:nvPr/>
        </p:nvSpPr>
        <p:spPr>
          <a:xfrm>
            <a:off x="3027807" y="3204114"/>
            <a:ext cx="1711710" cy="75491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더블클릭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BDFF1DE-9110-3064-B456-E23C8BDBDCB7}"/>
              </a:ext>
            </a:extLst>
          </p:cNvPr>
          <p:cNvSpPr/>
          <p:nvPr/>
        </p:nvSpPr>
        <p:spPr>
          <a:xfrm>
            <a:off x="4599161" y="3990928"/>
            <a:ext cx="1157973" cy="294835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 신청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C349411-2E34-E310-F441-5378F3A8A4BE}"/>
              </a:ext>
            </a:extLst>
          </p:cNvPr>
          <p:cNvSpPr/>
          <p:nvPr/>
        </p:nvSpPr>
        <p:spPr>
          <a:xfrm>
            <a:off x="2344083" y="2630045"/>
            <a:ext cx="552271" cy="29021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B8E16C3-E3F3-B78A-BF10-31D12A2DFB36}"/>
              </a:ext>
            </a:extLst>
          </p:cNvPr>
          <p:cNvSpPr/>
          <p:nvPr/>
        </p:nvSpPr>
        <p:spPr>
          <a:xfrm>
            <a:off x="1566476" y="2626105"/>
            <a:ext cx="694894" cy="29021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D3674C-5D6D-A257-D873-3F4E7586925B}"/>
              </a:ext>
            </a:extLst>
          </p:cNvPr>
          <p:cNvSpPr/>
          <p:nvPr/>
        </p:nvSpPr>
        <p:spPr>
          <a:xfrm>
            <a:off x="7839961" y="1323165"/>
            <a:ext cx="2549729" cy="3186308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고객 회사 정보 입력란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회사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회사 전화번호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회사 위치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회사 자산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회사 규모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989533-1F6A-99C6-FD08-96128E3E199F}"/>
              </a:ext>
            </a:extLst>
          </p:cNvPr>
          <p:cNvSpPr/>
          <p:nvPr/>
        </p:nvSpPr>
        <p:spPr>
          <a:xfrm>
            <a:off x="7962608" y="3997206"/>
            <a:ext cx="1157973" cy="294835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 신청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6FA428-E695-9E72-1C1C-A26351D89C74}"/>
              </a:ext>
            </a:extLst>
          </p:cNvPr>
          <p:cNvSpPr/>
          <p:nvPr/>
        </p:nvSpPr>
        <p:spPr>
          <a:xfrm>
            <a:off x="9155520" y="3999736"/>
            <a:ext cx="1157973" cy="294835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취소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7FC991-A995-6B10-6B84-3D41929CCD3E}"/>
              </a:ext>
            </a:extLst>
          </p:cNvPr>
          <p:cNvSpPr/>
          <p:nvPr/>
        </p:nvSpPr>
        <p:spPr>
          <a:xfrm>
            <a:off x="5850322" y="3999735"/>
            <a:ext cx="1157973" cy="294835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취소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D7D1E79F-5A15-8B01-1B70-B9632EC6A4EA}"/>
              </a:ext>
            </a:extLst>
          </p:cNvPr>
          <p:cNvSpPr/>
          <p:nvPr/>
        </p:nvSpPr>
        <p:spPr>
          <a:xfrm>
            <a:off x="5633686" y="4138345"/>
            <a:ext cx="2008036" cy="449898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1EC8E0-3EC1-2941-0EF3-238CC0F046FC}"/>
              </a:ext>
            </a:extLst>
          </p:cNvPr>
          <p:cNvSpPr/>
          <p:nvPr/>
        </p:nvSpPr>
        <p:spPr>
          <a:xfrm>
            <a:off x="7930022" y="5054542"/>
            <a:ext cx="2549729" cy="128913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4A7606F-4F58-1559-A966-52A520CEA5E1}"/>
              </a:ext>
            </a:extLst>
          </p:cNvPr>
          <p:cNvSpPr/>
          <p:nvPr/>
        </p:nvSpPr>
        <p:spPr>
          <a:xfrm rot="5400000">
            <a:off x="7970912" y="4639310"/>
            <a:ext cx="1289129" cy="390136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클릭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8740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2" y="115198"/>
            <a:ext cx="5188181" cy="428142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</a:t>
            </a:r>
            <a:r>
              <a:rPr lang="en-US" altLang="ko-KR" sz="2800" dirty="0"/>
              <a:t>(U/W </a:t>
            </a:r>
            <a:r>
              <a:rPr lang="ko-KR" altLang="en-US" sz="2800" dirty="0"/>
              <a:t>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461005-EC74-C807-5F49-CABF2B435371}"/>
              </a:ext>
            </a:extLst>
          </p:cNvPr>
          <p:cNvSpPr/>
          <p:nvPr/>
        </p:nvSpPr>
        <p:spPr>
          <a:xfrm>
            <a:off x="546436" y="995349"/>
            <a:ext cx="2420323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공동 인수 신청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2503837-85FE-F44A-F901-E6DCAA55B7BD}"/>
              </a:ext>
            </a:extLst>
          </p:cNvPr>
          <p:cNvGrpSpPr/>
          <p:nvPr/>
        </p:nvGrpSpPr>
        <p:grpSpPr>
          <a:xfrm>
            <a:off x="407078" y="1758419"/>
            <a:ext cx="2703444" cy="4585253"/>
            <a:chOff x="1404730" y="1056101"/>
            <a:chExt cx="2703444" cy="4585253"/>
          </a:xfrm>
          <a:solidFill>
            <a:srgbClr val="E8E8E8"/>
          </a:solidFill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4B9434B-0DE8-4ECA-4EAE-8B2EE9DDE9DE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63AA65D-4F66-CE3D-85E9-9A2CDB83CBCB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08E2F33-EB1C-F2A0-85C5-FCBE54D75338}"/>
              </a:ext>
            </a:extLst>
          </p:cNvPr>
          <p:cNvSpPr/>
          <p:nvPr/>
        </p:nvSpPr>
        <p:spPr>
          <a:xfrm>
            <a:off x="485390" y="2497185"/>
            <a:ext cx="2542419" cy="3765105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1E5FDF-4A7C-BA9F-C428-D9D0772CA9A1}"/>
              </a:ext>
            </a:extLst>
          </p:cNvPr>
          <p:cNvSpPr txBox="1"/>
          <p:nvPr/>
        </p:nvSpPr>
        <p:spPr>
          <a:xfrm>
            <a:off x="1556361" y="2147787"/>
            <a:ext cx="1471448" cy="276999"/>
          </a:xfrm>
          <a:prstGeom prst="rect">
            <a:avLst/>
          </a:prstGeom>
          <a:solidFill>
            <a:srgbClr val="E8E8E8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930E3F7-C698-2FC4-52D7-D8724CA78D32}"/>
              </a:ext>
            </a:extLst>
          </p:cNvPr>
          <p:cNvSpPr/>
          <p:nvPr/>
        </p:nvSpPr>
        <p:spPr>
          <a:xfrm>
            <a:off x="546437" y="3011923"/>
            <a:ext cx="2420323" cy="3122452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공동 인수 정보 리스트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보험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보험 상품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타 보험사 이름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C94CCD-2A20-1997-13F1-07FA175DF720}"/>
              </a:ext>
            </a:extLst>
          </p:cNvPr>
          <p:cNvSpPr/>
          <p:nvPr/>
        </p:nvSpPr>
        <p:spPr>
          <a:xfrm>
            <a:off x="624056" y="3517318"/>
            <a:ext cx="2265084" cy="20992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C60E093-4373-2D34-839B-828FD42FFDB6}"/>
              </a:ext>
            </a:extLst>
          </p:cNvPr>
          <p:cNvSpPr/>
          <p:nvPr/>
        </p:nvSpPr>
        <p:spPr>
          <a:xfrm>
            <a:off x="624056" y="3838934"/>
            <a:ext cx="2265084" cy="20992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7702D5B-FB8B-5A3C-C988-6ADEDDA8F7A1}"/>
              </a:ext>
            </a:extLst>
          </p:cNvPr>
          <p:cNvSpPr/>
          <p:nvPr/>
        </p:nvSpPr>
        <p:spPr>
          <a:xfrm>
            <a:off x="4555121" y="1389183"/>
            <a:ext cx="2549729" cy="3186308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공동 인수 상세 정보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보험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보험 상품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보험 상품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타 보험사 이름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F239D14E-603D-7015-AD11-E653EF2E0B86}"/>
              </a:ext>
            </a:extLst>
          </p:cNvPr>
          <p:cNvSpPr/>
          <p:nvPr/>
        </p:nvSpPr>
        <p:spPr>
          <a:xfrm>
            <a:off x="3027807" y="3204114"/>
            <a:ext cx="1711710" cy="75491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더블클릭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BDFF1DE-9110-3064-B456-E23C8BDBDCB7}"/>
              </a:ext>
            </a:extLst>
          </p:cNvPr>
          <p:cNvSpPr/>
          <p:nvPr/>
        </p:nvSpPr>
        <p:spPr>
          <a:xfrm>
            <a:off x="4648528" y="4056946"/>
            <a:ext cx="1157973" cy="294835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 신청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C349411-2E34-E310-F441-5378F3A8A4BE}"/>
              </a:ext>
            </a:extLst>
          </p:cNvPr>
          <p:cNvSpPr/>
          <p:nvPr/>
        </p:nvSpPr>
        <p:spPr>
          <a:xfrm>
            <a:off x="2344083" y="2630045"/>
            <a:ext cx="552271" cy="29021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B8E16C3-E3F3-B78A-BF10-31D12A2DFB36}"/>
              </a:ext>
            </a:extLst>
          </p:cNvPr>
          <p:cNvSpPr/>
          <p:nvPr/>
        </p:nvSpPr>
        <p:spPr>
          <a:xfrm>
            <a:off x="1566476" y="2626105"/>
            <a:ext cx="694894" cy="29021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D3674C-5D6D-A257-D873-3F4E7586925B}"/>
              </a:ext>
            </a:extLst>
          </p:cNvPr>
          <p:cNvSpPr/>
          <p:nvPr/>
        </p:nvSpPr>
        <p:spPr>
          <a:xfrm>
            <a:off x="7889328" y="1389183"/>
            <a:ext cx="2549729" cy="3186308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고객 회사 정보 입력란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회사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회사 전화번호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회사 위치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회사 자산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회사 규모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989533-1F6A-99C6-FD08-96128E3E199F}"/>
              </a:ext>
            </a:extLst>
          </p:cNvPr>
          <p:cNvSpPr/>
          <p:nvPr/>
        </p:nvSpPr>
        <p:spPr>
          <a:xfrm>
            <a:off x="8011975" y="4063224"/>
            <a:ext cx="1157973" cy="294835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 신청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6FA428-E695-9E72-1C1C-A26351D89C74}"/>
              </a:ext>
            </a:extLst>
          </p:cNvPr>
          <p:cNvSpPr/>
          <p:nvPr/>
        </p:nvSpPr>
        <p:spPr>
          <a:xfrm>
            <a:off x="9204887" y="4065754"/>
            <a:ext cx="1157973" cy="294835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취소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7FC991-A995-6B10-6B84-3D41929CCD3E}"/>
              </a:ext>
            </a:extLst>
          </p:cNvPr>
          <p:cNvSpPr/>
          <p:nvPr/>
        </p:nvSpPr>
        <p:spPr>
          <a:xfrm>
            <a:off x="5899689" y="4065753"/>
            <a:ext cx="1157973" cy="294835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취소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D7D1E79F-5A15-8B01-1B70-B9632EC6A4EA}"/>
              </a:ext>
            </a:extLst>
          </p:cNvPr>
          <p:cNvSpPr/>
          <p:nvPr/>
        </p:nvSpPr>
        <p:spPr>
          <a:xfrm>
            <a:off x="5753861" y="4143409"/>
            <a:ext cx="1861512" cy="449898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2878D6-0CAD-3666-F653-51C4004659B4}"/>
              </a:ext>
            </a:extLst>
          </p:cNvPr>
          <p:cNvSpPr/>
          <p:nvPr/>
        </p:nvSpPr>
        <p:spPr>
          <a:xfrm>
            <a:off x="7930022" y="5054542"/>
            <a:ext cx="2549729" cy="128913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2652461-B8C7-8374-4C9F-E9AF79F8F890}"/>
              </a:ext>
            </a:extLst>
          </p:cNvPr>
          <p:cNvSpPr/>
          <p:nvPr/>
        </p:nvSpPr>
        <p:spPr>
          <a:xfrm rot="5400000">
            <a:off x="7970912" y="4639310"/>
            <a:ext cx="1289129" cy="390136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클릭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6558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0" y="115198"/>
            <a:ext cx="6672541" cy="5606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 </a:t>
            </a:r>
            <a:r>
              <a:rPr lang="en-US" altLang="ko-KR" sz="2800" dirty="0"/>
              <a:t>(</a:t>
            </a:r>
            <a:r>
              <a:rPr lang="ko-KR" altLang="en-US" sz="2800" dirty="0"/>
              <a:t>고객정보관리 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5701B8-5D56-5F37-EB4F-E64C5894666B}"/>
              </a:ext>
            </a:extLst>
          </p:cNvPr>
          <p:cNvSpPr/>
          <p:nvPr/>
        </p:nvSpPr>
        <p:spPr>
          <a:xfrm>
            <a:off x="4780228" y="902542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회사 어플리케이션 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34196F1-EDF8-D6EC-49E5-FC09FF49FDF6}"/>
              </a:ext>
            </a:extLst>
          </p:cNvPr>
          <p:cNvGrpSpPr/>
          <p:nvPr/>
        </p:nvGrpSpPr>
        <p:grpSpPr>
          <a:xfrm>
            <a:off x="4636537" y="1523056"/>
            <a:ext cx="2703444" cy="4585253"/>
            <a:chOff x="1404730" y="1056101"/>
            <a:chExt cx="2703444" cy="45852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0528462-85CB-93E2-4862-74AAE72E7FB3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9754633-D348-A72A-FF82-9CF385160DB4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514D38-5247-AA16-BFBA-3BBD59AC0F6F}"/>
              </a:ext>
            </a:extLst>
          </p:cNvPr>
          <p:cNvSpPr/>
          <p:nvPr/>
        </p:nvSpPr>
        <p:spPr>
          <a:xfrm>
            <a:off x="4714849" y="2261822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6C5670-69D0-01AF-40A0-76EAD28479B0}"/>
              </a:ext>
            </a:extLst>
          </p:cNvPr>
          <p:cNvSpPr txBox="1"/>
          <p:nvPr/>
        </p:nvSpPr>
        <p:spPr>
          <a:xfrm>
            <a:off x="5890924" y="1913192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92F9DD-81B9-4780-47B0-719E5605C2A3}"/>
              </a:ext>
            </a:extLst>
          </p:cNvPr>
          <p:cNvSpPr/>
          <p:nvPr/>
        </p:nvSpPr>
        <p:spPr>
          <a:xfrm>
            <a:off x="4775896" y="2309118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고객 정보 관리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9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2" y="115198"/>
            <a:ext cx="3962400" cy="428142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고객 어플리케이션 상상도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A5986E-AF90-6D3D-78D6-63B672684211}"/>
              </a:ext>
            </a:extLst>
          </p:cNvPr>
          <p:cNvSpPr/>
          <p:nvPr/>
        </p:nvSpPr>
        <p:spPr>
          <a:xfrm>
            <a:off x="8048881" y="1182260"/>
            <a:ext cx="2549729" cy="3186308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 종류 텍스트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배서 정보 입력란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전화번호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직업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나이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성별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주민등록번호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사고이력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수술이력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재산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주소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 계좌 번호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4095C3A-DA19-C442-B815-9AB068512C1F}"/>
              </a:ext>
            </a:extLst>
          </p:cNvPr>
          <p:cNvSpPr/>
          <p:nvPr/>
        </p:nvSpPr>
        <p:spPr>
          <a:xfrm>
            <a:off x="8117644" y="3810376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7D6AC9-E3CA-DB90-2224-EE2862AC1686}"/>
              </a:ext>
            </a:extLst>
          </p:cNvPr>
          <p:cNvSpPr/>
          <p:nvPr/>
        </p:nvSpPr>
        <p:spPr>
          <a:xfrm>
            <a:off x="9415677" y="3801423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809A1E3-28C5-7C9D-4F17-A29D6C3D89C1}"/>
              </a:ext>
            </a:extLst>
          </p:cNvPr>
          <p:cNvGrpSpPr/>
          <p:nvPr/>
        </p:nvGrpSpPr>
        <p:grpSpPr>
          <a:xfrm>
            <a:off x="1170466" y="1568972"/>
            <a:ext cx="2703444" cy="4585253"/>
            <a:chOff x="1404730" y="1056101"/>
            <a:chExt cx="2703444" cy="4585253"/>
          </a:xfrm>
          <a:solidFill>
            <a:srgbClr val="E8E8E8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E0B8A7F-57CB-0164-9A51-D566F7C27C44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B5E9129-BA94-6D26-E15D-38204BF18F88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6140F3A-6D48-118C-4907-1C870BB04406}"/>
              </a:ext>
            </a:extLst>
          </p:cNvPr>
          <p:cNvSpPr txBox="1"/>
          <p:nvPr/>
        </p:nvSpPr>
        <p:spPr>
          <a:xfrm>
            <a:off x="2366443" y="1959108"/>
            <a:ext cx="1471448" cy="276999"/>
          </a:xfrm>
          <a:prstGeom prst="rect">
            <a:avLst/>
          </a:prstGeom>
          <a:solidFill>
            <a:srgbClr val="E8E8E8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022043-A5D4-D962-77C0-9F1F4F7839C1}"/>
              </a:ext>
            </a:extLst>
          </p:cNvPr>
          <p:cNvSpPr/>
          <p:nvPr/>
        </p:nvSpPr>
        <p:spPr>
          <a:xfrm>
            <a:off x="1309824" y="1064273"/>
            <a:ext cx="2420323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기가입</a:t>
            </a:r>
            <a:r>
              <a:rPr lang="ko-KR" altLang="en-US" sz="1200" dirty="0">
                <a:solidFill>
                  <a:schemeClr val="tx1"/>
                </a:solidFill>
              </a:rPr>
              <a:t> 보험 관리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D6E06E-A383-E62F-BE50-FE70890D445D}"/>
              </a:ext>
            </a:extLst>
          </p:cNvPr>
          <p:cNvSpPr/>
          <p:nvPr/>
        </p:nvSpPr>
        <p:spPr>
          <a:xfrm>
            <a:off x="1270068" y="2277613"/>
            <a:ext cx="2542419" cy="3765105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3D94D5-AACA-30D3-C880-A764C4A53ED0}"/>
              </a:ext>
            </a:extLst>
          </p:cNvPr>
          <p:cNvSpPr/>
          <p:nvPr/>
        </p:nvSpPr>
        <p:spPr>
          <a:xfrm>
            <a:off x="1329153" y="2596118"/>
            <a:ext cx="2420323" cy="3296222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기가입</a:t>
            </a:r>
            <a:r>
              <a:rPr lang="ko-KR" altLang="en-US" sz="1200" dirty="0">
                <a:solidFill>
                  <a:schemeClr val="tx1"/>
                </a:solidFill>
              </a:rPr>
              <a:t> 보험 상품 정보 리스트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보험 상품 정보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상품 이름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종류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상품 번호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연령대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월 보험료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만기일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가입일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보험 상태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D9A8AB-2814-AE86-D168-4958E65CCB7C}"/>
              </a:ext>
            </a:extLst>
          </p:cNvPr>
          <p:cNvSpPr/>
          <p:nvPr/>
        </p:nvSpPr>
        <p:spPr>
          <a:xfrm>
            <a:off x="1406772" y="2867178"/>
            <a:ext cx="2265084" cy="13764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B4BFEF-557D-6F8D-ACB9-408A5DE3C8BE}"/>
              </a:ext>
            </a:extLst>
          </p:cNvPr>
          <p:cNvSpPr/>
          <p:nvPr/>
        </p:nvSpPr>
        <p:spPr>
          <a:xfrm>
            <a:off x="1406772" y="3227189"/>
            <a:ext cx="2265084" cy="13764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831817-3F34-8CD6-2F75-6C9CF571D8A2}"/>
              </a:ext>
            </a:extLst>
          </p:cNvPr>
          <p:cNvSpPr/>
          <p:nvPr/>
        </p:nvSpPr>
        <p:spPr>
          <a:xfrm>
            <a:off x="3230188" y="2305345"/>
            <a:ext cx="499959" cy="249267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D5EB14-6593-A794-0ACF-53783695A690}"/>
              </a:ext>
            </a:extLst>
          </p:cNvPr>
          <p:cNvSpPr/>
          <p:nvPr/>
        </p:nvSpPr>
        <p:spPr>
          <a:xfrm>
            <a:off x="2439329" y="2341161"/>
            <a:ext cx="635129" cy="183206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D6D38F-95D2-C3FC-044A-6E4D45A731B8}"/>
              </a:ext>
            </a:extLst>
          </p:cNvPr>
          <p:cNvSpPr/>
          <p:nvPr/>
        </p:nvSpPr>
        <p:spPr>
          <a:xfrm>
            <a:off x="1396939" y="2301009"/>
            <a:ext cx="810965" cy="29021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보험종류콤보박스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1" name="화살표: 오른쪽 90">
            <a:extLst>
              <a:ext uri="{FF2B5EF4-FFF2-40B4-BE49-F238E27FC236}">
                <a16:creationId xmlns:a16="http://schemas.microsoft.com/office/drawing/2014/main" id="{1074C350-5B78-99BC-86F5-532C45B1107D}"/>
              </a:ext>
            </a:extLst>
          </p:cNvPr>
          <p:cNvSpPr/>
          <p:nvPr/>
        </p:nvSpPr>
        <p:spPr>
          <a:xfrm>
            <a:off x="3075765" y="3186288"/>
            <a:ext cx="1471448" cy="75491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더블클릭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4FBFA3-67F8-D00B-CE1C-021F6D0B13DB}"/>
              </a:ext>
            </a:extLst>
          </p:cNvPr>
          <p:cNvSpPr/>
          <p:nvPr/>
        </p:nvSpPr>
        <p:spPr>
          <a:xfrm>
            <a:off x="4608698" y="1064273"/>
            <a:ext cx="2549729" cy="3186308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773364-E67A-E764-4C5B-907E810A1AF4}"/>
              </a:ext>
            </a:extLst>
          </p:cNvPr>
          <p:cNvSpPr/>
          <p:nvPr/>
        </p:nvSpPr>
        <p:spPr>
          <a:xfrm>
            <a:off x="4695941" y="2831252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만기 재가입 신청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D1E795-4D8E-1761-D3C7-466B869E6A3E}"/>
              </a:ext>
            </a:extLst>
          </p:cNvPr>
          <p:cNvSpPr/>
          <p:nvPr/>
        </p:nvSpPr>
        <p:spPr>
          <a:xfrm>
            <a:off x="5978534" y="2831252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부활 신청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48DC9FD-09B1-71F5-C036-D9B2F4286F06}"/>
              </a:ext>
            </a:extLst>
          </p:cNvPr>
          <p:cNvSpPr/>
          <p:nvPr/>
        </p:nvSpPr>
        <p:spPr>
          <a:xfrm>
            <a:off x="4695941" y="3328900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배서 신청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0121B55-3FCE-546F-516F-4C236DD078EC}"/>
              </a:ext>
            </a:extLst>
          </p:cNvPr>
          <p:cNvSpPr/>
          <p:nvPr/>
        </p:nvSpPr>
        <p:spPr>
          <a:xfrm>
            <a:off x="5988917" y="3789022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보험료 납부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18141F-D3CE-F9F6-A20F-603D41F3A632}"/>
              </a:ext>
            </a:extLst>
          </p:cNvPr>
          <p:cNvSpPr/>
          <p:nvPr/>
        </p:nvSpPr>
        <p:spPr>
          <a:xfrm>
            <a:off x="4698227" y="3789022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보험금 신청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98B55CF-442C-FB87-558B-D7A4A9B36C11}"/>
              </a:ext>
            </a:extLst>
          </p:cNvPr>
          <p:cNvSpPr/>
          <p:nvPr/>
        </p:nvSpPr>
        <p:spPr>
          <a:xfrm>
            <a:off x="5977598" y="3327463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해지 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C4AC7F-DA68-8706-DBD1-1C2B0E796F0E}"/>
              </a:ext>
            </a:extLst>
          </p:cNvPr>
          <p:cNvSpPr txBox="1"/>
          <p:nvPr/>
        </p:nvSpPr>
        <p:spPr>
          <a:xfrm>
            <a:off x="4716442" y="1201813"/>
            <a:ext cx="23013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기가입</a:t>
            </a:r>
            <a:r>
              <a:rPr lang="ko-KR" altLang="en-US" sz="1200" dirty="0">
                <a:solidFill>
                  <a:schemeClr val="tx1"/>
                </a:solidFill>
              </a:rPr>
              <a:t> 보험 상품 상세 정보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보험 상품 정보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상품 이름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종류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상품 번호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연령대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월 보험료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만기일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가입일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납부일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보험 상태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AD80ABF2-561F-7AD4-732D-19A7D0E2F222}"/>
              </a:ext>
            </a:extLst>
          </p:cNvPr>
          <p:cNvSpPr/>
          <p:nvPr/>
        </p:nvSpPr>
        <p:spPr>
          <a:xfrm>
            <a:off x="5416917" y="3252692"/>
            <a:ext cx="2843367" cy="595146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8DD4DD10-DAC2-14FE-AD62-B45E6FFAF4DC}"/>
              </a:ext>
            </a:extLst>
          </p:cNvPr>
          <p:cNvSpPr/>
          <p:nvPr/>
        </p:nvSpPr>
        <p:spPr>
          <a:xfrm rot="5400000">
            <a:off x="8204303" y="4330617"/>
            <a:ext cx="1028162" cy="595146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1EA6D9-F464-70C9-1DA0-FC22C0AB50CA}"/>
              </a:ext>
            </a:extLst>
          </p:cNvPr>
          <p:cNvSpPr/>
          <p:nvPr/>
        </p:nvSpPr>
        <p:spPr>
          <a:xfrm>
            <a:off x="7959686" y="5031175"/>
            <a:ext cx="2549729" cy="128913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</p:spTree>
    <p:extLst>
      <p:ext uri="{BB962C8B-B14F-4D97-AF65-F5344CB8AC3E}">
        <p14:creationId xmlns:p14="http://schemas.microsoft.com/office/powerpoint/2010/main" val="5802168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0EA77E27-AB3D-9709-7DC4-13C7FFCD668D}"/>
              </a:ext>
            </a:extLst>
          </p:cNvPr>
          <p:cNvGrpSpPr/>
          <p:nvPr/>
        </p:nvGrpSpPr>
        <p:grpSpPr>
          <a:xfrm>
            <a:off x="935309" y="1687562"/>
            <a:ext cx="2703444" cy="4585253"/>
            <a:chOff x="1404730" y="1056101"/>
            <a:chExt cx="2703444" cy="458525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FC35F3D-0B76-7182-A547-19A347B07C5D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20EA7A6-A5F3-620E-7C83-521B799A6F0C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05EF20-48A6-3330-EEF3-98128257AD56}"/>
              </a:ext>
            </a:extLst>
          </p:cNvPr>
          <p:cNvSpPr/>
          <p:nvPr/>
        </p:nvSpPr>
        <p:spPr>
          <a:xfrm>
            <a:off x="1013621" y="2426328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14261A-25DB-ED7D-C5CD-C4A6CC422F83}"/>
              </a:ext>
            </a:extLst>
          </p:cNvPr>
          <p:cNvSpPr txBox="1"/>
          <p:nvPr/>
        </p:nvSpPr>
        <p:spPr>
          <a:xfrm>
            <a:off x="2189696" y="2077698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3D0578-8C9A-CC17-E91E-56B11C3413BD}"/>
              </a:ext>
            </a:extLst>
          </p:cNvPr>
          <p:cNvSpPr/>
          <p:nvPr/>
        </p:nvSpPr>
        <p:spPr>
          <a:xfrm>
            <a:off x="1074668" y="2877210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고객 관리 정보 리스트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전화번호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직업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나이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성별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주민등록번호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주소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</a:rPr>
              <a:t>은행명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계좌 번호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고객 번호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A33C04-7179-66FA-7E46-99D5A2B9C044}"/>
              </a:ext>
            </a:extLst>
          </p:cNvPr>
          <p:cNvSpPr/>
          <p:nvPr/>
        </p:nvSpPr>
        <p:spPr>
          <a:xfrm>
            <a:off x="1074668" y="2505614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7FCF79-52EA-3AA8-6E4E-E82A61CC656B}"/>
              </a:ext>
            </a:extLst>
          </p:cNvPr>
          <p:cNvSpPr/>
          <p:nvPr/>
        </p:nvSpPr>
        <p:spPr>
          <a:xfrm>
            <a:off x="2925420" y="2509554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851ADB-EDCE-49D1-A269-813051013772}"/>
              </a:ext>
            </a:extLst>
          </p:cNvPr>
          <p:cNvSpPr/>
          <p:nvPr/>
        </p:nvSpPr>
        <p:spPr>
          <a:xfrm>
            <a:off x="2147813" y="2505614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584804-F695-A02C-03BF-5EA3B492DECE}"/>
              </a:ext>
            </a:extLst>
          </p:cNvPr>
          <p:cNvSpPr/>
          <p:nvPr/>
        </p:nvSpPr>
        <p:spPr>
          <a:xfrm>
            <a:off x="1152287" y="3446461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05DD8E-DBC7-ACDC-A461-F6EE1EB10E61}"/>
              </a:ext>
            </a:extLst>
          </p:cNvPr>
          <p:cNvSpPr/>
          <p:nvPr/>
        </p:nvSpPr>
        <p:spPr>
          <a:xfrm>
            <a:off x="1152287" y="3768077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5751E39-A504-474E-76EA-58453E56184E}"/>
              </a:ext>
            </a:extLst>
          </p:cNvPr>
          <p:cNvSpPr/>
          <p:nvPr/>
        </p:nvSpPr>
        <p:spPr>
          <a:xfrm>
            <a:off x="1912821" y="2460786"/>
            <a:ext cx="2334714" cy="371596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858755-21C9-9BF7-F75C-45973AACF1EB}"/>
              </a:ext>
            </a:extLst>
          </p:cNvPr>
          <p:cNvSpPr/>
          <p:nvPr/>
        </p:nvSpPr>
        <p:spPr>
          <a:xfrm>
            <a:off x="4915531" y="2063227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신규 고객 관리 정보 입력란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전화번호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직업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나이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성별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주민등록번호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주소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재산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사고 이력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수술 이력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병력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</a:rPr>
              <a:t>은행명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계좌 번호</a:t>
            </a:r>
            <a:r>
              <a:rPr lang="en-US" altLang="ko-KR" sz="1200" dirty="0">
                <a:solidFill>
                  <a:schemeClr val="tx1"/>
                </a:solidFill>
              </a:rPr>
              <a:t>))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CD2BEC-1AFA-6038-9A88-A8424962D30E}"/>
              </a:ext>
            </a:extLst>
          </p:cNvPr>
          <p:cNvSpPr/>
          <p:nvPr/>
        </p:nvSpPr>
        <p:spPr>
          <a:xfrm>
            <a:off x="935309" y="1045197"/>
            <a:ext cx="2687037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고객 정보 관리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2444FE-9B3E-150F-5430-3C08D6F9FDD5}"/>
              </a:ext>
            </a:extLst>
          </p:cNvPr>
          <p:cNvSpPr/>
          <p:nvPr/>
        </p:nvSpPr>
        <p:spPr>
          <a:xfrm>
            <a:off x="8628650" y="3871404"/>
            <a:ext cx="2549729" cy="128913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A1F9F3-DC04-3039-C5CF-B204EE1C6C8E}"/>
              </a:ext>
            </a:extLst>
          </p:cNvPr>
          <p:cNvSpPr/>
          <p:nvPr/>
        </p:nvSpPr>
        <p:spPr>
          <a:xfrm>
            <a:off x="4944083" y="4726954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184226-A41A-01B5-250A-B635EF764DEE}"/>
              </a:ext>
            </a:extLst>
          </p:cNvPr>
          <p:cNvSpPr/>
          <p:nvPr/>
        </p:nvSpPr>
        <p:spPr>
          <a:xfrm>
            <a:off x="6242116" y="4718001"/>
            <a:ext cx="1050092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C0643326-B385-1CB1-16BF-1B161766045F}"/>
              </a:ext>
            </a:extLst>
          </p:cNvPr>
          <p:cNvSpPr/>
          <p:nvPr/>
        </p:nvSpPr>
        <p:spPr>
          <a:xfrm>
            <a:off x="5949885" y="4731870"/>
            <a:ext cx="2296703" cy="390136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2F1F889-3A15-7EFE-8B50-9C941F1EBAA4}"/>
              </a:ext>
            </a:extLst>
          </p:cNvPr>
          <p:cNvSpPr txBox="1">
            <a:spLocks/>
          </p:cNvSpPr>
          <p:nvPr/>
        </p:nvSpPr>
        <p:spPr>
          <a:xfrm>
            <a:off x="132520" y="115198"/>
            <a:ext cx="6672541" cy="5606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/>
              <a:t>회사 어플리케이션 상상도 </a:t>
            </a:r>
            <a:r>
              <a:rPr lang="en-US" altLang="ko-KR" sz="2800"/>
              <a:t>(</a:t>
            </a:r>
            <a:r>
              <a:rPr lang="ko-KR" altLang="en-US" sz="2800"/>
              <a:t>고객정보관리 팀</a:t>
            </a:r>
            <a:r>
              <a:rPr lang="en-US" altLang="ko-KR" sz="280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50814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0EA77E27-AB3D-9709-7DC4-13C7FFCD668D}"/>
              </a:ext>
            </a:extLst>
          </p:cNvPr>
          <p:cNvGrpSpPr/>
          <p:nvPr/>
        </p:nvGrpSpPr>
        <p:grpSpPr>
          <a:xfrm>
            <a:off x="935309" y="1687562"/>
            <a:ext cx="2703444" cy="4585253"/>
            <a:chOff x="1404730" y="1056101"/>
            <a:chExt cx="2703444" cy="458525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FC35F3D-0B76-7182-A547-19A347B07C5D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20EA7A6-A5F3-620E-7C83-521B799A6F0C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05EF20-48A6-3330-EEF3-98128257AD56}"/>
              </a:ext>
            </a:extLst>
          </p:cNvPr>
          <p:cNvSpPr/>
          <p:nvPr/>
        </p:nvSpPr>
        <p:spPr>
          <a:xfrm>
            <a:off x="1013621" y="2426328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14261A-25DB-ED7D-C5CD-C4A6CC422F83}"/>
              </a:ext>
            </a:extLst>
          </p:cNvPr>
          <p:cNvSpPr txBox="1"/>
          <p:nvPr/>
        </p:nvSpPr>
        <p:spPr>
          <a:xfrm>
            <a:off x="2189696" y="2077698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3D0578-8C9A-CC17-E91E-56B11C3413BD}"/>
              </a:ext>
            </a:extLst>
          </p:cNvPr>
          <p:cNvSpPr/>
          <p:nvPr/>
        </p:nvSpPr>
        <p:spPr>
          <a:xfrm>
            <a:off x="1074668" y="2877210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고객 관리 정보 리스트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전화번호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직업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나이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성별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주민등록번호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주소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</a:rPr>
              <a:t>은행명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계좌 번호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고객 번호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A33C04-7179-66FA-7E46-99D5A2B9C044}"/>
              </a:ext>
            </a:extLst>
          </p:cNvPr>
          <p:cNvSpPr/>
          <p:nvPr/>
        </p:nvSpPr>
        <p:spPr>
          <a:xfrm>
            <a:off x="1074668" y="2505614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7FCF79-52EA-3AA8-6E4E-E82A61CC656B}"/>
              </a:ext>
            </a:extLst>
          </p:cNvPr>
          <p:cNvSpPr/>
          <p:nvPr/>
        </p:nvSpPr>
        <p:spPr>
          <a:xfrm>
            <a:off x="2925420" y="2509554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851ADB-EDCE-49D1-A269-813051013772}"/>
              </a:ext>
            </a:extLst>
          </p:cNvPr>
          <p:cNvSpPr/>
          <p:nvPr/>
        </p:nvSpPr>
        <p:spPr>
          <a:xfrm>
            <a:off x="2147813" y="2505614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정보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584804-F695-A02C-03BF-5EA3B492DECE}"/>
              </a:ext>
            </a:extLst>
          </p:cNvPr>
          <p:cNvSpPr/>
          <p:nvPr/>
        </p:nvSpPr>
        <p:spPr>
          <a:xfrm>
            <a:off x="1152287" y="3446461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05DD8E-DBC7-ACDC-A461-F6EE1EB10E61}"/>
              </a:ext>
            </a:extLst>
          </p:cNvPr>
          <p:cNvSpPr/>
          <p:nvPr/>
        </p:nvSpPr>
        <p:spPr>
          <a:xfrm>
            <a:off x="1152287" y="3768077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5751E39-A504-474E-76EA-58453E56184E}"/>
              </a:ext>
            </a:extLst>
          </p:cNvPr>
          <p:cNvSpPr/>
          <p:nvPr/>
        </p:nvSpPr>
        <p:spPr>
          <a:xfrm>
            <a:off x="3318574" y="2431400"/>
            <a:ext cx="1471448" cy="430134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CD2BEC-1AFA-6038-9A88-A8424962D30E}"/>
              </a:ext>
            </a:extLst>
          </p:cNvPr>
          <p:cNvSpPr/>
          <p:nvPr/>
        </p:nvSpPr>
        <p:spPr>
          <a:xfrm>
            <a:off x="935309" y="1045197"/>
            <a:ext cx="2687037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고객 정보 관리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9D890D2-3E93-D0F7-4147-D3C99D3FF417}"/>
              </a:ext>
            </a:extLst>
          </p:cNvPr>
          <p:cNvGrpSpPr/>
          <p:nvPr/>
        </p:nvGrpSpPr>
        <p:grpSpPr>
          <a:xfrm>
            <a:off x="4937922" y="1685370"/>
            <a:ext cx="2703444" cy="4585253"/>
            <a:chOff x="1404730" y="1056101"/>
            <a:chExt cx="2703444" cy="45852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5B41477-7701-8560-859D-9A7C1E79839E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8CD5A6B-3A47-79A7-FE7A-89B011BE99B6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704779-6668-2167-2226-76E71BE80024}"/>
              </a:ext>
            </a:extLst>
          </p:cNvPr>
          <p:cNvSpPr/>
          <p:nvPr/>
        </p:nvSpPr>
        <p:spPr>
          <a:xfrm>
            <a:off x="5016234" y="2424136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C763C3-395F-A416-E065-FA964ABE6A3F}"/>
              </a:ext>
            </a:extLst>
          </p:cNvPr>
          <p:cNvSpPr txBox="1"/>
          <p:nvPr/>
        </p:nvSpPr>
        <p:spPr>
          <a:xfrm>
            <a:off x="6192309" y="2075506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3F99F7-2E25-6A7E-7727-22D4A66E65C9}"/>
              </a:ext>
            </a:extLst>
          </p:cNvPr>
          <p:cNvSpPr/>
          <p:nvPr/>
        </p:nvSpPr>
        <p:spPr>
          <a:xfrm>
            <a:off x="5077281" y="2875018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고객 관리 정보 리스트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전화번호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직업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나이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성별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주민등록번호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주소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</a:rPr>
              <a:t>은행명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계좌 번호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고객 번호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0620EC-05BC-BE1A-01F9-A7A37F505A3E}"/>
              </a:ext>
            </a:extLst>
          </p:cNvPr>
          <p:cNvSpPr/>
          <p:nvPr/>
        </p:nvSpPr>
        <p:spPr>
          <a:xfrm>
            <a:off x="5077281" y="2503422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B982E2-5E01-70E8-7D2D-155A614F931D}"/>
              </a:ext>
            </a:extLst>
          </p:cNvPr>
          <p:cNvSpPr/>
          <p:nvPr/>
        </p:nvSpPr>
        <p:spPr>
          <a:xfrm>
            <a:off x="6928033" y="2507362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52510-AC8B-1072-3DC7-63C589296527}"/>
              </a:ext>
            </a:extLst>
          </p:cNvPr>
          <p:cNvSpPr/>
          <p:nvPr/>
        </p:nvSpPr>
        <p:spPr>
          <a:xfrm>
            <a:off x="6150426" y="2503422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정보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41CA80-9272-C5F4-9BCA-4175DFF81715}"/>
              </a:ext>
            </a:extLst>
          </p:cNvPr>
          <p:cNvSpPr/>
          <p:nvPr/>
        </p:nvSpPr>
        <p:spPr>
          <a:xfrm>
            <a:off x="5154900" y="3444269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00CAAEB-FCD5-8E85-80EA-B42C7E2EA07C}"/>
              </a:ext>
            </a:extLst>
          </p:cNvPr>
          <p:cNvSpPr/>
          <p:nvPr/>
        </p:nvSpPr>
        <p:spPr>
          <a:xfrm>
            <a:off x="5154900" y="3765885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9E6727-A3B5-E8D4-9409-769968A6B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0" y="115198"/>
            <a:ext cx="6672541" cy="5606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 </a:t>
            </a:r>
            <a:r>
              <a:rPr lang="en-US" altLang="ko-KR" sz="2800" dirty="0"/>
              <a:t>(</a:t>
            </a:r>
            <a:r>
              <a:rPr lang="ko-KR" altLang="en-US" sz="2800" dirty="0"/>
              <a:t>고객정보관리 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79765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0EA77E27-AB3D-9709-7DC4-13C7FFCD668D}"/>
              </a:ext>
            </a:extLst>
          </p:cNvPr>
          <p:cNvGrpSpPr/>
          <p:nvPr/>
        </p:nvGrpSpPr>
        <p:grpSpPr>
          <a:xfrm>
            <a:off x="237219" y="1687562"/>
            <a:ext cx="2703444" cy="4585253"/>
            <a:chOff x="1404730" y="1056101"/>
            <a:chExt cx="2703444" cy="458525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FC35F3D-0B76-7182-A547-19A347B07C5D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20EA7A6-A5F3-620E-7C83-521B799A6F0C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05EF20-48A6-3330-EEF3-98128257AD56}"/>
              </a:ext>
            </a:extLst>
          </p:cNvPr>
          <p:cNvSpPr/>
          <p:nvPr/>
        </p:nvSpPr>
        <p:spPr>
          <a:xfrm>
            <a:off x="315531" y="2426328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14261A-25DB-ED7D-C5CD-C4A6CC422F83}"/>
              </a:ext>
            </a:extLst>
          </p:cNvPr>
          <p:cNvSpPr txBox="1"/>
          <p:nvPr/>
        </p:nvSpPr>
        <p:spPr>
          <a:xfrm>
            <a:off x="1491606" y="2077698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3D0578-8C9A-CC17-E91E-56B11C3413BD}"/>
              </a:ext>
            </a:extLst>
          </p:cNvPr>
          <p:cNvSpPr/>
          <p:nvPr/>
        </p:nvSpPr>
        <p:spPr>
          <a:xfrm>
            <a:off x="376578" y="2877210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고객 관리 정보 리스트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전화번호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직업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나이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성별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주민등록번호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주소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</a:rPr>
              <a:t>은행명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계좌 번호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고객 번호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A33C04-7179-66FA-7E46-99D5A2B9C044}"/>
              </a:ext>
            </a:extLst>
          </p:cNvPr>
          <p:cNvSpPr/>
          <p:nvPr/>
        </p:nvSpPr>
        <p:spPr>
          <a:xfrm>
            <a:off x="376578" y="2505614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7FCF79-52EA-3AA8-6E4E-E82A61CC656B}"/>
              </a:ext>
            </a:extLst>
          </p:cNvPr>
          <p:cNvSpPr/>
          <p:nvPr/>
        </p:nvSpPr>
        <p:spPr>
          <a:xfrm>
            <a:off x="2227330" y="2509554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851ADB-EDCE-49D1-A269-813051013772}"/>
              </a:ext>
            </a:extLst>
          </p:cNvPr>
          <p:cNvSpPr/>
          <p:nvPr/>
        </p:nvSpPr>
        <p:spPr>
          <a:xfrm>
            <a:off x="1449723" y="2505614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584804-F695-A02C-03BF-5EA3B492DECE}"/>
              </a:ext>
            </a:extLst>
          </p:cNvPr>
          <p:cNvSpPr/>
          <p:nvPr/>
        </p:nvSpPr>
        <p:spPr>
          <a:xfrm>
            <a:off x="454197" y="3446461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05DD8E-DBC7-ACDC-A461-F6EE1EB10E61}"/>
              </a:ext>
            </a:extLst>
          </p:cNvPr>
          <p:cNvSpPr/>
          <p:nvPr/>
        </p:nvSpPr>
        <p:spPr>
          <a:xfrm>
            <a:off x="454197" y="3768077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5751E39-A504-474E-76EA-58453E56184E}"/>
              </a:ext>
            </a:extLst>
          </p:cNvPr>
          <p:cNvSpPr/>
          <p:nvPr/>
        </p:nvSpPr>
        <p:spPr>
          <a:xfrm>
            <a:off x="2528931" y="3334511"/>
            <a:ext cx="1471448" cy="75491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더블클릭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858755-21C9-9BF7-F75C-45973AACF1EB}"/>
              </a:ext>
            </a:extLst>
          </p:cNvPr>
          <p:cNvSpPr/>
          <p:nvPr/>
        </p:nvSpPr>
        <p:spPr>
          <a:xfrm>
            <a:off x="4051288" y="1045197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고객 관리 상세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전화번호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직업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나이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성별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주민등록번호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주소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재산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사고 이력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수술 이력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병력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</a:rPr>
              <a:t>은행명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계좌 번호</a:t>
            </a:r>
            <a:r>
              <a:rPr lang="en-US" altLang="ko-KR" sz="1200" dirty="0">
                <a:solidFill>
                  <a:schemeClr val="tx1"/>
                </a:solidFill>
              </a:rPr>
              <a:t>)), </a:t>
            </a:r>
            <a:r>
              <a:rPr lang="ko-KR" altLang="en-US" sz="1200" dirty="0">
                <a:solidFill>
                  <a:schemeClr val="tx1"/>
                </a:solidFill>
              </a:rPr>
              <a:t>고객 번호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ECB88D-CB40-69E2-8018-11408A0CB45D}"/>
              </a:ext>
            </a:extLst>
          </p:cNvPr>
          <p:cNvSpPr/>
          <p:nvPr/>
        </p:nvSpPr>
        <p:spPr>
          <a:xfrm>
            <a:off x="4238175" y="3760613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C3E234D-47B1-F0DB-E814-11CF055E8FE0}"/>
              </a:ext>
            </a:extLst>
          </p:cNvPr>
          <p:cNvSpPr/>
          <p:nvPr/>
        </p:nvSpPr>
        <p:spPr>
          <a:xfrm>
            <a:off x="5333628" y="3754006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CD2BEC-1AFA-6038-9A88-A8424962D30E}"/>
              </a:ext>
            </a:extLst>
          </p:cNvPr>
          <p:cNvSpPr/>
          <p:nvPr/>
        </p:nvSpPr>
        <p:spPr>
          <a:xfrm>
            <a:off x="237219" y="1045197"/>
            <a:ext cx="2687037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고객 정보 관리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0E11989-337F-9206-94D6-8638EADF37B4}"/>
              </a:ext>
            </a:extLst>
          </p:cNvPr>
          <p:cNvSpPr/>
          <p:nvPr/>
        </p:nvSpPr>
        <p:spPr>
          <a:xfrm>
            <a:off x="5102732" y="3713688"/>
            <a:ext cx="1692353" cy="384063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3ADDAB-4751-37C9-3FEC-7F67691D7CDE}"/>
              </a:ext>
            </a:extLst>
          </p:cNvPr>
          <p:cNvSpPr/>
          <p:nvPr/>
        </p:nvSpPr>
        <p:spPr>
          <a:xfrm>
            <a:off x="7025981" y="1045197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고객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주민등록번호 텍스트와 고객 관리 정보 입력란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전화번호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직업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나이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성별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주민등록번호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주소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재산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사고 이력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수술 이력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병력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</a:rPr>
              <a:t>은행명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계좌 번호</a:t>
            </a:r>
            <a:r>
              <a:rPr lang="en-US" altLang="ko-KR" sz="1200" dirty="0">
                <a:solidFill>
                  <a:schemeClr val="tx1"/>
                </a:solidFill>
              </a:rPr>
              <a:t>))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55FDE7C-3E87-DBA0-99BB-54F283CB1520}"/>
              </a:ext>
            </a:extLst>
          </p:cNvPr>
          <p:cNvSpPr/>
          <p:nvPr/>
        </p:nvSpPr>
        <p:spPr>
          <a:xfrm>
            <a:off x="7176078" y="3754006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DA93DF-33E0-74B3-35A4-D746B7628071}"/>
              </a:ext>
            </a:extLst>
          </p:cNvPr>
          <p:cNvSpPr/>
          <p:nvPr/>
        </p:nvSpPr>
        <p:spPr>
          <a:xfrm>
            <a:off x="9828362" y="2638351"/>
            <a:ext cx="2216154" cy="1567403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FFF89AE-E271-A1A6-1779-83662669FFFC}"/>
              </a:ext>
            </a:extLst>
          </p:cNvPr>
          <p:cNvSpPr/>
          <p:nvPr/>
        </p:nvSpPr>
        <p:spPr>
          <a:xfrm>
            <a:off x="8374102" y="3760612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3DC5EE48-065D-2254-8328-6BFABEB20AAA}"/>
              </a:ext>
            </a:extLst>
          </p:cNvPr>
          <p:cNvSpPr/>
          <p:nvPr/>
        </p:nvSpPr>
        <p:spPr>
          <a:xfrm>
            <a:off x="8033951" y="3713688"/>
            <a:ext cx="1735828" cy="384063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BBBE68-D9C0-0FD6-8E49-A0DD86551D43}"/>
              </a:ext>
            </a:extLst>
          </p:cNvPr>
          <p:cNvSpPr/>
          <p:nvPr/>
        </p:nvSpPr>
        <p:spPr>
          <a:xfrm>
            <a:off x="9933344" y="3760612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377458-9CDA-A355-3CD7-2FFDD96A2A8D}"/>
              </a:ext>
            </a:extLst>
          </p:cNvPr>
          <p:cNvSpPr/>
          <p:nvPr/>
        </p:nvSpPr>
        <p:spPr>
          <a:xfrm>
            <a:off x="10987653" y="3752643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pic>
        <p:nvPicPr>
          <p:cNvPr id="36" name="그래픽 35" descr="배지 체크 표시1 윤곽선">
            <a:extLst>
              <a:ext uri="{FF2B5EF4-FFF2-40B4-BE49-F238E27FC236}">
                <a16:creationId xmlns:a16="http://schemas.microsoft.com/office/drawing/2014/main" id="{7FCD5D12-A901-B0F1-8373-28889B81B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708" y="3394480"/>
            <a:ext cx="914400" cy="91440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BDFF7599-FE4B-3486-0D97-C0470934AED6}"/>
              </a:ext>
            </a:extLst>
          </p:cNvPr>
          <p:cNvSpPr txBox="1">
            <a:spLocks/>
          </p:cNvSpPr>
          <p:nvPr/>
        </p:nvSpPr>
        <p:spPr>
          <a:xfrm>
            <a:off x="132520" y="115198"/>
            <a:ext cx="6672541" cy="5606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/>
              <a:t>회사 어플리케이션 상상도 </a:t>
            </a:r>
            <a:r>
              <a:rPr lang="en-US" altLang="ko-KR" sz="2800"/>
              <a:t>(</a:t>
            </a:r>
            <a:r>
              <a:rPr lang="ko-KR" altLang="en-US" sz="2800"/>
              <a:t>고객정보관리 팀</a:t>
            </a:r>
            <a:r>
              <a:rPr lang="en-US" altLang="ko-KR" sz="280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732917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1" y="115198"/>
            <a:ext cx="6778418" cy="560664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</a:t>
            </a:r>
            <a:r>
              <a:rPr lang="en-US" altLang="ko-KR" sz="2800" dirty="0"/>
              <a:t>(</a:t>
            </a:r>
            <a:r>
              <a:rPr lang="ko-KR" altLang="en-US" sz="2800" dirty="0"/>
              <a:t>고객 정보 관리팀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EA77E27-AB3D-9709-7DC4-13C7FFCD668D}"/>
              </a:ext>
            </a:extLst>
          </p:cNvPr>
          <p:cNvGrpSpPr/>
          <p:nvPr/>
        </p:nvGrpSpPr>
        <p:grpSpPr>
          <a:xfrm>
            <a:off x="237219" y="1687562"/>
            <a:ext cx="2703444" cy="4585253"/>
            <a:chOff x="1404730" y="1056101"/>
            <a:chExt cx="2703444" cy="458525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FC35F3D-0B76-7182-A547-19A347B07C5D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20EA7A6-A5F3-620E-7C83-521B799A6F0C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05EF20-48A6-3330-EEF3-98128257AD56}"/>
              </a:ext>
            </a:extLst>
          </p:cNvPr>
          <p:cNvSpPr/>
          <p:nvPr/>
        </p:nvSpPr>
        <p:spPr>
          <a:xfrm>
            <a:off x="315531" y="2426328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14261A-25DB-ED7D-C5CD-C4A6CC422F83}"/>
              </a:ext>
            </a:extLst>
          </p:cNvPr>
          <p:cNvSpPr txBox="1"/>
          <p:nvPr/>
        </p:nvSpPr>
        <p:spPr>
          <a:xfrm>
            <a:off x="1491606" y="2077698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3D0578-8C9A-CC17-E91E-56B11C3413BD}"/>
              </a:ext>
            </a:extLst>
          </p:cNvPr>
          <p:cNvSpPr/>
          <p:nvPr/>
        </p:nvSpPr>
        <p:spPr>
          <a:xfrm>
            <a:off x="376578" y="2877210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고객 관리 정보 리스트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전화번호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직업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나이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성별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주민등록번호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주소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</a:rPr>
              <a:t>은행명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계좌 번호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고객 번호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A33C04-7179-66FA-7E46-99D5A2B9C044}"/>
              </a:ext>
            </a:extLst>
          </p:cNvPr>
          <p:cNvSpPr/>
          <p:nvPr/>
        </p:nvSpPr>
        <p:spPr>
          <a:xfrm>
            <a:off x="376578" y="2505614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7FCF79-52EA-3AA8-6E4E-E82A61CC656B}"/>
              </a:ext>
            </a:extLst>
          </p:cNvPr>
          <p:cNvSpPr/>
          <p:nvPr/>
        </p:nvSpPr>
        <p:spPr>
          <a:xfrm>
            <a:off x="2227330" y="2509554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851ADB-EDCE-49D1-A269-813051013772}"/>
              </a:ext>
            </a:extLst>
          </p:cNvPr>
          <p:cNvSpPr/>
          <p:nvPr/>
        </p:nvSpPr>
        <p:spPr>
          <a:xfrm>
            <a:off x="1449723" y="2505614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584804-F695-A02C-03BF-5EA3B492DECE}"/>
              </a:ext>
            </a:extLst>
          </p:cNvPr>
          <p:cNvSpPr/>
          <p:nvPr/>
        </p:nvSpPr>
        <p:spPr>
          <a:xfrm>
            <a:off x="454197" y="3446461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05DD8E-DBC7-ACDC-A461-F6EE1EB10E61}"/>
              </a:ext>
            </a:extLst>
          </p:cNvPr>
          <p:cNvSpPr/>
          <p:nvPr/>
        </p:nvSpPr>
        <p:spPr>
          <a:xfrm>
            <a:off x="454197" y="3768077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5751E39-A504-474E-76EA-58453E56184E}"/>
              </a:ext>
            </a:extLst>
          </p:cNvPr>
          <p:cNvSpPr/>
          <p:nvPr/>
        </p:nvSpPr>
        <p:spPr>
          <a:xfrm>
            <a:off x="2528931" y="3334511"/>
            <a:ext cx="1471448" cy="75491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더블클릭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858755-21C9-9BF7-F75C-45973AACF1EB}"/>
              </a:ext>
            </a:extLst>
          </p:cNvPr>
          <p:cNvSpPr/>
          <p:nvPr/>
        </p:nvSpPr>
        <p:spPr>
          <a:xfrm>
            <a:off x="4051288" y="1045197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고객 관리 상세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전화번호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직업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나이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성별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주민등록번호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주소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재산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사고 이력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수술 이력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병력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</a:rPr>
              <a:t>은행명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계좌 번호</a:t>
            </a:r>
            <a:r>
              <a:rPr lang="en-US" altLang="ko-KR" sz="1200" dirty="0">
                <a:solidFill>
                  <a:schemeClr val="tx1"/>
                </a:solidFill>
              </a:rPr>
              <a:t>)), </a:t>
            </a:r>
            <a:r>
              <a:rPr lang="ko-KR" altLang="en-US" sz="1200" dirty="0">
                <a:solidFill>
                  <a:schemeClr val="tx1"/>
                </a:solidFill>
              </a:rPr>
              <a:t>고객 번호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ECB88D-CB40-69E2-8018-11408A0CB45D}"/>
              </a:ext>
            </a:extLst>
          </p:cNvPr>
          <p:cNvSpPr/>
          <p:nvPr/>
        </p:nvSpPr>
        <p:spPr>
          <a:xfrm>
            <a:off x="4238175" y="3760613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C3E234D-47B1-F0DB-E814-11CF055E8FE0}"/>
              </a:ext>
            </a:extLst>
          </p:cNvPr>
          <p:cNvSpPr/>
          <p:nvPr/>
        </p:nvSpPr>
        <p:spPr>
          <a:xfrm>
            <a:off x="5333628" y="3754006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CD2BEC-1AFA-6038-9A88-A8424962D30E}"/>
              </a:ext>
            </a:extLst>
          </p:cNvPr>
          <p:cNvSpPr/>
          <p:nvPr/>
        </p:nvSpPr>
        <p:spPr>
          <a:xfrm>
            <a:off x="237219" y="1045197"/>
            <a:ext cx="2687037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고객 정보 관리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0E11989-337F-9206-94D6-8638EADF37B4}"/>
              </a:ext>
            </a:extLst>
          </p:cNvPr>
          <p:cNvSpPr/>
          <p:nvPr/>
        </p:nvSpPr>
        <p:spPr>
          <a:xfrm>
            <a:off x="6063176" y="3713688"/>
            <a:ext cx="731909" cy="384063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DA93DF-33E0-74B3-35A4-D746B7628071}"/>
              </a:ext>
            </a:extLst>
          </p:cNvPr>
          <p:cNvSpPr/>
          <p:nvPr/>
        </p:nvSpPr>
        <p:spPr>
          <a:xfrm>
            <a:off x="7158629" y="2638351"/>
            <a:ext cx="2216154" cy="1567403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BBBE68-D9C0-0FD6-8E49-A0DD86551D43}"/>
              </a:ext>
            </a:extLst>
          </p:cNvPr>
          <p:cNvSpPr/>
          <p:nvPr/>
        </p:nvSpPr>
        <p:spPr>
          <a:xfrm>
            <a:off x="7263611" y="3760612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377458-9CDA-A355-3CD7-2FFDD96A2A8D}"/>
              </a:ext>
            </a:extLst>
          </p:cNvPr>
          <p:cNvSpPr/>
          <p:nvPr/>
        </p:nvSpPr>
        <p:spPr>
          <a:xfrm>
            <a:off x="8317920" y="3752643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pic>
        <p:nvPicPr>
          <p:cNvPr id="36" name="그래픽 35" descr="배지 체크 표시1 윤곽선">
            <a:extLst>
              <a:ext uri="{FF2B5EF4-FFF2-40B4-BE49-F238E27FC236}">
                <a16:creationId xmlns:a16="http://schemas.microsoft.com/office/drawing/2014/main" id="{7FCD5D12-A901-B0F1-8373-28889B81B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9975" y="33944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226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0" y="115198"/>
            <a:ext cx="6672541" cy="56066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회사 어플리케이션 상상도 </a:t>
            </a:r>
            <a:r>
              <a:rPr lang="en-US" altLang="ko-KR" sz="2800" dirty="0"/>
              <a:t>(</a:t>
            </a:r>
            <a:r>
              <a:rPr lang="ko-KR" altLang="en-US" sz="2800" dirty="0"/>
              <a:t>영업팀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5701B8-5D56-5F37-EB4F-E64C5894666B}"/>
              </a:ext>
            </a:extLst>
          </p:cNvPr>
          <p:cNvSpPr/>
          <p:nvPr/>
        </p:nvSpPr>
        <p:spPr>
          <a:xfrm>
            <a:off x="4780228" y="902542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회사 어플리케이션 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5C4718D-5593-E144-1BB4-AADDCD4286DF}"/>
              </a:ext>
            </a:extLst>
          </p:cNvPr>
          <p:cNvGrpSpPr/>
          <p:nvPr/>
        </p:nvGrpSpPr>
        <p:grpSpPr>
          <a:xfrm>
            <a:off x="4625562" y="1636551"/>
            <a:ext cx="2703444" cy="4585253"/>
            <a:chOff x="1404730" y="1056101"/>
            <a:chExt cx="2703444" cy="45852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9E56AF0-B399-BAFA-600E-37D9DDF2C10F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E38B505-FD40-CD0F-9C23-644F17BB1249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0781D-1F6F-886A-DB6D-B02113D4454E}"/>
              </a:ext>
            </a:extLst>
          </p:cNvPr>
          <p:cNvSpPr/>
          <p:nvPr/>
        </p:nvSpPr>
        <p:spPr>
          <a:xfrm>
            <a:off x="4703874" y="2375317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4E9A15-7CF9-EDC5-F8B9-3A1606BDB0D0}"/>
              </a:ext>
            </a:extLst>
          </p:cNvPr>
          <p:cNvSpPr txBox="1"/>
          <p:nvPr/>
        </p:nvSpPr>
        <p:spPr>
          <a:xfrm>
            <a:off x="5879949" y="2026687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F71041-D901-AC91-E195-FB889F66A514}"/>
              </a:ext>
            </a:extLst>
          </p:cNvPr>
          <p:cNvSpPr/>
          <p:nvPr/>
        </p:nvSpPr>
        <p:spPr>
          <a:xfrm>
            <a:off x="4764921" y="2422613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영업 성과 평가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0C374C-7575-9B14-FA47-DF60D0CD4FEE}"/>
              </a:ext>
            </a:extLst>
          </p:cNvPr>
          <p:cNvSpPr/>
          <p:nvPr/>
        </p:nvSpPr>
        <p:spPr>
          <a:xfrm>
            <a:off x="4764920" y="2880002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 상담 처리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8525C5-30E8-E25D-AB4E-4727E9C8A865}"/>
              </a:ext>
            </a:extLst>
          </p:cNvPr>
          <p:cNvSpPr/>
          <p:nvPr/>
        </p:nvSpPr>
        <p:spPr>
          <a:xfrm>
            <a:off x="4764919" y="3327103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 상품 영업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946FA5-BCBD-21BD-34CC-53A44CEA896D}"/>
              </a:ext>
            </a:extLst>
          </p:cNvPr>
          <p:cNvSpPr/>
          <p:nvPr/>
        </p:nvSpPr>
        <p:spPr>
          <a:xfrm>
            <a:off x="4764919" y="3768233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대출 상품 영업 </a:t>
            </a:r>
          </a:p>
        </p:txBody>
      </p:sp>
    </p:spTree>
    <p:extLst>
      <p:ext uri="{BB962C8B-B14F-4D97-AF65-F5344CB8AC3E}">
        <p14:creationId xmlns:p14="http://schemas.microsoft.com/office/powerpoint/2010/main" val="42239192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1" y="115198"/>
            <a:ext cx="5709654" cy="56066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회사 어플리케이션 상상도 </a:t>
            </a:r>
            <a:r>
              <a:rPr lang="en-US" altLang="ko-KR" sz="2800" dirty="0"/>
              <a:t>(</a:t>
            </a:r>
            <a:r>
              <a:rPr lang="ko-KR" altLang="en-US" sz="2800" dirty="0"/>
              <a:t>영업팀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D4E5621-D7C9-2C6F-E1E9-420F5CD81444}"/>
              </a:ext>
            </a:extLst>
          </p:cNvPr>
          <p:cNvGrpSpPr/>
          <p:nvPr/>
        </p:nvGrpSpPr>
        <p:grpSpPr>
          <a:xfrm>
            <a:off x="598425" y="1331427"/>
            <a:ext cx="2703444" cy="4585253"/>
            <a:chOff x="1404730" y="1056101"/>
            <a:chExt cx="2703444" cy="458525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7096EDF-98A7-DABE-5082-10D3B01CDD5C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115FBAC-21D4-09E9-C493-E096B09A0279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30040E0-A3BD-366A-5101-E76F1FFD6030}"/>
              </a:ext>
            </a:extLst>
          </p:cNvPr>
          <p:cNvSpPr/>
          <p:nvPr/>
        </p:nvSpPr>
        <p:spPr>
          <a:xfrm>
            <a:off x="676737" y="2070193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625904-539D-20AE-DA5B-6A700D44B5A4}"/>
              </a:ext>
            </a:extLst>
          </p:cNvPr>
          <p:cNvSpPr txBox="1"/>
          <p:nvPr/>
        </p:nvSpPr>
        <p:spPr>
          <a:xfrm>
            <a:off x="1852812" y="1721563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3222A49-E016-26CF-D84C-D66A2CF05D40}"/>
              </a:ext>
            </a:extLst>
          </p:cNvPr>
          <p:cNvSpPr/>
          <p:nvPr/>
        </p:nvSpPr>
        <p:spPr>
          <a:xfrm>
            <a:off x="737784" y="2521075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 상담 처리 정보 리스트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상담 고객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전화번호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날짜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성별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상담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처리 상태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A1D14E9-9F99-73B5-CBC4-E3436B08B8DA}"/>
              </a:ext>
            </a:extLst>
          </p:cNvPr>
          <p:cNvSpPr/>
          <p:nvPr/>
        </p:nvSpPr>
        <p:spPr>
          <a:xfrm>
            <a:off x="2588536" y="2153419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2BC0701-8712-33C5-FCD9-B90FED64F615}"/>
              </a:ext>
            </a:extLst>
          </p:cNvPr>
          <p:cNvSpPr/>
          <p:nvPr/>
        </p:nvSpPr>
        <p:spPr>
          <a:xfrm>
            <a:off x="1810929" y="2149479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4FBF8BD-2E9C-7095-59ED-3C045F98D07A}"/>
              </a:ext>
            </a:extLst>
          </p:cNvPr>
          <p:cNvSpPr/>
          <p:nvPr/>
        </p:nvSpPr>
        <p:spPr>
          <a:xfrm>
            <a:off x="787667" y="2694159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4227E46-4535-F712-D3A2-61ED3CF3FF9F}"/>
              </a:ext>
            </a:extLst>
          </p:cNvPr>
          <p:cNvSpPr/>
          <p:nvPr/>
        </p:nvSpPr>
        <p:spPr>
          <a:xfrm>
            <a:off x="787667" y="2971777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2977587-5DD3-49B4-2CB7-28CCB0F5099F}"/>
              </a:ext>
            </a:extLst>
          </p:cNvPr>
          <p:cNvSpPr/>
          <p:nvPr/>
        </p:nvSpPr>
        <p:spPr>
          <a:xfrm>
            <a:off x="4773317" y="1331427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 상담 처리 상세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상담 고객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전화번호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날짜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직업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나이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성별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상담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처리 상태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B2EEAC4-48B3-22F6-CAE8-CA3BC68DC68F}"/>
              </a:ext>
            </a:extLst>
          </p:cNvPr>
          <p:cNvSpPr/>
          <p:nvPr/>
        </p:nvSpPr>
        <p:spPr>
          <a:xfrm>
            <a:off x="737784" y="849885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 상담 처리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92E2D0B1-0B43-29FB-6063-B4B3DB675196}"/>
              </a:ext>
            </a:extLst>
          </p:cNvPr>
          <p:cNvSpPr/>
          <p:nvPr/>
        </p:nvSpPr>
        <p:spPr>
          <a:xfrm>
            <a:off x="3362916" y="2559575"/>
            <a:ext cx="1471448" cy="75491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더블클릭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87BE9C-205B-5259-F2E6-FBF939D947DC}"/>
              </a:ext>
            </a:extLst>
          </p:cNvPr>
          <p:cNvSpPr/>
          <p:nvPr/>
        </p:nvSpPr>
        <p:spPr>
          <a:xfrm>
            <a:off x="4955882" y="4106715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6482D2-22F5-BD32-E124-829C53B1EDA1}"/>
              </a:ext>
            </a:extLst>
          </p:cNvPr>
          <p:cNvSpPr/>
          <p:nvPr/>
        </p:nvSpPr>
        <p:spPr>
          <a:xfrm>
            <a:off x="6051335" y="4100108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2F4AA11-1244-83D3-DF84-DFFAA466F161}"/>
              </a:ext>
            </a:extLst>
          </p:cNvPr>
          <p:cNvSpPr/>
          <p:nvPr/>
        </p:nvSpPr>
        <p:spPr>
          <a:xfrm>
            <a:off x="5893991" y="4225737"/>
            <a:ext cx="1949574" cy="329170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D6EE94-D038-383C-559B-29ABFCD450FE}"/>
              </a:ext>
            </a:extLst>
          </p:cNvPr>
          <p:cNvSpPr/>
          <p:nvPr/>
        </p:nvSpPr>
        <p:spPr>
          <a:xfrm>
            <a:off x="7843565" y="2924581"/>
            <a:ext cx="2216154" cy="1567403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650F31-3F17-D66C-9DB9-CBE499603ECD}"/>
              </a:ext>
            </a:extLst>
          </p:cNvPr>
          <p:cNvSpPr/>
          <p:nvPr/>
        </p:nvSpPr>
        <p:spPr>
          <a:xfrm>
            <a:off x="761088" y="2163163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처리 상태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콤보박스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7233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1" y="115198"/>
            <a:ext cx="5709654" cy="56066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회사 어플리케이션 상상도 </a:t>
            </a:r>
            <a:r>
              <a:rPr lang="en-US" altLang="ko-KR" sz="2800" dirty="0"/>
              <a:t>(</a:t>
            </a:r>
            <a:r>
              <a:rPr lang="ko-KR" altLang="en-US" sz="2800" dirty="0"/>
              <a:t>영업팀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D4E5621-D7C9-2C6F-E1E9-420F5CD81444}"/>
              </a:ext>
            </a:extLst>
          </p:cNvPr>
          <p:cNvGrpSpPr/>
          <p:nvPr/>
        </p:nvGrpSpPr>
        <p:grpSpPr>
          <a:xfrm>
            <a:off x="598425" y="1331427"/>
            <a:ext cx="2703444" cy="4585253"/>
            <a:chOff x="1404730" y="1056101"/>
            <a:chExt cx="2703444" cy="458525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7096EDF-98A7-DABE-5082-10D3B01CDD5C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115FBAC-21D4-09E9-C493-E096B09A0279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30040E0-A3BD-366A-5101-E76F1FFD6030}"/>
              </a:ext>
            </a:extLst>
          </p:cNvPr>
          <p:cNvSpPr/>
          <p:nvPr/>
        </p:nvSpPr>
        <p:spPr>
          <a:xfrm>
            <a:off x="676737" y="2070193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625904-539D-20AE-DA5B-6A700D44B5A4}"/>
              </a:ext>
            </a:extLst>
          </p:cNvPr>
          <p:cNvSpPr txBox="1"/>
          <p:nvPr/>
        </p:nvSpPr>
        <p:spPr>
          <a:xfrm>
            <a:off x="1852812" y="1721563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3222A49-E016-26CF-D84C-D66A2CF05D40}"/>
              </a:ext>
            </a:extLst>
          </p:cNvPr>
          <p:cNvSpPr/>
          <p:nvPr/>
        </p:nvSpPr>
        <p:spPr>
          <a:xfrm>
            <a:off x="737784" y="2521075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영업 직원 정보 리스트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직원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직원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직원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직급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계약건수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A1D14E9-9F99-73B5-CBC4-E3436B08B8DA}"/>
              </a:ext>
            </a:extLst>
          </p:cNvPr>
          <p:cNvSpPr/>
          <p:nvPr/>
        </p:nvSpPr>
        <p:spPr>
          <a:xfrm>
            <a:off x="2588536" y="2153419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2BC0701-8712-33C5-FCD9-B90FED64F615}"/>
              </a:ext>
            </a:extLst>
          </p:cNvPr>
          <p:cNvSpPr/>
          <p:nvPr/>
        </p:nvSpPr>
        <p:spPr>
          <a:xfrm>
            <a:off x="1810929" y="2149479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4FBF8BD-2E9C-7095-59ED-3C045F98D07A}"/>
              </a:ext>
            </a:extLst>
          </p:cNvPr>
          <p:cNvSpPr/>
          <p:nvPr/>
        </p:nvSpPr>
        <p:spPr>
          <a:xfrm>
            <a:off x="787667" y="2694159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4227E46-4535-F712-D3A2-61ED3CF3FF9F}"/>
              </a:ext>
            </a:extLst>
          </p:cNvPr>
          <p:cNvSpPr/>
          <p:nvPr/>
        </p:nvSpPr>
        <p:spPr>
          <a:xfrm>
            <a:off x="787667" y="2971777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2977587-5DD3-49B4-2CB7-28CCB0F5099F}"/>
              </a:ext>
            </a:extLst>
          </p:cNvPr>
          <p:cNvSpPr/>
          <p:nvPr/>
        </p:nvSpPr>
        <p:spPr>
          <a:xfrm>
            <a:off x="4773317" y="760694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영업 직원 상세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직원 상세 정보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직원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직원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직급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급여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계약건수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B2EEAC4-48B3-22F6-CAE8-CA3BC68DC68F}"/>
              </a:ext>
            </a:extLst>
          </p:cNvPr>
          <p:cNvSpPr/>
          <p:nvPr/>
        </p:nvSpPr>
        <p:spPr>
          <a:xfrm>
            <a:off x="737784" y="849885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영업 성과 평가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92E2D0B1-0B43-29FB-6063-B4B3DB675196}"/>
              </a:ext>
            </a:extLst>
          </p:cNvPr>
          <p:cNvSpPr/>
          <p:nvPr/>
        </p:nvSpPr>
        <p:spPr>
          <a:xfrm>
            <a:off x="3362916" y="2559575"/>
            <a:ext cx="1471448" cy="75491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더블클릭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87BE9C-205B-5259-F2E6-FBF939D947DC}"/>
              </a:ext>
            </a:extLst>
          </p:cNvPr>
          <p:cNvSpPr/>
          <p:nvPr/>
        </p:nvSpPr>
        <p:spPr>
          <a:xfrm>
            <a:off x="4955882" y="3535982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평가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6482D2-22F5-BD32-E124-829C53B1EDA1}"/>
              </a:ext>
            </a:extLst>
          </p:cNvPr>
          <p:cNvSpPr/>
          <p:nvPr/>
        </p:nvSpPr>
        <p:spPr>
          <a:xfrm>
            <a:off x="6051335" y="3529375"/>
            <a:ext cx="967128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2F4AA11-1244-83D3-DF84-DFFAA466F161}"/>
              </a:ext>
            </a:extLst>
          </p:cNvPr>
          <p:cNvSpPr/>
          <p:nvPr/>
        </p:nvSpPr>
        <p:spPr>
          <a:xfrm>
            <a:off x="5893991" y="3655004"/>
            <a:ext cx="1949574" cy="329170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D6EE94-D038-383C-559B-29ABFCD450FE}"/>
              </a:ext>
            </a:extLst>
          </p:cNvPr>
          <p:cNvSpPr/>
          <p:nvPr/>
        </p:nvSpPr>
        <p:spPr>
          <a:xfrm>
            <a:off x="8193825" y="4691548"/>
            <a:ext cx="2216154" cy="1567403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6DA32B-81CD-1128-83D8-64F16AD4B939}"/>
              </a:ext>
            </a:extLst>
          </p:cNvPr>
          <p:cNvSpPr/>
          <p:nvPr/>
        </p:nvSpPr>
        <p:spPr>
          <a:xfrm>
            <a:off x="7918865" y="760694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177B1F-C775-407A-ADE1-5AA8155157D5}"/>
              </a:ext>
            </a:extLst>
          </p:cNvPr>
          <p:cNvSpPr/>
          <p:nvPr/>
        </p:nvSpPr>
        <p:spPr>
          <a:xfrm>
            <a:off x="8101430" y="1046802"/>
            <a:ext cx="205247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74E1BC-6CF3-1DE4-6D4E-763583DE83D6}"/>
              </a:ext>
            </a:extLst>
          </p:cNvPr>
          <p:cNvSpPr/>
          <p:nvPr/>
        </p:nvSpPr>
        <p:spPr>
          <a:xfrm>
            <a:off x="8101430" y="1635887"/>
            <a:ext cx="205247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★★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1DBCF1-51CE-0506-F879-7ABE253737EA}"/>
              </a:ext>
            </a:extLst>
          </p:cNvPr>
          <p:cNvSpPr/>
          <p:nvPr/>
        </p:nvSpPr>
        <p:spPr>
          <a:xfrm>
            <a:off x="8101430" y="2224972"/>
            <a:ext cx="205247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★★★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7BFDB8-3EB5-71CB-874F-3B8B474D8229}"/>
              </a:ext>
            </a:extLst>
          </p:cNvPr>
          <p:cNvSpPr/>
          <p:nvPr/>
        </p:nvSpPr>
        <p:spPr>
          <a:xfrm>
            <a:off x="8101430" y="2814057"/>
            <a:ext cx="205247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★★★★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2CFB90-35BD-EADA-6714-F01734135FFE}"/>
              </a:ext>
            </a:extLst>
          </p:cNvPr>
          <p:cNvSpPr/>
          <p:nvPr/>
        </p:nvSpPr>
        <p:spPr>
          <a:xfrm>
            <a:off x="8101430" y="3403144"/>
            <a:ext cx="205247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★★★★★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8095522-C668-464B-52AE-A0F0993DF12E}"/>
              </a:ext>
            </a:extLst>
          </p:cNvPr>
          <p:cNvSpPr/>
          <p:nvPr/>
        </p:nvSpPr>
        <p:spPr>
          <a:xfrm rot="5400000">
            <a:off x="7874093" y="2481075"/>
            <a:ext cx="3005609" cy="498463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9738570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2" y="115198"/>
            <a:ext cx="5713332" cy="428142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회사 어플리케이션 상상도 </a:t>
            </a:r>
            <a:r>
              <a:rPr lang="en-US" altLang="ko-KR" sz="2800" dirty="0"/>
              <a:t>(</a:t>
            </a:r>
            <a:r>
              <a:rPr lang="ko-KR" altLang="en-US" sz="2800" dirty="0"/>
              <a:t>영업팀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461005-EC74-C807-5F49-CABF2B435371}"/>
              </a:ext>
            </a:extLst>
          </p:cNvPr>
          <p:cNvSpPr/>
          <p:nvPr/>
        </p:nvSpPr>
        <p:spPr>
          <a:xfrm>
            <a:off x="1343566" y="1093946"/>
            <a:ext cx="2420323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 상품 영업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2503837-85FE-F44A-F901-E6DCAA55B7BD}"/>
              </a:ext>
            </a:extLst>
          </p:cNvPr>
          <p:cNvGrpSpPr/>
          <p:nvPr/>
        </p:nvGrpSpPr>
        <p:grpSpPr>
          <a:xfrm>
            <a:off x="1204208" y="1543628"/>
            <a:ext cx="2703444" cy="4585253"/>
            <a:chOff x="1404730" y="1056101"/>
            <a:chExt cx="2703444" cy="4585253"/>
          </a:xfrm>
          <a:solidFill>
            <a:srgbClr val="E8E8E8"/>
          </a:solidFill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4B9434B-0DE8-4ECA-4EAE-8B2EE9DDE9DE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63AA65D-4F66-CE3D-85E9-9A2CDB83CBCB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08E2F33-EB1C-F2A0-85C5-FCBE54D75338}"/>
              </a:ext>
            </a:extLst>
          </p:cNvPr>
          <p:cNvSpPr/>
          <p:nvPr/>
        </p:nvSpPr>
        <p:spPr>
          <a:xfrm>
            <a:off x="1282520" y="2282394"/>
            <a:ext cx="2542419" cy="3765105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1E5FDF-4A7C-BA9F-C428-D9D0772CA9A1}"/>
              </a:ext>
            </a:extLst>
          </p:cNvPr>
          <p:cNvSpPr txBox="1"/>
          <p:nvPr/>
        </p:nvSpPr>
        <p:spPr>
          <a:xfrm>
            <a:off x="2353491" y="1932996"/>
            <a:ext cx="1471448" cy="276999"/>
          </a:xfrm>
          <a:prstGeom prst="rect">
            <a:avLst/>
          </a:prstGeom>
          <a:solidFill>
            <a:srgbClr val="E8E8E8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930E3F7-C698-2FC4-52D7-D8724CA78D32}"/>
              </a:ext>
            </a:extLst>
          </p:cNvPr>
          <p:cNvSpPr/>
          <p:nvPr/>
        </p:nvSpPr>
        <p:spPr>
          <a:xfrm>
            <a:off x="1343567" y="2797132"/>
            <a:ext cx="2420323" cy="3122452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 상품 정보 리스트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상품 이름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종류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상품 번호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연령대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월 보험료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C94CCD-2A20-1997-13F1-07FA175DF720}"/>
              </a:ext>
            </a:extLst>
          </p:cNvPr>
          <p:cNvSpPr/>
          <p:nvPr/>
        </p:nvSpPr>
        <p:spPr>
          <a:xfrm>
            <a:off x="1421186" y="3302527"/>
            <a:ext cx="2265084" cy="20992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C60E093-4373-2D34-839B-828FD42FFDB6}"/>
              </a:ext>
            </a:extLst>
          </p:cNvPr>
          <p:cNvSpPr/>
          <p:nvPr/>
        </p:nvSpPr>
        <p:spPr>
          <a:xfrm>
            <a:off x="1421186" y="3624143"/>
            <a:ext cx="2265084" cy="20992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7702D5B-FB8B-5A3C-C988-6ADEDDA8F7A1}"/>
              </a:ext>
            </a:extLst>
          </p:cNvPr>
          <p:cNvSpPr/>
          <p:nvPr/>
        </p:nvSpPr>
        <p:spPr>
          <a:xfrm>
            <a:off x="5119330" y="1476220"/>
            <a:ext cx="2549729" cy="3186308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 상품 상세 정보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보험 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보험 상품 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보험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연령대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보장 내용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월 보험료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가입 조건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계약기간</a:t>
            </a:r>
            <a:r>
              <a:rPr lang="en-US" altLang="ko-KR" sz="1200" dirty="0">
                <a:solidFill>
                  <a:schemeClr val="tx1"/>
                </a:solidFill>
              </a:rPr>
              <a:t>),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질병 보험 상품 상세 정보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병명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F239D14E-603D-7015-AD11-E653EF2E0B86}"/>
              </a:ext>
            </a:extLst>
          </p:cNvPr>
          <p:cNvSpPr/>
          <p:nvPr/>
        </p:nvSpPr>
        <p:spPr>
          <a:xfrm>
            <a:off x="3388266" y="3649729"/>
            <a:ext cx="1471448" cy="75491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더블클릭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C593EFE-87A0-926C-920F-CEA3FD445064}"/>
              </a:ext>
            </a:extLst>
          </p:cNvPr>
          <p:cNvSpPr/>
          <p:nvPr/>
        </p:nvSpPr>
        <p:spPr>
          <a:xfrm>
            <a:off x="5222352" y="4150262"/>
            <a:ext cx="1023932" cy="294835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안내장 발송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BDFF1DE-9110-3064-B456-E23C8BDBDCB7}"/>
              </a:ext>
            </a:extLst>
          </p:cNvPr>
          <p:cNvSpPr/>
          <p:nvPr/>
        </p:nvSpPr>
        <p:spPr>
          <a:xfrm>
            <a:off x="6368931" y="4150261"/>
            <a:ext cx="1221701" cy="294835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 가입 요청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C349411-2E34-E310-F441-5378F3A8A4BE}"/>
              </a:ext>
            </a:extLst>
          </p:cNvPr>
          <p:cNvSpPr/>
          <p:nvPr/>
        </p:nvSpPr>
        <p:spPr>
          <a:xfrm>
            <a:off x="3141213" y="2415254"/>
            <a:ext cx="552271" cy="29021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B8E16C3-E3F3-B78A-BF10-31D12A2DFB36}"/>
              </a:ext>
            </a:extLst>
          </p:cNvPr>
          <p:cNvSpPr/>
          <p:nvPr/>
        </p:nvSpPr>
        <p:spPr>
          <a:xfrm>
            <a:off x="2363606" y="2411314"/>
            <a:ext cx="694894" cy="29021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D7D1E79F-5A15-8B01-1B70-B9632EC6A4EA}"/>
              </a:ext>
            </a:extLst>
          </p:cNvPr>
          <p:cNvSpPr/>
          <p:nvPr/>
        </p:nvSpPr>
        <p:spPr>
          <a:xfrm>
            <a:off x="7187161" y="4290592"/>
            <a:ext cx="977482" cy="449898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D3674C-5D6D-A257-D873-3F4E7586925B}"/>
              </a:ext>
            </a:extLst>
          </p:cNvPr>
          <p:cNvSpPr/>
          <p:nvPr/>
        </p:nvSpPr>
        <p:spPr>
          <a:xfrm>
            <a:off x="8451307" y="1476220"/>
            <a:ext cx="2549729" cy="3186308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고객 정보 입력란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전화번호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직업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나이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성별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주민등록번호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사고이력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수술이력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재산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주소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 계좌 번호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989533-1F6A-99C6-FD08-96128E3E199F}"/>
              </a:ext>
            </a:extLst>
          </p:cNvPr>
          <p:cNvSpPr/>
          <p:nvPr/>
        </p:nvSpPr>
        <p:spPr>
          <a:xfrm>
            <a:off x="8573954" y="4150261"/>
            <a:ext cx="1235220" cy="294835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 가입 요청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6FA428-E695-9E72-1C1C-A26351D89C74}"/>
              </a:ext>
            </a:extLst>
          </p:cNvPr>
          <p:cNvSpPr/>
          <p:nvPr/>
        </p:nvSpPr>
        <p:spPr>
          <a:xfrm>
            <a:off x="9931822" y="4152791"/>
            <a:ext cx="993018" cy="294835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5DC489-16E2-E902-21E2-77EEB8BB75E3}"/>
              </a:ext>
            </a:extLst>
          </p:cNvPr>
          <p:cNvSpPr/>
          <p:nvPr/>
        </p:nvSpPr>
        <p:spPr>
          <a:xfrm>
            <a:off x="1421185" y="2420490"/>
            <a:ext cx="810965" cy="29021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보험종류콤보박스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EBE880-97AA-F4C0-33C4-3512EDEFB211}"/>
              </a:ext>
            </a:extLst>
          </p:cNvPr>
          <p:cNvSpPr/>
          <p:nvPr/>
        </p:nvSpPr>
        <p:spPr>
          <a:xfrm>
            <a:off x="8457062" y="5004851"/>
            <a:ext cx="2549729" cy="128913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574E835-A2EF-FA52-6766-C4200FA4A0FF}"/>
              </a:ext>
            </a:extLst>
          </p:cNvPr>
          <p:cNvSpPr/>
          <p:nvPr/>
        </p:nvSpPr>
        <p:spPr>
          <a:xfrm rot="5400000">
            <a:off x="8802296" y="4571238"/>
            <a:ext cx="1077530" cy="595146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65728214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7F096EC-1E98-2FEA-B6C9-D1EA19E17327}"/>
              </a:ext>
            </a:extLst>
          </p:cNvPr>
          <p:cNvGrpSpPr/>
          <p:nvPr/>
        </p:nvGrpSpPr>
        <p:grpSpPr>
          <a:xfrm>
            <a:off x="1020035" y="1176284"/>
            <a:ext cx="2703444" cy="4585253"/>
            <a:chOff x="1404730" y="1056101"/>
            <a:chExt cx="2703444" cy="458525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4212EDB-76C1-26E8-0BA5-DDE58A8DF13F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3924F3C-132A-AE37-55D0-2B82263052FC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BD3C98-3F66-BE01-FF37-40662D2D9D49}"/>
              </a:ext>
            </a:extLst>
          </p:cNvPr>
          <p:cNvSpPr/>
          <p:nvPr/>
        </p:nvSpPr>
        <p:spPr>
          <a:xfrm>
            <a:off x="1098347" y="1915050"/>
            <a:ext cx="2542419" cy="3765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DEEED6-DF5E-A938-FB18-6C5B2E9D4081}"/>
              </a:ext>
            </a:extLst>
          </p:cNvPr>
          <p:cNvSpPr txBox="1"/>
          <p:nvPr/>
        </p:nvSpPr>
        <p:spPr>
          <a:xfrm>
            <a:off x="2274422" y="1566420"/>
            <a:ext cx="147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50C347F-2D51-FF8E-0728-FEA0FAE30FB0}"/>
              </a:ext>
            </a:extLst>
          </p:cNvPr>
          <p:cNvSpPr/>
          <p:nvPr/>
        </p:nvSpPr>
        <p:spPr>
          <a:xfrm>
            <a:off x="1159394" y="2365932"/>
            <a:ext cx="2420323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대출 상품 정보 리스트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대출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상품 이름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대출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상품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종류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대출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상품 번호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이자율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대출가능 최대 금액</a:t>
            </a:r>
            <a:r>
              <a:rPr lang="en-US" altLang="ko-KR" sz="12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대출 상태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16B11A7-10A0-2684-D0C0-452509114605}"/>
              </a:ext>
            </a:extLst>
          </p:cNvPr>
          <p:cNvSpPr/>
          <p:nvPr/>
        </p:nvSpPr>
        <p:spPr>
          <a:xfrm>
            <a:off x="3010146" y="1998276"/>
            <a:ext cx="552271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A5D1F26-D8B5-D059-80C6-183DEDE56257}"/>
              </a:ext>
            </a:extLst>
          </p:cNvPr>
          <p:cNvSpPr/>
          <p:nvPr/>
        </p:nvSpPr>
        <p:spPr>
          <a:xfrm>
            <a:off x="2232539" y="1994336"/>
            <a:ext cx="694894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783DDE-14EF-D129-BDB2-90782DBAEFBF}"/>
              </a:ext>
            </a:extLst>
          </p:cNvPr>
          <p:cNvSpPr/>
          <p:nvPr/>
        </p:nvSpPr>
        <p:spPr>
          <a:xfrm>
            <a:off x="1237013" y="2935183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774943-446A-E424-B43C-419AADE7D9CE}"/>
              </a:ext>
            </a:extLst>
          </p:cNvPr>
          <p:cNvSpPr/>
          <p:nvPr/>
        </p:nvSpPr>
        <p:spPr>
          <a:xfrm>
            <a:off x="1237013" y="3256799"/>
            <a:ext cx="2265084" cy="2099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3198852-C3A1-4B7C-EB33-383483BE2AF9}"/>
              </a:ext>
            </a:extLst>
          </p:cNvPr>
          <p:cNvSpPr/>
          <p:nvPr/>
        </p:nvSpPr>
        <p:spPr>
          <a:xfrm>
            <a:off x="4753098" y="1193756"/>
            <a:ext cx="2525828" cy="31863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대출 상품 상세 정보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대출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상품 이름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대출 상품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종류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대출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상품 번호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이자율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대출가능 최대 금액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대출 조건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대출 상태</a:t>
            </a:r>
            <a:r>
              <a:rPr lang="en-US" altLang="ko-KR" sz="1200" dirty="0">
                <a:solidFill>
                  <a:schemeClr val="tx1"/>
                </a:solidFill>
              </a:rPr>
              <a:t>),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담보 대출 상품 상세 정보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담보 종류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담보 최소 가치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115852-57FE-2ED6-27CE-DE0716F5BF9F}"/>
              </a:ext>
            </a:extLst>
          </p:cNvPr>
          <p:cNvSpPr/>
          <p:nvPr/>
        </p:nvSpPr>
        <p:spPr>
          <a:xfrm>
            <a:off x="1159394" y="652220"/>
            <a:ext cx="2420323" cy="393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대출 상품 영업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335317F-8449-E234-CF41-0D44D66DFBFF}"/>
              </a:ext>
            </a:extLst>
          </p:cNvPr>
          <p:cNvSpPr txBox="1">
            <a:spLocks/>
          </p:cNvSpPr>
          <p:nvPr/>
        </p:nvSpPr>
        <p:spPr>
          <a:xfrm>
            <a:off x="132521" y="115198"/>
            <a:ext cx="4867735" cy="4281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회사 어플리케이션 상상도 </a:t>
            </a:r>
            <a:r>
              <a:rPr lang="en-US" altLang="ko-KR" sz="2800" dirty="0"/>
              <a:t>(</a:t>
            </a:r>
            <a:r>
              <a:rPr lang="ko-KR" altLang="en-US" sz="2800" dirty="0"/>
              <a:t>영업팀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18FCA5-60D2-8176-59A0-8151A2350473}"/>
              </a:ext>
            </a:extLst>
          </p:cNvPr>
          <p:cNvSpPr/>
          <p:nvPr/>
        </p:nvSpPr>
        <p:spPr>
          <a:xfrm>
            <a:off x="4839033" y="4008618"/>
            <a:ext cx="1093299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안내장 발송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70E687-B073-8B08-5F0C-17665CE2CBAA}"/>
              </a:ext>
            </a:extLst>
          </p:cNvPr>
          <p:cNvSpPr/>
          <p:nvPr/>
        </p:nvSpPr>
        <p:spPr>
          <a:xfrm>
            <a:off x="5983990" y="4008618"/>
            <a:ext cx="1241839" cy="290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대출 요청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544ACBB-B78D-3055-ED31-5FB085D10E39}"/>
              </a:ext>
            </a:extLst>
          </p:cNvPr>
          <p:cNvSpPr/>
          <p:nvPr/>
        </p:nvSpPr>
        <p:spPr>
          <a:xfrm>
            <a:off x="6160410" y="4166855"/>
            <a:ext cx="2199457" cy="390136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96AB695D-9663-68A5-F153-E5D2E991BDD6}"/>
              </a:ext>
            </a:extLst>
          </p:cNvPr>
          <p:cNvSpPr/>
          <p:nvPr/>
        </p:nvSpPr>
        <p:spPr>
          <a:xfrm>
            <a:off x="3058004" y="2786910"/>
            <a:ext cx="1471448" cy="75491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더블클릭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A557CE8-AFFF-201E-A0F2-AC08DE2ECD3F}"/>
              </a:ext>
            </a:extLst>
          </p:cNvPr>
          <p:cNvSpPr/>
          <p:nvPr/>
        </p:nvSpPr>
        <p:spPr>
          <a:xfrm>
            <a:off x="8350277" y="1066686"/>
            <a:ext cx="2549729" cy="3186308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고객 정보 입력란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고객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이름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전화번호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직업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나이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성별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주민등록번호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사고이력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수술이력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재산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주소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 계좌 번호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54C64BA-5A3C-853A-50F8-A8E297E9E37D}"/>
              </a:ext>
            </a:extLst>
          </p:cNvPr>
          <p:cNvSpPr/>
          <p:nvPr/>
        </p:nvSpPr>
        <p:spPr>
          <a:xfrm>
            <a:off x="8467169" y="3833206"/>
            <a:ext cx="1157973" cy="294835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대출 요청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433D7BF-0937-3DC0-0BCF-A1A783BEA58B}"/>
              </a:ext>
            </a:extLst>
          </p:cNvPr>
          <p:cNvSpPr/>
          <p:nvPr/>
        </p:nvSpPr>
        <p:spPr>
          <a:xfrm>
            <a:off x="9660081" y="3835736"/>
            <a:ext cx="1157973" cy="294835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취소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08B2031-0AFD-1997-E8C2-C10D0BBABF4A}"/>
              </a:ext>
            </a:extLst>
          </p:cNvPr>
          <p:cNvSpPr/>
          <p:nvPr/>
        </p:nvSpPr>
        <p:spPr>
          <a:xfrm>
            <a:off x="1283416" y="2025757"/>
            <a:ext cx="810965" cy="29021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대출종류콤보박스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64996B-842C-6BF3-A573-A03BED3C5892}"/>
              </a:ext>
            </a:extLst>
          </p:cNvPr>
          <p:cNvSpPr/>
          <p:nvPr/>
        </p:nvSpPr>
        <p:spPr>
          <a:xfrm>
            <a:off x="8385216" y="4861932"/>
            <a:ext cx="2549729" cy="128913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FE7C20A-C5F4-E0AA-A746-B36A3AA4BDDA}"/>
              </a:ext>
            </a:extLst>
          </p:cNvPr>
          <p:cNvSpPr/>
          <p:nvPr/>
        </p:nvSpPr>
        <p:spPr>
          <a:xfrm rot="5400000">
            <a:off x="8488501" y="4373101"/>
            <a:ext cx="1164942" cy="595146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438325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2" y="115198"/>
            <a:ext cx="3962400" cy="428142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고객 어플리케이션 상상도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B4464E-E0D3-72BB-70DF-1CC5935CDCFE}"/>
              </a:ext>
            </a:extLst>
          </p:cNvPr>
          <p:cNvSpPr/>
          <p:nvPr/>
        </p:nvSpPr>
        <p:spPr>
          <a:xfrm>
            <a:off x="8146361" y="3419378"/>
            <a:ext cx="2549729" cy="128913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8EB2779-AE13-CEB4-0F9D-95A14DF82BB1}"/>
              </a:ext>
            </a:extLst>
          </p:cNvPr>
          <p:cNvGrpSpPr/>
          <p:nvPr/>
        </p:nvGrpSpPr>
        <p:grpSpPr>
          <a:xfrm>
            <a:off x="1170466" y="1568972"/>
            <a:ext cx="2703444" cy="4585253"/>
            <a:chOff x="1404730" y="1056101"/>
            <a:chExt cx="2703444" cy="4585253"/>
          </a:xfrm>
          <a:solidFill>
            <a:srgbClr val="E8E8E8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AA71420-0A43-6038-23E9-32DAB87E8BA6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385EB17-EB9D-EA03-AE0A-48CF5C699788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5A444AD-AC80-759F-A510-5615C699C575}"/>
              </a:ext>
            </a:extLst>
          </p:cNvPr>
          <p:cNvSpPr txBox="1"/>
          <p:nvPr/>
        </p:nvSpPr>
        <p:spPr>
          <a:xfrm>
            <a:off x="2366443" y="1959108"/>
            <a:ext cx="1471448" cy="276999"/>
          </a:xfrm>
          <a:prstGeom prst="rect">
            <a:avLst/>
          </a:prstGeom>
          <a:solidFill>
            <a:srgbClr val="E8E8E8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7517B3-51A7-7E52-BFAF-4BB65F1AC254}"/>
              </a:ext>
            </a:extLst>
          </p:cNvPr>
          <p:cNvSpPr/>
          <p:nvPr/>
        </p:nvSpPr>
        <p:spPr>
          <a:xfrm>
            <a:off x="1309824" y="1064273"/>
            <a:ext cx="2420323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기가입</a:t>
            </a:r>
            <a:r>
              <a:rPr lang="ko-KR" altLang="en-US" sz="1200" dirty="0">
                <a:solidFill>
                  <a:schemeClr val="tx1"/>
                </a:solidFill>
              </a:rPr>
              <a:t> 보험 관리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70AA76-785C-E416-5407-633CAB84EA99}"/>
              </a:ext>
            </a:extLst>
          </p:cNvPr>
          <p:cNvSpPr/>
          <p:nvPr/>
        </p:nvSpPr>
        <p:spPr>
          <a:xfrm>
            <a:off x="1270068" y="2277613"/>
            <a:ext cx="2542419" cy="3765105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B6D652-C50E-C590-8018-9ECF450DF347}"/>
              </a:ext>
            </a:extLst>
          </p:cNvPr>
          <p:cNvSpPr/>
          <p:nvPr/>
        </p:nvSpPr>
        <p:spPr>
          <a:xfrm>
            <a:off x="1329153" y="2596118"/>
            <a:ext cx="2420323" cy="3296222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기가입</a:t>
            </a:r>
            <a:r>
              <a:rPr lang="ko-KR" altLang="en-US" sz="1200" dirty="0">
                <a:solidFill>
                  <a:schemeClr val="tx1"/>
                </a:solidFill>
              </a:rPr>
              <a:t> 보험 상품 정보 리스트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보험 상품 정보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상품 이름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종류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상품 번호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연령대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월 보험료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만기일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가입일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보험 상태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A45F4E-EEC1-D2C0-553B-9BCF5A209337}"/>
              </a:ext>
            </a:extLst>
          </p:cNvPr>
          <p:cNvSpPr/>
          <p:nvPr/>
        </p:nvSpPr>
        <p:spPr>
          <a:xfrm>
            <a:off x="1406772" y="2867178"/>
            <a:ext cx="2265084" cy="13764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0DC463-9D28-9ECE-6AE1-E4A04B79C03F}"/>
              </a:ext>
            </a:extLst>
          </p:cNvPr>
          <p:cNvSpPr/>
          <p:nvPr/>
        </p:nvSpPr>
        <p:spPr>
          <a:xfrm>
            <a:off x="1406772" y="3227189"/>
            <a:ext cx="2265084" cy="13764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591316-40AA-7182-563D-02E9A968AE72}"/>
              </a:ext>
            </a:extLst>
          </p:cNvPr>
          <p:cNvSpPr/>
          <p:nvPr/>
        </p:nvSpPr>
        <p:spPr>
          <a:xfrm>
            <a:off x="3230188" y="2305345"/>
            <a:ext cx="499959" cy="249267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6B4CA1-1982-4566-9D68-222B1E6937A9}"/>
              </a:ext>
            </a:extLst>
          </p:cNvPr>
          <p:cNvSpPr/>
          <p:nvPr/>
        </p:nvSpPr>
        <p:spPr>
          <a:xfrm>
            <a:off x="2439329" y="2341161"/>
            <a:ext cx="635129" cy="183206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27C3C9F-0533-04C5-0140-EE86A86ACC4C}"/>
              </a:ext>
            </a:extLst>
          </p:cNvPr>
          <p:cNvSpPr/>
          <p:nvPr/>
        </p:nvSpPr>
        <p:spPr>
          <a:xfrm>
            <a:off x="1396939" y="2301009"/>
            <a:ext cx="810965" cy="29021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보험종류콤보박스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17DA5482-A7C4-DFAA-20E1-07E7CAAEA848}"/>
              </a:ext>
            </a:extLst>
          </p:cNvPr>
          <p:cNvSpPr/>
          <p:nvPr/>
        </p:nvSpPr>
        <p:spPr>
          <a:xfrm>
            <a:off x="3075765" y="3186288"/>
            <a:ext cx="1471448" cy="75491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더블클릭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63F90D-6D70-2795-BC3F-B0F48DD32439}"/>
              </a:ext>
            </a:extLst>
          </p:cNvPr>
          <p:cNvSpPr/>
          <p:nvPr/>
        </p:nvSpPr>
        <p:spPr>
          <a:xfrm>
            <a:off x="4608698" y="2119712"/>
            <a:ext cx="2549729" cy="3186308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E600BB4-28E4-38B9-9E5C-D5A05B1BB392}"/>
              </a:ext>
            </a:extLst>
          </p:cNvPr>
          <p:cNvSpPr/>
          <p:nvPr/>
        </p:nvSpPr>
        <p:spPr>
          <a:xfrm>
            <a:off x="4695941" y="3886691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만기 재가입 신청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19E61FB-C4E2-1382-3AE4-41935EF1FB59}"/>
              </a:ext>
            </a:extLst>
          </p:cNvPr>
          <p:cNvSpPr/>
          <p:nvPr/>
        </p:nvSpPr>
        <p:spPr>
          <a:xfrm>
            <a:off x="5978534" y="3886691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부활 신청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912193-2AF9-8983-7315-543A7FCB13B3}"/>
              </a:ext>
            </a:extLst>
          </p:cNvPr>
          <p:cNvSpPr/>
          <p:nvPr/>
        </p:nvSpPr>
        <p:spPr>
          <a:xfrm>
            <a:off x="4695941" y="4384339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배서 신청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8E2EE12-8688-1F2E-6810-EFAA9671B14A}"/>
              </a:ext>
            </a:extLst>
          </p:cNvPr>
          <p:cNvSpPr/>
          <p:nvPr/>
        </p:nvSpPr>
        <p:spPr>
          <a:xfrm>
            <a:off x="5988917" y="4844461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보험료 납부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4CA0CB9-B3EA-3D78-4947-21430D6B118C}"/>
              </a:ext>
            </a:extLst>
          </p:cNvPr>
          <p:cNvSpPr/>
          <p:nvPr/>
        </p:nvSpPr>
        <p:spPr>
          <a:xfrm>
            <a:off x="4698227" y="4844461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보험금 신청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39D528-9E2F-69C2-34B4-473611BA47DB}"/>
              </a:ext>
            </a:extLst>
          </p:cNvPr>
          <p:cNvSpPr/>
          <p:nvPr/>
        </p:nvSpPr>
        <p:spPr>
          <a:xfrm>
            <a:off x="5977598" y="4382902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해지 신청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4B29C-D88D-1FB2-6B34-474CCF6360BD}"/>
              </a:ext>
            </a:extLst>
          </p:cNvPr>
          <p:cNvSpPr txBox="1"/>
          <p:nvPr/>
        </p:nvSpPr>
        <p:spPr>
          <a:xfrm>
            <a:off x="4694140" y="2211526"/>
            <a:ext cx="23013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기가입</a:t>
            </a:r>
            <a:r>
              <a:rPr lang="ko-KR" altLang="en-US" sz="1200" dirty="0">
                <a:solidFill>
                  <a:schemeClr val="tx1"/>
                </a:solidFill>
              </a:rPr>
              <a:t> 보험 상품 상세 정보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보험 상품 정보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상품 이름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종류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상품 번호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연령대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월 보험료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만기일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가입일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납부일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보험 상태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9E3A7365-83BE-4391-488A-F71C1CAD2333}"/>
              </a:ext>
            </a:extLst>
          </p:cNvPr>
          <p:cNvSpPr/>
          <p:nvPr/>
        </p:nvSpPr>
        <p:spPr>
          <a:xfrm>
            <a:off x="6400037" y="4308131"/>
            <a:ext cx="1860247" cy="595146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1347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9545-0617-9841-FE13-A912031F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2" y="115198"/>
            <a:ext cx="3962400" cy="428142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고객 어플리케이션 상상도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C4E09E-2676-69C8-82E7-055119A10B43}"/>
              </a:ext>
            </a:extLst>
          </p:cNvPr>
          <p:cNvSpPr/>
          <p:nvPr/>
        </p:nvSpPr>
        <p:spPr>
          <a:xfrm>
            <a:off x="8048881" y="1274024"/>
            <a:ext cx="2549729" cy="3186308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보험금 신청 정보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입력란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진단서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 영수증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신분증 사본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 계좌 번호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1BA3D8-22AF-39F8-2382-62E1097074FC}"/>
              </a:ext>
            </a:extLst>
          </p:cNvPr>
          <p:cNvSpPr/>
          <p:nvPr/>
        </p:nvSpPr>
        <p:spPr>
          <a:xfrm>
            <a:off x="8117644" y="3902140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B9EB33-2E21-0729-126F-194D0FA37D14}"/>
              </a:ext>
            </a:extLst>
          </p:cNvPr>
          <p:cNvSpPr/>
          <p:nvPr/>
        </p:nvSpPr>
        <p:spPr>
          <a:xfrm>
            <a:off x="9415677" y="3893187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E7AA418-1470-81A6-7CEE-4B1A20790955}"/>
              </a:ext>
            </a:extLst>
          </p:cNvPr>
          <p:cNvGrpSpPr/>
          <p:nvPr/>
        </p:nvGrpSpPr>
        <p:grpSpPr>
          <a:xfrm>
            <a:off x="1170466" y="1568972"/>
            <a:ext cx="2703444" cy="4585253"/>
            <a:chOff x="1404730" y="1056101"/>
            <a:chExt cx="2703444" cy="4585253"/>
          </a:xfrm>
          <a:solidFill>
            <a:srgbClr val="E8E8E8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232C326-F61C-6A9A-C2C0-C6318AEE1971}"/>
                </a:ext>
              </a:extLst>
            </p:cNvPr>
            <p:cNvSpPr/>
            <p:nvPr/>
          </p:nvSpPr>
          <p:spPr>
            <a:xfrm>
              <a:off x="1404730" y="1056101"/>
              <a:ext cx="2703444" cy="458525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4C0CCB9-AA81-E72E-71A8-98A1E16FDAD0}"/>
                </a:ext>
              </a:extLst>
            </p:cNvPr>
            <p:cNvSpPr/>
            <p:nvPr/>
          </p:nvSpPr>
          <p:spPr>
            <a:xfrm>
              <a:off x="1404730" y="1056101"/>
              <a:ext cx="2703444" cy="34863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944269E-9477-1131-42EB-1CDD7F1048BB}"/>
              </a:ext>
            </a:extLst>
          </p:cNvPr>
          <p:cNvSpPr txBox="1"/>
          <p:nvPr/>
        </p:nvSpPr>
        <p:spPr>
          <a:xfrm>
            <a:off x="2366443" y="1959108"/>
            <a:ext cx="1471448" cy="276999"/>
          </a:xfrm>
          <a:prstGeom prst="rect">
            <a:avLst/>
          </a:prstGeom>
          <a:solidFill>
            <a:srgbClr val="E8E8E8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KIM</a:t>
            </a:r>
            <a:r>
              <a:rPr lang="ko-KR" altLang="en-US" sz="1200" dirty="0"/>
              <a:t>님 안녕하세요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863E0A8-214C-BC9E-7F5F-59DC627F5D48}"/>
              </a:ext>
            </a:extLst>
          </p:cNvPr>
          <p:cNvSpPr/>
          <p:nvPr/>
        </p:nvSpPr>
        <p:spPr>
          <a:xfrm>
            <a:off x="1309824" y="1064273"/>
            <a:ext cx="2420323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기가입</a:t>
            </a:r>
            <a:r>
              <a:rPr lang="ko-KR" altLang="en-US" sz="1200" dirty="0">
                <a:solidFill>
                  <a:schemeClr val="tx1"/>
                </a:solidFill>
              </a:rPr>
              <a:t> 보험 관리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0CEA47-8A5D-A884-1068-449EE17B08C4}"/>
              </a:ext>
            </a:extLst>
          </p:cNvPr>
          <p:cNvSpPr/>
          <p:nvPr/>
        </p:nvSpPr>
        <p:spPr>
          <a:xfrm>
            <a:off x="1270068" y="2277613"/>
            <a:ext cx="2542419" cy="3765105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636F90-188E-48C5-69D3-0609979C20E8}"/>
              </a:ext>
            </a:extLst>
          </p:cNvPr>
          <p:cNvSpPr/>
          <p:nvPr/>
        </p:nvSpPr>
        <p:spPr>
          <a:xfrm>
            <a:off x="1329153" y="2596118"/>
            <a:ext cx="2420323" cy="3296222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기가입</a:t>
            </a:r>
            <a:r>
              <a:rPr lang="ko-KR" altLang="en-US" sz="1200" dirty="0">
                <a:solidFill>
                  <a:schemeClr val="tx1"/>
                </a:solidFill>
              </a:rPr>
              <a:t> 보험 상품 정보 리스트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보험 상품 정보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상품 이름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종류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상품 번호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연령대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월 보험료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만기일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가입일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보험 상태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CCF10EF-3A33-86C9-CBFB-D70A76709343}"/>
              </a:ext>
            </a:extLst>
          </p:cNvPr>
          <p:cNvSpPr/>
          <p:nvPr/>
        </p:nvSpPr>
        <p:spPr>
          <a:xfrm>
            <a:off x="1406772" y="2867178"/>
            <a:ext cx="2265084" cy="13764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FF78D0-11D7-B15C-2C20-063D529556EF}"/>
              </a:ext>
            </a:extLst>
          </p:cNvPr>
          <p:cNvSpPr/>
          <p:nvPr/>
        </p:nvSpPr>
        <p:spPr>
          <a:xfrm>
            <a:off x="1406772" y="3227189"/>
            <a:ext cx="2265084" cy="13764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인스턴스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D572D6-C4FD-6204-A55D-99C137063E13}"/>
              </a:ext>
            </a:extLst>
          </p:cNvPr>
          <p:cNvSpPr/>
          <p:nvPr/>
        </p:nvSpPr>
        <p:spPr>
          <a:xfrm>
            <a:off x="3230188" y="2305345"/>
            <a:ext cx="499959" cy="249267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82B3133-A2FB-20FA-1C60-5EFE192F4268}"/>
              </a:ext>
            </a:extLst>
          </p:cNvPr>
          <p:cNvSpPr/>
          <p:nvPr/>
        </p:nvSpPr>
        <p:spPr>
          <a:xfrm>
            <a:off x="2439329" y="2341161"/>
            <a:ext cx="635129" cy="183206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DA9B52-6963-D499-0119-E04C49CD3A10}"/>
              </a:ext>
            </a:extLst>
          </p:cNvPr>
          <p:cNvSpPr/>
          <p:nvPr/>
        </p:nvSpPr>
        <p:spPr>
          <a:xfrm>
            <a:off x="1396939" y="2301009"/>
            <a:ext cx="810965" cy="29021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보험종류콤보박스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4925F91-0A8E-5AD5-5D19-D4D273EF4A0A}"/>
              </a:ext>
            </a:extLst>
          </p:cNvPr>
          <p:cNvSpPr/>
          <p:nvPr/>
        </p:nvSpPr>
        <p:spPr>
          <a:xfrm>
            <a:off x="3075765" y="3186288"/>
            <a:ext cx="1471448" cy="754911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더블클릭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7148E67-2F19-87EC-C52A-FAD6322697AB}"/>
              </a:ext>
            </a:extLst>
          </p:cNvPr>
          <p:cNvSpPr/>
          <p:nvPr/>
        </p:nvSpPr>
        <p:spPr>
          <a:xfrm>
            <a:off x="4608698" y="1156037"/>
            <a:ext cx="2549729" cy="3186308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E89D924-9A78-229C-05B1-6325B266493D}"/>
              </a:ext>
            </a:extLst>
          </p:cNvPr>
          <p:cNvSpPr/>
          <p:nvPr/>
        </p:nvSpPr>
        <p:spPr>
          <a:xfrm>
            <a:off x="4695941" y="2923016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만기 재가입 신청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24F76E-022D-8899-D5E8-C703EC7CE5F6}"/>
              </a:ext>
            </a:extLst>
          </p:cNvPr>
          <p:cNvSpPr/>
          <p:nvPr/>
        </p:nvSpPr>
        <p:spPr>
          <a:xfrm>
            <a:off x="5978534" y="2923016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부활 신청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6D32DFC-20F3-B827-D15D-FE95ABD5AC8F}"/>
              </a:ext>
            </a:extLst>
          </p:cNvPr>
          <p:cNvSpPr/>
          <p:nvPr/>
        </p:nvSpPr>
        <p:spPr>
          <a:xfrm>
            <a:off x="4695941" y="3420664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배서 신청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AC4DD67-9E0E-BDA6-9292-59E19E1AD2A9}"/>
              </a:ext>
            </a:extLst>
          </p:cNvPr>
          <p:cNvSpPr/>
          <p:nvPr/>
        </p:nvSpPr>
        <p:spPr>
          <a:xfrm>
            <a:off x="5988917" y="3880786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보험료 납부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6BCF4F-E998-8125-3211-E1D1BB6509AF}"/>
              </a:ext>
            </a:extLst>
          </p:cNvPr>
          <p:cNvSpPr/>
          <p:nvPr/>
        </p:nvSpPr>
        <p:spPr>
          <a:xfrm>
            <a:off x="4698227" y="3880786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보험금 신청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A98D191-0A62-5EB9-0E2E-FBB0F9C11F55}"/>
              </a:ext>
            </a:extLst>
          </p:cNvPr>
          <p:cNvSpPr/>
          <p:nvPr/>
        </p:nvSpPr>
        <p:spPr>
          <a:xfrm>
            <a:off x="5977598" y="3419227"/>
            <a:ext cx="1093738" cy="393834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해지 신청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EA92C4-0D68-B847-643C-4905A7A442E4}"/>
              </a:ext>
            </a:extLst>
          </p:cNvPr>
          <p:cNvSpPr txBox="1"/>
          <p:nvPr/>
        </p:nvSpPr>
        <p:spPr>
          <a:xfrm>
            <a:off x="4691038" y="1325498"/>
            <a:ext cx="23013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기가입</a:t>
            </a:r>
            <a:r>
              <a:rPr lang="ko-KR" altLang="en-US" sz="1200" dirty="0">
                <a:solidFill>
                  <a:schemeClr val="tx1"/>
                </a:solidFill>
              </a:rPr>
              <a:t> 보험 상품 상세 정보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보험 상품 정보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상품 이름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종류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보험 상품 번호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연령대</a:t>
            </a:r>
            <a:r>
              <a:rPr lang="en-US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월 보험료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만기일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가입일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납부일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보험 상태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19CC3730-2956-4E64-B65A-580C2313E68E}"/>
              </a:ext>
            </a:extLst>
          </p:cNvPr>
          <p:cNvSpPr/>
          <p:nvPr/>
        </p:nvSpPr>
        <p:spPr>
          <a:xfrm>
            <a:off x="5644927" y="3813061"/>
            <a:ext cx="1860247" cy="595146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BC3B1A-40F7-3395-05ED-A326EC442CBF}"/>
              </a:ext>
            </a:extLst>
          </p:cNvPr>
          <p:cNvSpPr/>
          <p:nvPr/>
        </p:nvSpPr>
        <p:spPr>
          <a:xfrm>
            <a:off x="8048881" y="4957919"/>
            <a:ext cx="2549729" cy="128913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팝업 메시지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9058FB2B-697A-5E7A-B2B5-BA497D18EB10}"/>
              </a:ext>
            </a:extLst>
          </p:cNvPr>
          <p:cNvSpPr/>
          <p:nvPr/>
        </p:nvSpPr>
        <p:spPr>
          <a:xfrm rot="5400000">
            <a:off x="8318017" y="4334020"/>
            <a:ext cx="1041918" cy="595146"/>
          </a:xfrm>
          <a:prstGeom prst="rightArrow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885428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5619</TotalTime>
  <Words>6255</Words>
  <Application>Microsoft Macintosh PowerPoint</Application>
  <PresentationFormat>와이드스크린</PresentationFormat>
  <Paragraphs>1222</Paragraphs>
  <Slides>78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78</vt:i4>
      </vt:variant>
    </vt:vector>
  </HeadingPairs>
  <TitlesOfParts>
    <vt:vector size="81" baseType="lpstr">
      <vt:lpstr>맑은 고딕</vt:lpstr>
      <vt:lpstr>Arial</vt:lpstr>
      <vt:lpstr>Office 테마</vt:lpstr>
      <vt:lpstr>고객 어플리케이션 상상도</vt:lpstr>
      <vt:lpstr>고객 어플리케이션 상상도</vt:lpstr>
      <vt:lpstr>고객 어플리케이션 상상도</vt:lpstr>
      <vt:lpstr>PowerPoint 프레젠테이션</vt:lpstr>
      <vt:lpstr>고객 어플리케이션 상상도</vt:lpstr>
      <vt:lpstr>고객 어플리케이션 상상도</vt:lpstr>
      <vt:lpstr>고객 어플리케이션 상상도</vt:lpstr>
      <vt:lpstr>고객 어플리케이션 상상도</vt:lpstr>
      <vt:lpstr>고객 어플리케이션 상상도</vt:lpstr>
      <vt:lpstr>고객 어플리케이션 상상도</vt:lpstr>
      <vt:lpstr>PowerPoint 프레젠테이션</vt:lpstr>
      <vt:lpstr>PowerPoint 프레젠테이션</vt:lpstr>
      <vt:lpstr>PowerPoint 프레젠테이션</vt:lpstr>
      <vt:lpstr>회사 어플리케이션 상상도 (상품관리팀)</vt:lpstr>
      <vt:lpstr>PowerPoint 프레젠테이션</vt:lpstr>
      <vt:lpstr>회사 어플리케이션 상상도 (상품관리팀)</vt:lpstr>
      <vt:lpstr>회사 어플리케이션 상상도 (상품관리팀)</vt:lpstr>
      <vt:lpstr>PowerPoint 프레젠테이션</vt:lpstr>
      <vt:lpstr>회사 어플리케이션 상상도 (인사 관리팀)</vt:lpstr>
      <vt:lpstr>회사 어플리케이션 상상도(인사 관리팀)</vt:lpstr>
      <vt:lpstr>회사 어플리케이션 상상도(인사 관리팀)</vt:lpstr>
      <vt:lpstr>회사 어플리케이션 상상도(인사 관리팀)</vt:lpstr>
      <vt:lpstr>회사 어플리케이션 상상도(인사 관리팀)</vt:lpstr>
      <vt:lpstr>회사 어플리케이션 상상도(인사 관리팀)</vt:lpstr>
      <vt:lpstr>회사 어플리케이션 상상도(인사 관리팀)</vt:lpstr>
      <vt:lpstr>회사 어플리케이션 상상도(고객 지원팀)</vt:lpstr>
      <vt:lpstr>회사 어플리케이션 상상도(고객 지원팀)</vt:lpstr>
      <vt:lpstr>회사 어플리케이션 상상도(고객 지원팀)</vt:lpstr>
      <vt:lpstr>회사 어플리케이션 상상도(총무 관리팀)</vt:lpstr>
      <vt:lpstr>회사 어플리케이션 상상도(총무 관리팀)</vt:lpstr>
      <vt:lpstr>회사 어플리케이션 상상도(총무 관리팀)</vt:lpstr>
      <vt:lpstr>회사 어플리케이션 상상도(총무 관리팀)</vt:lpstr>
      <vt:lpstr>회사 어플리케이션 상상도(총무 관리팀)</vt:lpstr>
      <vt:lpstr>회사 어플리케이션 상상도 (경영 기획팀)</vt:lpstr>
      <vt:lpstr>회사 어플리케이션 상상도(경영 기획팀)</vt:lpstr>
      <vt:lpstr>회사 어플리케이션 상상도(경영 기획팀)</vt:lpstr>
      <vt:lpstr>회사 어플리케이션 상상도(경영 기획팀)</vt:lpstr>
      <vt:lpstr>회사 어플리케이션 상상도(경영 기획팀)</vt:lpstr>
      <vt:lpstr>회사 어플리케이션 상상도(융자 운용팀)</vt:lpstr>
      <vt:lpstr>회사 어플리케이션 상상도(융자 운용팀)</vt:lpstr>
      <vt:lpstr>회사 어플리케이션 상상도(융자 운용팀)</vt:lpstr>
      <vt:lpstr>회사 어플리케이션 상상도(융자 운용팀)</vt:lpstr>
      <vt:lpstr>회사 어플리케이션 상상도(융자 운용팀)</vt:lpstr>
      <vt:lpstr>회사 어플리케이션 상상도(융자 운용팀)</vt:lpstr>
      <vt:lpstr>회사 어플리케이션 상상도(융자 운용팀)</vt:lpstr>
      <vt:lpstr>회사 어플리케이션 상상도 (재무회계팀)</vt:lpstr>
      <vt:lpstr>회사 어플리케이션 상상도 (재무회계팀)</vt:lpstr>
      <vt:lpstr>회사 어플리케이션 상상도 (재무회계팀)</vt:lpstr>
      <vt:lpstr>회사 어플리케이션 상상도 (재무회계팀)</vt:lpstr>
      <vt:lpstr>회사 어플리케이션 상상도 (보상 처리팀)</vt:lpstr>
      <vt:lpstr>회사 어플리케이션 상상도(보상 처리팀)</vt:lpstr>
      <vt:lpstr>회사 어플리케이션 상상도(보상 처리팀)</vt:lpstr>
      <vt:lpstr>회사 어플리케이션 상상도 (보상 기획팀)</vt:lpstr>
      <vt:lpstr>회사 어플리케이션 상상도 (보상 기획팀)</vt:lpstr>
      <vt:lpstr>회사 어플리케이션 상상도(보상 기획팀)</vt:lpstr>
      <vt:lpstr>PowerPoint 프레젠테이션</vt:lpstr>
      <vt:lpstr>회사 어플리케이션 상상도(보상 기획팀)</vt:lpstr>
      <vt:lpstr>회사 어플리케이션 상상도(보상 기획팀)</vt:lpstr>
      <vt:lpstr>회사 어플리케이션 상상도 (계약 관리 팀)</vt:lpstr>
      <vt:lpstr>회사 어플리케이션 상상도 (계약 관리 팀)</vt:lpstr>
      <vt:lpstr>회사 어플리케이션 상상도 (계약 관리 팀)</vt:lpstr>
      <vt:lpstr>회사 어플리케이션 상상도 (계약 관리 팀)</vt:lpstr>
      <vt:lpstr>회사 어플리케이션 상상도 (계약 관리 팀)</vt:lpstr>
      <vt:lpstr>회사 어플리케이션 상상도(계약 관리 팀)</vt:lpstr>
      <vt:lpstr>회사 어플리케이션 상상도 (U/W 팀)</vt:lpstr>
      <vt:lpstr>회사 어플리케이션 상상도(U/W 팀)</vt:lpstr>
      <vt:lpstr>회사 어플리케이션 상상도(U/W 팀)</vt:lpstr>
      <vt:lpstr>회사 어플리케이션 상상도(U/W 팀)</vt:lpstr>
      <vt:lpstr>회사 어플리케이션 상상도 (고객정보관리 팀)</vt:lpstr>
      <vt:lpstr>PowerPoint 프레젠테이션</vt:lpstr>
      <vt:lpstr>회사 어플리케이션 상상도 (고객정보관리 팀)</vt:lpstr>
      <vt:lpstr>PowerPoint 프레젠테이션</vt:lpstr>
      <vt:lpstr>회사 어플리케이션 상상도(고객 정보 관리팀)</vt:lpstr>
      <vt:lpstr>회사 어플리케이션 상상도 (영업팀)</vt:lpstr>
      <vt:lpstr>회사 어플리케이션 상상도 (영업팀)</vt:lpstr>
      <vt:lpstr>회사 어플리케이션 상상도 (영업팀)</vt:lpstr>
      <vt:lpstr>회사 어플리케이션 상상도 (영업팀)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고객 상상도</dc:title>
  <dc:creator>김대현</dc:creator>
  <cp:lastModifiedBy>金　大賢</cp:lastModifiedBy>
  <cp:revision>469</cp:revision>
  <dcterms:created xsi:type="dcterms:W3CDTF">2024-04-20T10:41:43Z</dcterms:created>
  <dcterms:modified xsi:type="dcterms:W3CDTF">2024-06-14T10:10:40Z</dcterms:modified>
</cp:coreProperties>
</file>