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6"/>
    <a:srgbClr val="482400"/>
    <a:srgbClr val="FFAFAF"/>
    <a:srgbClr val="422C16"/>
    <a:srgbClr val="0C788E"/>
    <a:srgbClr val="025198"/>
    <a:srgbClr val="000099"/>
    <a:srgbClr val="1C1C1C"/>
    <a:srgbClr val="3366FF"/>
    <a:srgbClr val="00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94652" autoAdjust="0"/>
  </p:normalViewPr>
  <p:slideViewPr>
    <p:cSldViewPr showGuides="1">
      <p:cViewPr varScale="1">
        <p:scale>
          <a:sx n="74" d="100"/>
          <a:sy n="74" d="100"/>
        </p:scale>
        <p:origin x="84" y="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D244D-1F2B-49A3-B988-382131418637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244400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1E1FE-008D-4674-99C3-C6D450AF6E2F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14294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5C8E5-B261-46C7-9FDD-E41171A342F1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72748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3B526-EA2A-4DB3-85AA-3B4E2A179B23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21675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D43F-9CE4-4EC5-94DA-CFD3B9BC0504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10118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4261A-9D1F-44DC-B357-BD7EF7C7E4EE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62710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DF049-9982-4609-986D-467DC0DDAE44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244724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12A5C-FE42-4A46-A164-D0855731B86C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38413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D249F-2389-4BCC-A81C-A2398E12B274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131168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86339-A7B5-4856-BDE1-DB2B7489A3A3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168843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D0F9-01ED-47BE-85E7-167EECEE4285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  <p:extLst>
      <p:ext uri="{BB962C8B-B14F-4D97-AF65-F5344CB8AC3E}">
        <p14:creationId xmlns:p14="http://schemas.microsoft.com/office/powerpoint/2010/main" val="326258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s-CZ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s-CZ" smtClean="0"/>
              <a:t>Haga clic para modificar el estilo de texto del patrón</a:t>
            </a:r>
          </a:p>
          <a:p>
            <a:pPr lvl="1"/>
            <a:r>
              <a:rPr lang="es-ES" altLang="cs-CZ" smtClean="0"/>
              <a:t>Segundo nivel</a:t>
            </a:r>
          </a:p>
          <a:p>
            <a:pPr lvl="2"/>
            <a:r>
              <a:rPr lang="es-ES" altLang="cs-CZ" smtClean="0"/>
              <a:t>Tercer nivel</a:t>
            </a:r>
          </a:p>
          <a:p>
            <a:pPr lvl="3"/>
            <a:r>
              <a:rPr lang="es-ES" altLang="cs-CZ" smtClean="0"/>
              <a:t>Cuarto nivel</a:t>
            </a:r>
          </a:p>
          <a:p>
            <a:pPr lvl="4"/>
            <a:r>
              <a:rPr lang="es-ES" altLang="cs-CZ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F6A011D-6120-4C08-8D29-6F4C321C37C7}" type="slidenum">
              <a:rPr lang="es-ES" altLang="cs-CZ"/>
              <a:pPr>
                <a:defRPr/>
              </a:pPr>
              <a:t>‹#›</a:t>
            </a:fld>
            <a:endParaRPr lang="es-ES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ri@idea-envi.cz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251520" y="2816325"/>
            <a:ext cx="3456384" cy="1728192"/>
          </a:xfrm>
        </p:spPr>
        <p:txBody>
          <a:bodyPr anchor="ctr"/>
          <a:lstStyle/>
          <a:p>
            <a:pPr algn="l" eaLnBrk="1" hangingPunct="1"/>
            <a:r>
              <a:rPr lang="cs-CZ" altLang="cs-CZ" sz="13800" b="1" dirty="0" smtClean="0">
                <a:solidFill>
                  <a:srgbClr val="FFCB06"/>
                </a:solidFill>
                <a:latin typeface="Segoe UI Light" panose="020B0502040204020203" pitchFamily="34" charset="0"/>
              </a:rPr>
              <a:t>I</a:t>
            </a:r>
            <a:r>
              <a:rPr lang="cs-CZ" altLang="cs-CZ" sz="13800" b="1" baseline="30000" dirty="0" smtClean="0">
                <a:solidFill>
                  <a:srgbClr val="FFCB06"/>
                </a:solidFill>
                <a:latin typeface="Segoe UI Light" panose="020B0502040204020203" pitchFamily="34" charset="0"/>
              </a:rPr>
              <a:t>2</a:t>
            </a:r>
            <a:r>
              <a:rPr lang="cs-CZ" altLang="cs-CZ" sz="13800" b="1" dirty="0" smtClean="0">
                <a:solidFill>
                  <a:srgbClr val="FFCB06"/>
                </a:solidFill>
                <a:latin typeface="Segoe UI Light" panose="020B0502040204020203" pitchFamily="34" charset="0"/>
              </a:rPr>
              <a:t>C</a:t>
            </a:r>
            <a:endParaRPr lang="es-ES" altLang="cs-CZ" sz="5000" b="1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4" y="5661025"/>
            <a:ext cx="7129487" cy="863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cs-CZ" altLang="cs-CZ" sz="1800" dirty="0" smtClean="0">
                <a:solidFill>
                  <a:schemeClr val="bg1"/>
                </a:solidFill>
              </a:rPr>
              <a:t>Interní sériová datová sběrnice pro </a:t>
            </a:r>
            <a:r>
              <a:rPr lang="cs-CZ" altLang="cs-CZ" sz="1800" dirty="0" err="1" smtClean="0">
                <a:solidFill>
                  <a:schemeClr val="bg1"/>
                </a:solidFill>
              </a:rPr>
              <a:t>nízkorychlostní</a:t>
            </a:r>
            <a:r>
              <a:rPr lang="cs-CZ" altLang="cs-CZ" sz="1800" dirty="0" smtClean="0">
                <a:solidFill>
                  <a:schemeClr val="bg1"/>
                </a:solidFill>
              </a:rPr>
              <a:t> periférie</a:t>
            </a:r>
          </a:p>
          <a:p>
            <a:pPr algn="l" eaLnBrk="1" hangingPunct="1">
              <a:lnSpc>
                <a:spcPct val="80000"/>
              </a:lnSpc>
            </a:pPr>
            <a:endParaRPr lang="cs-CZ" altLang="cs-CZ" sz="1800" dirty="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cs-CZ" altLang="cs-CZ" sz="1800" dirty="0" smtClean="0">
                <a:solidFill>
                  <a:schemeClr val="bg1"/>
                </a:solidFill>
              </a:rPr>
              <a:t>Pavel Riedl, </a:t>
            </a:r>
            <a:r>
              <a:rPr lang="cs-CZ" altLang="cs-CZ" sz="1800" dirty="0" smtClean="0">
                <a:solidFill>
                  <a:schemeClr val="bg1"/>
                </a:solidFill>
                <a:hlinkClick r:id="rId3"/>
              </a:rPr>
              <a:t>pari@idea-envi.cz</a:t>
            </a:r>
            <a:endParaRPr lang="cs-CZ" altLang="cs-CZ" sz="1800" dirty="0" smtClean="0">
              <a:solidFill>
                <a:schemeClr val="bg1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29" y="228487"/>
            <a:ext cx="1866314" cy="1544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90"/>
          <p:cNvSpPr txBox="1">
            <a:spLocks noChangeArrowheads="1"/>
          </p:cNvSpPr>
          <p:nvPr/>
        </p:nvSpPr>
        <p:spPr bwMode="auto">
          <a:xfrm>
            <a:off x="250825" y="4221088"/>
            <a:ext cx="8569647" cy="93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cs-CZ" sz="5000" b="1" dirty="0" smtClean="0">
                <a:solidFill>
                  <a:schemeClr val="bg1"/>
                </a:solidFill>
              </a:rPr>
              <a:t>Inter-</a:t>
            </a:r>
            <a:r>
              <a:rPr lang="cs-CZ" altLang="cs-CZ" sz="5000" b="1" dirty="0" err="1" smtClean="0">
                <a:solidFill>
                  <a:schemeClr val="bg1"/>
                </a:solidFill>
              </a:rPr>
              <a:t>Integrated</a:t>
            </a:r>
            <a:r>
              <a:rPr lang="cs-CZ" altLang="cs-CZ" sz="5000" b="1" dirty="0" smtClean="0">
                <a:solidFill>
                  <a:schemeClr val="bg1"/>
                </a:solidFill>
              </a:rPr>
              <a:t> </a:t>
            </a:r>
            <a:r>
              <a:rPr lang="cs-CZ" altLang="cs-CZ" sz="5000" b="1" dirty="0" err="1" smtClean="0">
                <a:solidFill>
                  <a:schemeClr val="bg1"/>
                </a:solidFill>
              </a:rPr>
              <a:t>Circuit</a:t>
            </a:r>
            <a:endParaRPr lang="es-ES" altLang="cs-CZ" sz="5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/>
          <a:lstStyle/>
          <a:p>
            <a:r>
              <a:rPr lang="cs-CZ" dirty="0" smtClean="0">
                <a:solidFill>
                  <a:srgbClr val="FFCB06"/>
                </a:solidFill>
              </a:rPr>
              <a:t>LM 75 (1)</a:t>
            </a:r>
            <a:br>
              <a:rPr lang="cs-CZ" dirty="0" smtClean="0">
                <a:solidFill>
                  <a:srgbClr val="FFCB06"/>
                </a:solidFill>
              </a:rPr>
            </a:br>
            <a:r>
              <a:rPr lang="en-US" sz="2800" dirty="0" smtClean="0">
                <a:solidFill>
                  <a:srgbClr val="FFCB06"/>
                </a:solidFill>
              </a:rPr>
              <a:t>Digital </a:t>
            </a:r>
            <a:r>
              <a:rPr lang="en-US" sz="2800" dirty="0">
                <a:solidFill>
                  <a:srgbClr val="FFCB06"/>
                </a:solidFill>
              </a:rPr>
              <a:t>Temperature Sensor and Thermal watchdog with</a:t>
            </a:r>
            <a:br>
              <a:rPr lang="en-US" sz="2800" dirty="0">
                <a:solidFill>
                  <a:srgbClr val="FFCB06"/>
                </a:solidFill>
              </a:rPr>
            </a:br>
            <a:r>
              <a:rPr lang="en-US" sz="2800" dirty="0">
                <a:solidFill>
                  <a:srgbClr val="FFCB06"/>
                </a:solidFill>
              </a:rPr>
              <a:t>Two-Wire Interface</a:t>
            </a:r>
            <a:r>
              <a:rPr lang="cs-CZ" sz="2800" dirty="0" smtClean="0">
                <a:solidFill>
                  <a:srgbClr val="FFCB06"/>
                </a:solidFill>
              </a:rPr>
              <a:t> </a:t>
            </a:r>
            <a:endParaRPr lang="cs-CZ" sz="2800" dirty="0">
              <a:solidFill>
                <a:srgbClr val="FFCB06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00" y="2636912"/>
            <a:ext cx="4417724" cy="30924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http://www.ti.com/graphics/folders/partimages/LM75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3908459" cy="309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662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cs-CZ" dirty="0" smtClean="0">
                <a:solidFill>
                  <a:srgbClr val="FFCB06"/>
                </a:solidFill>
              </a:rPr>
              <a:t>LM 75 (2)</a:t>
            </a:r>
            <a:endParaRPr lang="cs-CZ" sz="2800" dirty="0">
              <a:solidFill>
                <a:srgbClr val="FFCB06"/>
              </a:solidFill>
            </a:endParaRPr>
          </a:p>
        </p:txBody>
      </p:sp>
      <p:pic>
        <p:nvPicPr>
          <p:cNvPr id="2052" name="Picture 4" descr="http://www.rbarrios.com/projects/TELEMETRY/pic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6438" r="4877" b="4127"/>
          <a:stretch/>
        </p:blipFill>
        <p:spPr bwMode="auto">
          <a:xfrm>
            <a:off x="4556276" y="1426388"/>
            <a:ext cx="4368695" cy="314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tephanharms.de/gallery2/d/1878-1/_MG_7757.jpg?g2_GALLERYSID=f4c2143f2f86fa7f9e15ffde51f4b85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4" t="11012" r="12722" b="5807"/>
          <a:stretch/>
        </p:blipFill>
        <p:spPr bwMode="auto">
          <a:xfrm>
            <a:off x="323527" y="1440000"/>
            <a:ext cx="3972603" cy="314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4544484" y="5085184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Cena modulu:	200</a:t>
            </a:r>
            <a:r>
              <a:rPr lang="cs-CZ" dirty="0" smtClean="0">
                <a:solidFill>
                  <a:schemeClr val="bg1"/>
                </a:solidFill>
              </a:rPr>
              <a:t>,-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Cena </a:t>
            </a:r>
            <a:r>
              <a:rPr lang="cs-CZ" dirty="0" err="1" smtClean="0">
                <a:solidFill>
                  <a:schemeClr val="bg1"/>
                </a:solidFill>
              </a:rPr>
              <a:t>chipu</a:t>
            </a:r>
            <a:r>
              <a:rPr lang="cs-CZ" dirty="0" smtClean="0">
                <a:solidFill>
                  <a:schemeClr val="bg1"/>
                </a:solidFill>
              </a:rPr>
              <a:t>:	30,- (</a:t>
            </a:r>
            <a:r>
              <a:rPr lang="cs-CZ" dirty="0">
                <a:solidFill>
                  <a:schemeClr val="bg1"/>
                </a:solidFill>
              </a:rPr>
              <a:t>100</a:t>
            </a:r>
            <a:r>
              <a:rPr lang="cs-CZ" dirty="0" smtClean="0">
                <a:solidFill>
                  <a:schemeClr val="bg1"/>
                </a:solidFill>
              </a:rPr>
              <a:t>+ 21,-)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323528" y="4797152"/>
            <a:ext cx="3374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Rozsah:		-55…+125°C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Přesnost:	± 2°C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Napájení:	2.7…5.5 DC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1" name="Výbuch 1 10"/>
          <p:cNvSpPr/>
          <p:nvPr/>
        </p:nvSpPr>
        <p:spPr>
          <a:xfrm>
            <a:off x="179512" y="1007952"/>
            <a:ext cx="1440160" cy="1556952"/>
          </a:xfrm>
          <a:prstGeom prst="irregularSeal1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>
                <a:solidFill>
                  <a:srgbClr val="482400"/>
                </a:solidFill>
              </a:rPr>
              <a:t>200,-</a:t>
            </a:r>
            <a:endParaRPr lang="cs-CZ" sz="2000" dirty="0">
              <a:solidFill>
                <a:srgbClr val="482400"/>
              </a:solidFill>
            </a:endParaRPr>
          </a:p>
        </p:txBody>
      </p:sp>
      <p:sp>
        <p:nvSpPr>
          <p:cNvPr id="12" name="Výbuch 1 11"/>
          <p:cNvSpPr/>
          <p:nvPr/>
        </p:nvSpPr>
        <p:spPr>
          <a:xfrm>
            <a:off x="4355976" y="3456224"/>
            <a:ext cx="1440160" cy="1556952"/>
          </a:xfrm>
          <a:prstGeom prst="irregularSeal1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>
                <a:solidFill>
                  <a:srgbClr val="482400"/>
                </a:solidFill>
              </a:rPr>
              <a:t>30,-</a:t>
            </a:r>
            <a:endParaRPr lang="cs-CZ" sz="2000" dirty="0">
              <a:solidFill>
                <a:srgbClr val="482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86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>
                <a:solidFill>
                  <a:srgbClr val="FFCB06"/>
                </a:solidFill>
              </a:rPr>
              <a:t>The</a:t>
            </a:r>
            <a:r>
              <a:rPr lang="cs-CZ" dirty="0" smtClean="0">
                <a:solidFill>
                  <a:srgbClr val="FFCB06"/>
                </a:solidFill>
              </a:rPr>
              <a:t> End</a:t>
            </a:r>
            <a:endParaRPr lang="cs-CZ" dirty="0">
              <a:solidFill>
                <a:srgbClr val="FFCB06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145495" y="2272804"/>
            <a:ext cx="6882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 smtClean="0">
                <a:solidFill>
                  <a:schemeClr val="bg1"/>
                </a:solidFill>
              </a:rPr>
              <a:t>Bez dotazů prosím, řekl jsem vše, co vím.</a:t>
            </a:r>
          </a:p>
          <a:p>
            <a:pPr algn="ctr"/>
            <a:endParaRPr lang="cs-CZ" sz="3600" dirty="0">
              <a:solidFill>
                <a:schemeClr val="bg1"/>
              </a:solidFill>
            </a:endParaRPr>
          </a:p>
          <a:p>
            <a:pPr algn="ctr"/>
            <a:r>
              <a:rPr lang="cs-CZ" sz="3600" dirty="0" err="1" smtClean="0">
                <a:solidFill>
                  <a:schemeClr val="bg1"/>
                </a:solidFill>
              </a:rPr>
              <a:t>Howgh</a:t>
            </a:r>
            <a:r>
              <a:rPr lang="cs-CZ" sz="3600" dirty="0" smtClean="0">
                <a:solidFill>
                  <a:schemeClr val="bg1"/>
                </a:solidFill>
              </a:rPr>
              <a:t>!</a:t>
            </a:r>
            <a:endParaRPr lang="cs-CZ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cs-CZ" altLang="cs-CZ" dirty="0" smtClean="0">
                <a:solidFill>
                  <a:srgbClr val="FFCB06"/>
                </a:solidFill>
              </a:rPr>
              <a:t>Motiv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dirty="0" smtClean="0">
                <a:solidFill>
                  <a:schemeClr val="bg1"/>
                </a:solidFill>
              </a:rPr>
              <a:t>Málo </a:t>
            </a:r>
            <a:r>
              <a:rPr lang="cs-CZ" altLang="cs-CZ" i="1" dirty="0" smtClean="0">
                <a:solidFill>
                  <a:schemeClr val="bg1"/>
                </a:solidFill>
              </a:rPr>
              <a:t>nožiček</a:t>
            </a:r>
            <a:r>
              <a:rPr lang="cs-CZ" altLang="cs-CZ" dirty="0" smtClean="0">
                <a:solidFill>
                  <a:schemeClr val="bg1"/>
                </a:solidFill>
              </a:rPr>
              <a:t> </a:t>
            </a:r>
            <a:r>
              <a:rPr lang="cs-CZ" altLang="cs-CZ" dirty="0" err="1" smtClean="0">
                <a:solidFill>
                  <a:schemeClr val="bg1"/>
                </a:solidFill>
              </a:rPr>
              <a:t>mikrokontrolérů</a:t>
            </a:r>
            <a:endParaRPr lang="cs-CZ" altLang="cs-CZ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cs-CZ" altLang="cs-CZ" dirty="0" smtClean="0">
                <a:solidFill>
                  <a:schemeClr val="bg1"/>
                </a:solidFill>
              </a:rPr>
              <a:t>Komunikace s více zařízeními na jedné sběrnici</a:t>
            </a:r>
          </a:p>
          <a:p>
            <a:pPr eaLnBrk="1" hangingPunct="1"/>
            <a:r>
              <a:rPr lang="cs-CZ" altLang="cs-CZ" dirty="0" smtClean="0">
                <a:solidFill>
                  <a:schemeClr val="bg1"/>
                </a:solidFill>
              </a:rPr>
              <a:t>Unifikace komunikačního SW i HW</a:t>
            </a:r>
          </a:p>
          <a:p>
            <a:pPr eaLnBrk="1" hangingPunct="1"/>
            <a:r>
              <a:rPr lang="cs-CZ" altLang="cs-CZ" dirty="0" smtClean="0">
                <a:solidFill>
                  <a:schemeClr val="bg1"/>
                </a:solidFill>
              </a:rPr>
              <a:t>*1982, Philips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cs-CZ" altLang="cs-CZ" dirty="0" smtClean="0">
                <a:solidFill>
                  <a:srgbClr val="FFCB06"/>
                </a:solidFill>
              </a:rPr>
              <a:t>Použití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dirty="0" smtClean="0">
                <a:solidFill>
                  <a:schemeClr val="bg1"/>
                </a:solidFill>
              </a:rPr>
              <a:t>Konfigurační data z EEPROM paměťových DIMM modulů</a:t>
            </a:r>
          </a:p>
          <a:p>
            <a:pPr eaLnBrk="1" hangingPunct="1"/>
            <a:r>
              <a:rPr lang="cs-CZ" altLang="cs-CZ" dirty="0" err="1" smtClean="0">
                <a:solidFill>
                  <a:schemeClr val="bg1"/>
                </a:solidFill>
              </a:rPr>
              <a:t>Nízkorychlostní</a:t>
            </a:r>
            <a:r>
              <a:rPr lang="cs-CZ" altLang="cs-CZ" dirty="0" smtClean="0">
                <a:solidFill>
                  <a:schemeClr val="bg1"/>
                </a:solidFill>
              </a:rPr>
              <a:t> D/A </a:t>
            </a:r>
            <a:r>
              <a:rPr lang="cs-CZ" altLang="cs-CZ" dirty="0" err="1" smtClean="0">
                <a:solidFill>
                  <a:schemeClr val="bg1"/>
                </a:solidFill>
              </a:rPr>
              <a:t>a</a:t>
            </a:r>
            <a:r>
              <a:rPr lang="cs-CZ" altLang="cs-CZ" dirty="0" smtClean="0">
                <a:solidFill>
                  <a:schemeClr val="bg1"/>
                </a:solidFill>
              </a:rPr>
              <a:t> A/D převodníky</a:t>
            </a:r>
          </a:p>
          <a:p>
            <a:pPr eaLnBrk="1" hangingPunct="1"/>
            <a:r>
              <a:rPr lang="cs-CZ" altLang="cs-CZ" dirty="0" smtClean="0">
                <a:solidFill>
                  <a:schemeClr val="bg1"/>
                </a:solidFill>
              </a:rPr>
              <a:t>Řízení OLED a LCD displejů</a:t>
            </a:r>
          </a:p>
          <a:p>
            <a:pPr eaLnBrk="1" hangingPunct="1"/>
            <a:r>
              <a:rPr lang="cs-CZ" altLang="cs-CZ" dirty="0" smtClean="0">
                <a:solidFill>
                  <a:schemeClr val="bg1"/>
                </a:solidFill>
              </a:rPr>
              <a:t>Monitoring teploty, rychlosti, …</a:t>
            </a:r>
          </a:p>
          <a:p>
            <a:pPr eaLnBrk="1" hangingPunct="1"/>
            <a:r>
              <a:rPr lang="cs-CZ" altLang="cs-CZ" dirty="0" smtClean="0">
                <a:solidFill>
                  <a:schemeClr val="bg1"/>
                </a:solidFill>
              </a:rPr>
              <a:t>Čtení z obvodu hodin reálného času</a:t>
            </a:r>
          </a:p>
          <a:p>
            <a:pPr eaLnBrk="1" hangingPunct="1"/>
            <a:r>
              <a:rPr lang="cs-CZ" altLang="cs-CZ" dirty="0" smtClean="0">
                <a:solidFill>
                  <a:schemeClr val="bg1"/>
                </a:solidFill>
              </a:rPr>
              <a:t>…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CB06"/>
                </a:solidFill>
              </a:rPr>
              <a:t>Funkce</a:t>
            </a:r>
            <a:endParaRPr lang="cs-CZ" dirty="0">
              <a:solidFill>
                <a:srgbClr val="FFCB06"/>
              </a:solidFill>
            </a:endParaRPr>
          </a:p>
        </p:txBody>
      </p:sp>
      <p:pic>
        <p:nvPicPr>
          <p:cNvPr id="6148" name="Picture 4" descr="http://www.totalphase.com/support/article_attachments/200093557/i2c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1" y="1340768"/>
            <a:ext cx="8001000" cy="2756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6150" name="Picture 6" descr="Sekvence přenosu 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0" y="4365104"/>
            <a:ext cx="8001000" cy="133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463545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CB06"/>
                </a:solidFill>
              </a:rPr>
              <a:t>Schéma</a:t>
            </a:r>
            <a:endParaRPr lang="cs-CZ" dirty="0">
              <a:solidFill>
                <a:srgbClr val="FFCB06"/>
              </a:solidFill>
            </a:endParaRPr>
          </a:p>
        </p:txBody>
      </p:sp>
      <p:pic>
        <p:nvPicPr>
          <p:cNvPr id="18434" name="Picture 2" descr="http://quick2wire.com/wp-content/uploads/2012/05/imag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70" y="1556792"/>
            <a:ext cx="6956059" cy="3384996"/>
          </a:xfrm>
          <a:prstGeom prst="rect">
            <a:avLst/>
          </a:prstGeom>
          <a:solidFill>
            <a:schemeClr val="bg1"/>
          </a:solidFill>
          <a:ln w="174625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495711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CB06"/>
                </a:solidFill>
              </a:rPr>
              <a:t>Parametry a limity I</a:t>
            </a:r>
            <a:r>
              <a:rPr lang="cs-CZ" baseline="30000" dirty="0" smtClean="0">
                <a:solidFill>
                  <a:srgbClr val="FFCB06"/>
                </a:solidFill>
              </a:rPr>
              <a:t>2</a:t>
            </a:r>
            <a:r>
              <a:rPr lang="cs-CZ" dirty="0" smtClean="0">
                <a:solidFill>
                  <a:srgbClr val="FFCB06"/>
                </a:solidFill>
              </a:rPr>
              <a:t>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Počet zařízení:	127 (7 bit)</a:t>
            </a:r>
            <a:br>
              <a:rPr lang="cs-CZ" dirty="0" smtClean="0">
                <a:solidFill>
                  <a:schemeClr val="bg1"/>
                </a:solidFill>
              </a:rPr>
            </a:br>
            <a:r>
              <a:rPr lang="cs-CZ" dirty="0" smtClean="0">
                <a:solidFill>
                  <a:schemeClr val="bg1"/>
                </a:solidFill>
              </a:rPr>
              <a:t>				1008 (10 bit)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Napětí: 			3.3 - 5.0 V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Dosah (400 </a:t>
            </a:r>
            <a:r>
              <a:rPr lang="cs-CZ" dirty="0" err="1" smtClean="0">
                <a:solidFill>
                  <a:schemeClr val="bg1"/>
                </a:solidFill>
              </a:rPr>
              <a:t>pF</a:t>
            </a:r>
            <a:r>
              <a:rPr lang="cs-CZ" dirty="0" smtClean="0">
                <a:solidFill>
                  <a:schemeClr val="bg1"/>
                </a:solidFill>
              </a:rPr>
              <a:t>): </a:t>
            </a:r>
            <a:r>
              <a:rPr lang="cs-CZ" dirty="0" smtClean="0">
                <a:solidFill>
                  <a:schemeClr val="bg1"/>
                </a:solidFill>
              </a:rPr>
              <a:t>	</a:t>
            </a:r>
            <a:r>
              <a:rPr lang="cs-CZ" dirty="0" smtClean="0">
                <a:solidFill>
                  <a:schemeClr val="bg1"/>
                </a:solidFill>
              </a:rPr>
              <a:t>jednotky metrů</a:t>
            </a:r>
            <a:r>
              <a:rPr lang="cs-CZ" dirty="0" smtClean="0">
                <a:solidFill>
                  <a:schemeClr val="bg1"/>
                </a:solidFill>
              </a:rPr>
              <a:t/>
            </a:r>
            <a:br>
              <a:rPr lang="cs-CZ" dirty="0" smtClean="0">
                <a:solidFill>
                  <a:schemeClr val="bg1"/>
                </a:solidFill>
              </a:rPr>
            </a:br>
            <a:r>
              <a:rPr lang="cs-CZ" dirty="0" smtClean="0">
                <a:solidFill>
                  <a:schemeClr val="bg1"/>
                </a:solidFill>
              </a:rPr>
              <a:t>				15 m</a:t>
            </a:r>
            <a:br>
              <a:rPr lang="cs-CZ" dirty="0" smtClean="0">
                <a:solidFill>
                  <a:schemeClr val="bg1"/>
                </a:solidFill>
              </a:rPr>
            </a:br>
            <a:r>
              <a:rPr lang="cs-CZ" dirty="0" smtClean="0">
                <a:solidFill>
                  <a:schemeClr val="bg1"/>
                </a:solidFill>
              </a:rPr>
              <a:t>				500 m (s </a:t>
            </a:r>
            <a:r>
              <a:rPr lang="cs-CZ" dirty="0" err="1" smtClean="0">
                <a:solidFill>
                  <a:schemeClr val="bg1"/>
                </a:solidFill>
              </a:rPr>
              <a:t>ext</a:t>
            </a:r>
            <a:r>
              <a:rPr lang="cs-CZ" dirty="0" smtClean="0">
                <a:solidFill>
                  <a:schemeClr val="bg1"/>
                </a:solidFill>
              </a:rPr>
              <a:t>. zařízením)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Rychlost:		10 </a:t>
            </a:r>
            <a:r>
              <a:rPr lang="cs-CZ" dirty="0" err="1" smtClean="0">
                <a:solidFill>
                  <a:schemeClr val="bg1"/>
                </a:solidFill>
              </a:rPr>
              <a:t>kbit</a:t>
            </a:r>
            <a:r>
              <a:rPr lang="cs-CZ" dirty="0" smtClean="0">
                <a:solidFill>
                  <a:schemeClr val="bg1"/>
                </a:solidFill>
              </a:rPr>
              <a:t>/s – 3.4 </a:t>
            </a:r>
            <a:r>
              <a:rPr lang="cs-CZ" dirty="0" err="1" smtClean="0">
                <a:solidFill>
                  <a:schemeClr val="bg1"/>
                </a:solidFill>
              </a:rPr>
              <a:t>Mbit</a:t>
            </a:r>
            <a:r>
              <a:rPr lang="cs-CZ" dirty="0" smtClean="0">
                <a:solidFill>
                  <a:schemeClr val="bg1"/>
                </a:solidFill>
              </a:rPr>
              <a:t>/s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5746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CB06"/>
                </a:solidFill>
              </a:rPr>
              <a:t>PICAXE a I</a:t>
            </a:r>
            <a:r>
              <a:rPr lang="cs-CZ" baseline="30000" dirty="0" smtClean="0">
                <a:solidFill>
                  <a:srgbClr val="FFCB06"/>
                </a:solidFill>
              </a:rPr>
              <a:t>2</a:t>
            </a:r>
            <a:r>
              <a:rPr lang="cs-CZ" dirty="0" smtClean="0">
                <a:solidFill>
                  <a:srgbClr val="FFCB06"/>
                </a:solidFill>
              </a:rPr>
              <a:t>C (1)</a:t>
            </a:r>
            <a:endParaRPr lang="cs-CZ" dirty="0">
              <a:solidFill>
                <a:srgbClr val="FFCB06"/>
              </a:solidFill>
            </a:endParaRPr>
          </a:p>
        </p:txBody>
      </p:sp>
      <p:pic>
        <p:nvPicPr>
          <p:cNvPr id="19458" name="Picture 2" descr="https://content.solarbotics.com/products/photos/525a8a27c3ee6131ddd9dda6bfaf0bb1/lrg/08m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 t="30458" r="694" b="41240"/>
          <a:stretch/>
        </p:blipFill>
        <p:spPr bwMode="auto">
          <a:xfrm>
            <a:off x="846000" y="1430745"/>
            <a:ext cx="7452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s://content.solarbotics.com/products/photos/7d90638b5d3911f3d542599794c1cf06/lrg/20m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9" r="2205" b="30782"/>
          <a:stretch/>
        </p:blipFill>
        <p:spPr bwMode="auto">
          <a:xfrm>
            <a:off x="846000" y="3212976"/>
            <a:ext cx="7452000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élník 3"/>
          <p:cNvSpPr/>
          <p:nvPr/>
        </p:nvSpPr>
        <p:spPr>
          <a:xfrm>
            <a:off x="7380312" y="2562082"/>
            <a:ext cx="720080" cy="2164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Zaoblený obdélník 10"/>
          <p:cNvSpPr/>
          <p:nvPr/>
        </p:nvSpPr>
        <p:spPr>
          <a:xfrm>
            <a:off x="6948264" y="2348501"/>
            <a:ext cx="720080" cy="2164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Zaoblený obdélník 11"/>
          <p:cNvSpPr/>
          <p:nvPr/>
        </p:nvSpPr>
        <p:spPr>
          <a:xfrm>
            <a:off x="7177167" y="5228821"/>
            <a:ext cx="720080" cy="2164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Zaoblený obdélník 12"/>
          <p:cNvSpPr/>
          <p:nvPr/>
        </p:nvSpPr>
        <p:spPr>
          <a:xfrm>
            <a:off x="6143297" y="5687006"/>
            <a:ext cx="720080" cy="2164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9604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CB06"/>
                </a:solidFill>
              </a:rPr>
              <a:t>PICAXE a I</a:t>
            </a:r>
            <a:r>
              <a:rPr lang="cs-CZ" baseline="30000" dirty="0" smtClean="0">
                <a:solidFill>
                  <a:srgbClr val="FFCB06"/>
                </a:solidFill>
              </a:rPr>
              <a:t>2</a:t>
            </a:r>
            <a:r>
              <a:rPr lang="cs-CZ" dirty="0" smtClean="0">
                <a:solidFill>
                  <a:srgbClr val="FFCB06"/>
                </a:solidFill>
              </a:rPr>
              <a:t>C (2)</a:t>
            </a:r>
            <a:endParaRPr lang="cs-CZ" dirty="0">
              <a:solidFill>
                <a:srgbClr val="FFCB06"/>
              </a:solidFill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1331640" y="1412776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;-------------------------------------------------</a:t>
            </a: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cs-CZ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Inicializace sběrnice </a:t>
            </a:r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I2C</a:t>
            </a: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mode (100 kHz/400 kHz): i2cslow | i2cfast</a:t>
            </a: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cs-CZ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addresslen</a:t>
            </a:r>
            <a:r>
              <a:rPr lang="cs-CZ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i2cbyte | i2cword</a:t>
            </a:r>
            <a:endParaRPr lang="cs-CZ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;-------------------------------------------------</a:t>
            </a:r>
            <a:endParaRPr lang="cs-CZ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</a:t>
            </a:r>
            <a:r>
              <a:rPr lang="cs-CZ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2CSETUP</a:t>
            </a:r>
            <a:r>
              <a:rPr lang="cs-C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i2cmaster, </a:t>
            </a:r>
            <a:r>
              <a:rPr lang="cs-CZ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slaveaddress</a:t>
            </a:r>
            <a:r>
              <a:rPr lang="cs-C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mode, </a:t>
            </a:r>
            <a:r>
              <a:rPr lang="cs-CZ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addresslen</a:t>
            </a:r>
            <a:endParaRPr lang="cs-CZ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Ukončení činnosti sběrnice I2C</a:t>
            </a:r>
          </a:p>
          <a:p>
            <a:r>
              <a:rPr lang="cs-CZ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HI2CSETUP </a:t>
            </a:r>
            <a:r>
              <a:rPr lang="cs-CZ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cs-CZ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Příklad</a:t>
            </a:r>
            <a:endParaRPr lang="cs-CZ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HI2CSETUP</a:t>
            </a:r>
            <a:r>
              <a:rPr lang="cs-C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i2cmaster, </a:t>
            </a:r>
            <a:r>
              <a:rPr lang="cs-CZ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%10010010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i2cslow, i2cbyte</a:t>
            </a:r>
          </a:p>
          <a:p>
            <a:endParaRPr lang="cs-CZ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14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CB06"/>
                </a:solidFill>
              </a:rPr>
              <a:t>PICAXE a I</a:t>
            </a:r>
            <a:r>
              <a:rPr lang="cs-CZ" baseline="30000" dirty="0" smtClean="0">
                <a:solidFill>
                  <a:srgbClr val="FFCB06"/>
                </a:solidFill>
              </a:rPr>
              <a:t>2</a:t>
            </a:r>
            <a:r>
              <a:rPr lang="cs-CZ" dirty="0" smtClean="0">
                <a:solidFill>
                  <a:srgbClr val="FFCB06"/>
                </a:solidFill>
              </a:rPr>
              <a:t>C </a:t>
            </a:r>
            <a:r>
              <a:rPr lang="cs-CZ" dirty="0" smtClean="0">
                <a:solidFill>
                  <a:srgbClr val="FFCB06"/>
                </a:solidFill>
              </a:rPr>
              <a:t>(3)</a:t>
            </a:r>
            <a:endParaRPr lang="cs-CZ" dirty="0">
              <a:solidFill>
                <a:srgbClr val="FFCB06"/>
              </a:solidFill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1331640" y="1412776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;-------------------------------------------------</a:t>
            </a: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Zápis</a:t>
            </a: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;-------------------------------------------------</a:t>
            </a:r>
            <a:endParaRPr lang="cs-CZ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HI2COUT 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,...)</a:t>
            </a:r>
            <a:endParaRPr lang="cs-CZ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Příklad</a:t>
            </a:r>
          </a:p>
          <a:p>
            <a:r>
              <a:rPr lang="cs-CZ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HI2COUT 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,(b0, b1)</a:t>
            </a:r>
            <a:endParaRPr lang="cs-CZ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;-------------------------------------------------</a:t>
            </a:r>
            <a:endParaRPr lang="cs-CZ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Čtení</a:t>
            </a:r>
            <a:endParaRPr lang="cs-CZ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;-------------------------------------------------</a:t>
            </a:r>
            <a:endParaRPr lang="cs-CZ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HI2CIN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cs-C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,...)</a:t>
            </a:r>
          </a:p>
          <a:p>
            <a:endParaRPr lang="cs-CZ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Příklad</a:t>
            </a:r>
          </a:p>
          <a:p>
            <a:r>
              <a:rPr lang="cs-CZ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HI2CIN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0,(b0, b1)</a:t>
            </a:r>
            <a:endParaRPr lang="cs-CZ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16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210</Words>
  <Application>Microsoft Office PowerPoint</Application>
  <PresentationFormat>Předvádění na obrazovce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Consolas</vt:lpstr>
      <vt:lpstr>Segoe UI Light</vt:lpstr>
      <vt:lpstr>Diseño predeterminado</vt:lpstr>
      <vt:lpstr>I2C</vt:lpstr>
      <vt:lpstr>Motiv</vt:lpstr>
      <vt:lpstr>Použití</vt:lpstr>
      <vt:lpstr>Funkce</vt:lpstr>
      <vt:lpstr>Schéma</vt:lpstr>
      <vt:lpstr>Parametry a limity I2C</vt:lpstr>
      <vt:lpstr>PICAXE a I2C (1)</vt:lpstr>
      <vt:lpstr>PICAXE a I2C (2)</vt:lpstr>
      <vt:lpstr>PICAXE a I2C (3)</vt:lpstr>
      <vt:lpstr>LM 75 (1) Digital Temperature Sensor and Thermal watchdog with Two-Wire Interface </vt:lpstr>
      <vt:lpstr>LM 75 (2)</vt:lpstr>
      <vt:lpstr>The End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</dc:title>
  <dc:creator>"Pavel Riedl" &lt;pari@idea-envi.cz&gt;</dc:creator>
  <cp:keywords>I2C</cp:keywords>
  <cp:lastModifiedBy>Pavel Riedl</cp:lastModifiedBy>
  <cp:revision>575</cp:revision>
  <dcterms:created xsi:type="dcterms:W3CDTF">2010-05-23T14:28:12Z</dcterms:created>
  <dcterms:modified xsi:type="dcterms:W3CDTF">2015-02-27T12:55:35Z</dcterms:modified>
</cp:coreProperties>
</file>