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92" r:id="rId2"/>
    <p:sldId id="321" r:id="rId3"/>
    <p:sldId id="415" r:id="rId4"/>
    <p:sldId id="413" r:id="rId5"/>
    <p:sldId id="414" r:id="rId6"/>
    <p:sldId id="412" r:id="rId7"/>
    <p:sldId id="320" r:id="rId8"/>
    <p:sldId id="398" r:id="rId9"/>
    <p:sldId id="399" r:id="rId10"/>
    <p:sldId id="400" r:id="rId11"/>
    <p:sldId id="404" r:id="rId12"/>
    <p:sldId id="409" r:id="rId13"/>
    <p:sldId id="405" r:id="rId14"/>
    <p:sldId id="410" r:id="rId15"/>
    <p:sldId id="406" r:id="rId16"/>
    <p:sldId id="407" r:id="rId17"/>
    <p:sldId id="408" r:id="rId18"/>
    <p:sldId id="391" r:id="rId19"/>
  </p:sldIdLst>
  <p:sldSz cx="24384000" cy="13716000"/>
  <p:notesSz cx="9144000" cy="6858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9324A95-C179-42B0-88B6-91656287D470}">
          <p14:sldIdLst>
            <p14:sldId id="392"/>
            <p14:sldId id="321"/>
            <p14:sldId id="415"/>
            <p14:sldId id="413"/>
            <p14:sldId id="414"/>
            <p14:sldId id="412"/>
            <p14:sldId id="320"/>
            <p14:sldId id="398"/>
            <p14:sldId id="399"/>
            <p14:sldId id="400"/>
            <p14:sldId id="404"/>
            <p14:sldId id="409"/>
            <p14:sldId id="405"/>
            <p14:sldId id="410"/>
            <p14:sldId id="406"/>
            <p14:sldId id="407"/>
            <p14:sldId id="408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B10D57-D885-D725-0844-A1506CA04139}" name="Piotr Majewski (piotmaj227)" initials="P(" userId="S::piotmaj227@student.polsl.pl::29111fa7-5741-4193-aa9b-6e2e6f426bf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C8E"/>
    <a:srgbClr val="0B294C"/>
    <a:srgbClr val="FBBA00"/>
    <a:srgbClr val="535353"/>
    <a:srgbClr val="087F7F"/>
    <a:srgbClr val="DCDDDF"/>
    <a:srgbClr val="7F7F7F"/>
    <a:srgbClr val="19A6CD"/>
    <a:srgbClr val="00B050"/>
    <a:srgbClr val="1BB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1A3DC-22FF-6590-175F-5B7B4A9F2627}" v="958" dt="2025-02-04T18:11:54.343"/>
    <p1510:client id="{5F7C4069-B94F-0AA0-CFD6-DF1D1AC9CFB0}" v="22" dt="2025-02-05T14:37:58.829"/>
    <p1510:client id="{64327E62-7F72-468A-903F-6EE3C96CBA49}" v="140" dt="2025-02-05T14:59:36.671"/>
    <p1510:client id="{813E1A50-DF1D-39E9-9B4C-1D747DFECDC3}" v="83" dt="2025-02-05T13:47:14.847"/>
    <p1510:client id="{BA025ACE-2D6B-F624-5DD6-272FE146FB13}" v="45" dt="2025-02-05T13:54:20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61" autoAdjust="0"/>
  </p:normalViewPr>
  <p:slideViewPr>
    <p:cSldViewPr snapToGrid="0">
      <p:cViewPr varScale="1">
        <p:scale>
          <a:sx n="42" d="100"/>
          <a:sy n="42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stopki 5"/>
          <p:cNvSpPr>
            <a:spLocks noGrp="1"/>
          </p:cNvSpPr>
          <p:nvPr>
            <p:ph type="ftr" sz="quarter" idx="2"/>
          </p:nvPr>
        </p:nvSpPr>
        <p:spPr>
          <a:xfrm>
            <a:off x="645042" y="5314550"/>
            <a:ext cx="7861005" cy="344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BC42-6563-49C0-9AB0-0B46679F5AB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D579-49B2-4848-8B9E-FAC72A3B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>
              <a:solidFill>
                <a:schemeClr val="bg1"/>
              </a:solidFill>
              <a:latin typeface="Times"/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NASZE NAJLPESZE PARAMETRY MODELU</a:t>
            </a:r>
          </a:p>
          <a:p>
            <a:endParaRPr lang="pl-PL" dirty="0"/>
          </a:p>
          <a:p>
            <a:r>
              <a:rPr lang="pl-PL" dirty="0"/>
              <a:t>Tu przedstawiamy najlepsze parametry modelu dla naszego wspaniałego zestawu danych, więc jeśli ktoś chce je wykorzystać, proszę zrobić zrzut ekranu lub napisać do nas.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BBE70-9EDC-F9A4-FCC0-0EB367F3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13A8BB7-DF23-38E8-1E71-FB6F8C248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C411CDD-8333-9B11-7D61-10B4B5FCC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36CD0D1-E1C3-AF5E-A1D8-A98EE1CA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6C7F1-6DB5-412C-A02A-1893C5F2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312E212-1945-EDDD-4829-38ECB9733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A1514BA-4A9B-E7DF-8B27-60D27E973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C917AF-830F-6A3C-5F84-A115C541F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Our Suc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2649200" y="5354283"/>
            <a:ext cx="10058400" cy="67123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ur Dedicated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9890564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219976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549388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9878800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890564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3219976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549388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19878800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5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Meet th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957996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850089" y="596531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82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7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Meet the Team Expe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679516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710848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79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0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Meet the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132257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3437220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8742182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7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844476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861661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878845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Slide with Two Narrow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7733492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2551343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Digita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7418145" y="1646238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0" y="6073540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76400" y="1646238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418144" y="7851385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Design Pro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0"/>
            <a:ext cx="6024607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4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Design &amp; Pr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020548" y="17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043611" y="36593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88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Phot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21031201" cy="1206976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Our Stud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9900" cy="13716000"/>
          </a:xfrm>
          <a:custGeom>
            <a:avLst/>
            <a:gdLst>
              <a:gd name="connsiteX0" fmla="*/ 0 w 6819900"/>
              <a:gd name="connsiteY0" fmla="*/ 0 h 13716000"/>
              <a:gd name="connsiteX1" fmla="*/ 6819900 w 6819900"/>
              <a:gd name="connsiteY1" fmla="*/ 0 h 13716000"/>
              <a:gd name="connsiteX2" fmla="*/ 6819900 w 6819900"/>
              <a:gd name="connsiteY2" fmla="*/ 13716000 h 13716000"/>
              <a:gd name="connsiteX3" fmla="*/ 0 w 6819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13716000">
                <a:moveTo>
                  <a:pt x="0" y="0"/>
                </a:moveTo>
                <a:lnTo>
                  <a:pt x="6819900" y="0"/>
                </a:lnTo>
                <a:lnTo>
                  <a:pt x="6819900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115946" y="0"/>
            <a:ext cx="6819900" cy="6709978"/>
          </a:xfrm>
          <a:custGeom>
            <a:avLst/>
            <a:gdLst>
              <a:gd name="connsiteX0" fmla="*/ 0 w 6819900"/>
              <a:gd name="connsiteY0" fmla="*/ 0 h 6709978"/>
              <a:gd name="connsiteX1" fmla="*/ 6819900 w 6819900"/>
              <a:gd name="connsiteY1" fmla="*/ 0 h 6709978"/>
              <a:gd name="connsiteX2" fmla="*/ 6819900 w 6819900"/>
              <a:gd name="connsiteY2" fmla="*/ 6709978 h 6709978"/>
              <a:gd name="connsiteX3" fmla="*/ 0 w 6819900"/>
              <a:gd name="connsiteY3" fmla="*/ 6709978 h 67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09978">
                <a:moveTo>
                  <a:pt x="0" y="0"/>
                </a:moveTo>
                <a:lnTo>
                  <a:pt x="6819900" y="0"/>
                </a:lnTo>
                <a:lnTo>
                  <a:pt x="6819900" y="6709978"/>
                </a:lnTo>
                <a:lnTo>
                  <a:pt x="0" y="67099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115946" y="7000240"/>
            <a:ext cx="6819900" cy="6715760"/>
          </a:xfrm>
          <a:custGeom>
            <a:avLst/>
            <a:gdLst>
              <a:gd name="connsiteX0" fmla="*/ 0 w 6819900"/>
              <a:gd name="connsiteY0" fmla="*/ 0 h 6715760"/>
              <a:gd name="connsiteX1" fmla="*/ 6819900 w 6819900"/>
              <a:gd name="connsiteY1" fmla="*/ 0 h 6715760"/>
              <a:gd name="connsiteX2" fmla="*/ 6819900 w 6819900"/>
              <a:gd name="connsiteY2" fmla="*/ 6715760 h 6715760"/>
              <a:gd name="connsiteX3" fmla="*/ 0 w 6819900"/>
              <a:gd name="connsiteY3" fmla="*/ 6715760 h 67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15760">
                <a:moveTo>
                  <a:pt x="0" y="0"/>
                </a:moveTo>
                <a:lnTo>
                  <a:pt x="6819900" y="0"/>
                </a:lnTo>
                <a:lnTo>
                  <a:pt x="6819900" y="6715760"/>
                </a:lnTo>
                <a:lnTo>
                  <a:pt x="0" y="67157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Customer Testemonia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2827293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3775555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3775555" y="164623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Slide with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933407" y="1646238"/>
            <a:ext cx="10774194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Slide with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9229021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4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4688151" y="1646238"/>
            <a:ext cx="8019449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182275" y="587141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63700" y="817099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Photo Galler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5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Photo Galler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696226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Photo Gallery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9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Photo Gallery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755945" y="1646238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835489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0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312400" y="3057525"/>
            <a:ext cx="123952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8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Photo Gallery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7605376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295719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698605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39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Photo Gallery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7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76401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9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5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Photo Gallery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8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8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4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76401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Photo Gallery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401" y="6155450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5835488" y="1646236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5835488" y="7772842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8735292" y="1646236"/>
            <a:ext cx="6872112" cy="103978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Photo Gallery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7605376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2295717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986059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1676401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0"/>
          </p:nvPr>
        </p:nvSpPr>
        <p:spPr>
          <a:xfrm>
            <a:off x="17605376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12295717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6986059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464580" y="5660195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1118103" y="5023564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9967142" y="8106820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-Mobile App in The H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846551" y="2578101"/>
            <a:ext cx="3177116" cy="560705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bg1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bg1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4" name="TextBox 10"/>
          <p:cNvSpPr txBox="1"/>
          <p:nvPr userDrawn="1"/>
        </p:nvSpPr>
        <p:spPr>
          <a:xfrm>
            <a:off x="481263" y="68103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-Project Showc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47909" y="4374834"/>
            <a:ext cx="10688251" cy="670464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-App 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2366433" y="2927350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-App in Wa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414002" y="4572000"/>
            <a:ext cx="3718558" cy="46575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3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-App Design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020301" y="2929467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-Portfolio in Macboo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623446" y="3017672"/>
            <a:ext cx="11057753" cy="6926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-Macbook &amp; iPhone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460500" y="3395133"/>
            <a:ext cx="10024533" cy="6256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7736177" y="6424082"/>
            <a:ext cx="3270490" cy="578485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-Web Design &amp; Develop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291326" y="2840682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3159194" y="5839572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12012678" y="8920766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Portfolio in iMa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440160" y="2557432"/>
            <a:ext cx="10480040" cy="63135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-Portfolio in iPhon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8513233" y="6081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3686084" y="43666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8722109" y="2652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Welcome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5447" y="3529906"/>
            <a:ext cx="6778196" cy="66561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57490" y="3513538"/>
            <a:ext cx="3128210" cy="3128210"/>
          </a:xfrm>
          <a:custGeom>
            <a:avLst/>
            <a:gdLst>
              <a:gd name="connsiteX0" fmla="*/ 1564105 w 3128210"/>
              <a:gd name="connsiteY0" fmla="*/ 0 h 3128210"/>
              <a:gd name="connsiteX1" fmla="*/ 3128210 w 3128210"/>
              <a:gd name="connsiteY1" fmla="*/ 1564105 h 3128210"/>
              <a:gd name="connsiteX2" fmla="*/ 1564105 w 3128210"/>
              <a:gd name="connsiteY2" fmla="*/ 3128210 h 3128210"/>
              <a:gd name="connsiteX3" fmla="*/ 0 w 3128210"/>
              <a:gd name="connsiteY3" fmla="*/ 1564105 h 3128210"/>
              <a:gd name="connsiteX4" fmla="*/ 1564105 w 3128210"/>
              <a:gd name="connsiteY4" fmla="*/ 0 h 312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10" h="3128210">
                <a:moveTo>
                  <a:pt x="1564105" y="0"/>
                </a:moveTo>
                <a:cubicBezTo>
                  <a:pt x="2427936" y="0"/>
                  <a:pt x="3128210" y="700274"/>
                  <a:pt x="3128210" y="1564105"/>
                </a:cubicBezTo>
                <a:cubicBezTo>
                  <a:pt x="3128210" y="2427936"/>
                  <a:pt x="2427936" y="3128210"/>
                  <a:pt x="1564105" y="3128210"/>
                </a:cubicBezTo>
                <a:cubicBezTo>
                  <a:pt x="700274" y="3128210"/>
                  <a:pt x="0" y="2427936"/>
                  <a:pt x="0" y="1564105"/>
                </a:cubicBezTo>
                <a:cubicBezTo>
                  <a:pt x="0" y="700274"/>
                  <a:pt x="700274" y="0"/>
                  <a:pt x="156410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Company TImelin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4910963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Company TImelin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1646238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0100109" y="6785061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7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Company TImelin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00109" y="4091055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12079288"/>
            <a:ext cx="24384000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 userDrawn="1"/>
        </p:nvSpPr>
        <p:spPr>
          <a:xfrm>
            <a:off x="16836424" y="12612289"/>
            <a:ext cx="7098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spc="600">
                <a:solidFill>
                  <a:srgbClr val="154C8E"/>
                </a:solidFill>
                <a:latin typeface="Barlow SCK SemiBold" panose="00000706000000000000" pitchFamily="50" charset="-18"/>
              </a:rPr>
              <a:t>CURABITUR</a:t>
            </a:r>
            <a:r>
              <a:rPr lang="pl-PL" sz="3000" spc="600">
                <a:solidFill>
                  <a:srgbClr val="154C8E"/>
                </a:solidFill>
                <a:latin typeface="Barlow SCK SemiBold" panose="00000706000000000000" pitchFamily="50" charset="-18"/>
              </a:rPr>
              <a:t> PULVINAR QUAM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6" y="12272895"/>
            <a:ext cx="3334313" cy="12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9" r:id="rId2"/>
    <p:sldLayoutId id="2147483710" r:id="rId3"/>
    <p:sldLayoutId id="2147483682" r:id="rId4"/>
    <p:sldLayoutId id="2147483691" r:id="rId5"/>
    <p:sldLayoutId id="2147483693" r:id="rId6"/>
    <p:sldLayoutId id="2147483713" r:id="rId7"/>
    <p:sldLayoutId id="2147483714" r:id="rId8"/>
    <p:sldLayoutId id="2147483715" r:id="rId9"/>
    <p:sldLayoutId id="2147483730" r:id="rId10"/>
    <p:sldLayoutId id="2147483707" r:id="rId11"/>
    <p:sldLayoutId id="2147483705" r:id="rId12"/>
    <p:sldLayoutId id="2147483712" r:id="rId13"/>
    <p:sldLayoutId id="2147483706" r:id="rId14"/>
    <p:sldLayoutId id="2147483719" r:id="rId15"/>
    <p:sldLayoutId id="2147483716" r:id="rId16"/>
    <p:sldLayoutId id="2147483718" r:id="rId17"/>
    <p:sldLayoutId id="2147483708" r:id="rId18"/>
    <p:sldLayoutId id="2147483692" r:id="rId19"/>
    <p:sldLayoutId id="2147483690" r:id="rId20"/>
    <p:sldLayoutId id="2147483686" r:id="rId21"/>
    <p:sldLayoutId id="2147483720" r:id="rId22"/>
    <p:sldLayoutId id="2147483685" r:id="rId23"/>
    <p:sldLayoutId id="2147483684" r:id="rId24"/>
    <p:sldLayoutId id="2147483689" r:id="rId25"/>
    <p:sldLayoutId id="2147483722" r:id="rId26"/>
    <p:sldLayoutId id="2147483723" r:id="rId27"/>
    <p:sldLayoutId id="2147483721" r:id="rId28"/>
    <p:sldLayoutId id="2147483725" r:id="rId29"/>
    <p:sldLayoutId id="2147483724" r:id="rId30"/>
    <p:sldLayoutId id="2147483726" r:id="rId31"/>
    <p:sldLayoutId id="2147483727" r:id="rId32"/>
    <p:sldLayoutId id="2147483728" r:id="rId33"/>
    <p:sldLayoutId id="2147483729" r:id="rId34"/>
    <p:sldLayoutId id="2147483697" r:id="rId35"/>
    <p:sldLayoutId id="2147483704" r:id="rId36"/>
    <p:sldLayoutId id="2147483702" r:id="rId37"/>
    <p:sldLayoutId id="2147483701" r:id="rId38"/>
    <p:sldLayoutId id="2147483700" r:id="rId39"/>
    <p:sldLayoutId id="2147483699" r:id="rId40"/>
    <p:sldLayoutId id="2147483694" r:id="rId41"/>
    <p:sldLayoutId id="2147483698" r:id="rId42"/>
    <p:sldLayoutId id="2147483717" r:id="rId43"/>
    <p:sldLayoutId id="2147483695" r:id="rId44"/>
    <p:sldLayoutId id="2147483696" r:id="rId4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1031">
          <p15:clr>
            <a:srgbClr val="F26B43"/>
          </p15:clr>
        </p15:guide>
        <p15:guide id="4" pos="1012">
          <p15:clr>
            <a:srgbClr val="F26B43"/>
          </p15:clr>
        </p15:guide>
        <p15:guide id="5" pos="14348">
          <p15:clr>
            <a:srgbClr val="F26B43"/>
          </p15:clr>
        </p15:guide>
        <p15:guide id="6" orient="horz" pos="6588">
          <p15:clr>
            <a:srgbClr val="F26B43"/>
          </p15:clr>
        </p15:guide>
        <p15:guide id="7" orient="horz" pos="76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lightgbm.readthedocs.io/en/stable/" TargetMode="External"/><Relationship Id="rId4" Type="http://schemas.openxmlformats.org/officeDocument/2006/relationships/hyperlink" Target="https://dataaspirant.com/lightgbm-algorith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01E353CE-1D77-480C-8FAC-17E30EFAB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8804C81-7371-4F8C-9A04-8E08C4075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1EE46F-70B7-4CA6-B480-5AACF2543FC3}"/>
              </a:ext>
            </a:extLst>
          </p:cNvPr>
          <p:cNvSpPr txBox="1"/>
          <p:nvPr/>
        </p:nvSpPr>
        <p:spPr>
          <a:xfrm>
            <a:off x="2681036" y="6858000"/>
            <a:ext cx="1902192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cap="all" dirty="0">
                <a:solidFill>
                  <a:schemeClr val="bg1"/>
                </a:solidFill>
                <a:cs typeface="Poppins SemiBold"/>
              </a:rPr>
              <a:t>Data Science</a:t>
            </a:r>
            <a:r>
              <a:rPr lang="pl-PL" sz="6600" b="1" cap="all" dirty="0">
                <a:solidFill>
                  <a:schemeClr val="bg1"/>
                </a:solidFill>
                <a:cs typeface="Poppins SemiBold"/>
              </a:rPr>
              <a:t> -</a:t>
            </a:r>
            <a:r>
              <a:rPr lang="en-US" sz="6600" b="1" cap="all" dirty="0">
                <a:solidFill>
                  <a:schemeClr val="bg1"/>
                </a:solidFill>
                <a:cs typeface="Poppins SemiBold"/>
              </a:rPr>
              <a:t>  </a:t>
            </a:r>
            <a:endParaRPr lang="pl-PL" sz="6600" dirty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6600" b="1" cap="all" dirty="0" err="1">
                <a:solidFill>
                  <a:schemeClr val="bg1"/>
                </a:solidFill>
                <a:cs typeface="Poppins SemiBold"/>
              </a:rPr>
              <a:t>zastosowania</a:t>
            </a:r>
            <a:r>
              <a:rPr lang="en-US" sz="6600" b="1" cap="all" dirty="0">
                <a:solidFill>
                  <a:schemeClr val="bg1"/>
                </a:solidFill>
                <a:cs typeface="Poppins SemiBold"/>
              </a:rPr>
              <a:t> w </a:t>
            </a:r>
            <a:r>
              <a:rPr lang="en-US" sz="6600" b="1" cap="all" dirty="0" err="1">
                <a:solidFill>
                  <a:schemeClr val="bg1"/>
                </a:solidFill>
                <a:cs typeface="Poppins SemiBold"/>
              </a:rPr>
              <a:t>TechnologIach</a:t>
            </a:r>
            <a:r>
              <a:rPr lang="en-US" sz="6600" b="1" cap="all" dirty="0">
                <a:solidFill>
                  <a:schemeClr val="bg1"/>
                </a:solidFill>
                <a:cs typeface="Poppins SemiBold"/>
              </a:rPr>
              <a:t> </a:t>
            </a:r>
            <a:r>
              <a:rPr lang="en-US" sz="6600" b="1" cap="all" dirty="0" err="1">
                <a:solidFill>
                  <a:schemeClr val="bg1"/>
                </a:solidFill>
                <a:cs typeface="Poppins SemiBold"/>
              </a:rPr>
              <a:t>sieciowych</a:t>
            </a:r>
            <a:endParaRPr lang="pl-PL" sz="6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C9991FD-0F0A-4051-9D12-1933D2082C68}"/>
              </a:ext>
            </a:extLst>
          </p:cNvPr>
          <p:cNvSpPr txBox="1"/>
          <p:nvPr/>
        </p:nvSpPr>
        <p:spPr>
          <a:xfrm>
            <a:off x="9141995" y="9456821"/>
            <a:ext cx="6100011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l-PL" b="1" spc="600">
                <a:solidFill>
                  <a:schemeClr val="bg1"/>
                </a:solidFill>
                <a:cs typeface="Poppins SemiBold"/>
              </a:rPr>
              <a:t>SZYMON PALKA MARCEL FURS </a:t>
            </a:r>
            <a:endParaRPr lang="pl-PL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l-PL" b="1" spc="600">
                <a:solidFill>
                  <a:schemeClr val="bg1"/>
                </a:solidFill>
                <a:cs typeface="Poppins SemiBold"/>
              </a:rPr>
              <a:t>PIOTR MAJEWSKI</a:t>
            </a:r>
            <a:endParaRPr lang="pl-PL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95FEAF55-93CA-4424-BFAD-DFB5F0C2BD4A}"/>
              </a:ext>
            </a:extLst>
          </p:cNvPr>
          <p:cNvCxnSpPr/>
          <p:nvPr/>
        </p:nvCxnSpPr>
        <p:spPr>
          <a:xfrm flipH="1">
            <a:off x="11354594" y="12233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E694E29A-82A9-4156-8789-904A39B95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7" y="933854"/>
            <a:ext cx="4133705" cy="531555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F582998-5428-4D03-9718-A4F2FC76CF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12" y="1365337"/>
            <a:ext cx="3095537" cy="44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828E3-A1D1-0E45-E72A-F69B8C92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CA4307CE-3D67-7B77-DFAA-26F71B37C172}"/>
              </a:ext>
            </a:extLst>
          </p:cNvPr>
          <p:cNvSpPr txBox="1"/>
          <p:nvPr/>
        </p:nvSpPr>
        <p:spPr>
          <a:xfrm>
            <a:off x="3610428" y="3963167"/>
            <a:ext cx="79478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solidFill>
                  <a:schemeClr val="bg1"/>
                </a:solidFill>
                <a:latin typeface="Times"/>
                <a:ea typeface="Calibri"/>
                <a:cs typeface="Calibri"/>
              </a:rPr>
              <a:t>ZALETY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Wysoka wydajność</a:t>
            </a:r>
            <a:endParaRPr lang="pl-PL">
              <a:solidFill>
                <a:schemeClr val="bg1"/>
              </a:solidFill>
              <a:latin typeface="Times"/>
              <a:cs typeface="Times"/>
            </a:endParaRP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Szybsza nauka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Skalowalność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Specjalistyczna obsługa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Wbudowane wsparcie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Zautomatyzowane wsparcie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321DD88-7A3C-F24B-2E41-4F182A652D1A}"/>
              </a:ext>
            </a:extLst>
          </p:cNvPr>
          <p:cNvSpPr txBox="1"/>
          <p:nvPr/>
        </p:nvSpPr>
        <p:spPr>
          <a:xfrm>
            <a:off x="13423632" y="3964323"/>
            <a:ext cx="79478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solidFill>
                  <a:schemeClr val="bg1"/>
                </a:solidFill>
                <a:latin typeface="Times"/>
                <a:ea typeface="Calibri"/>
                <a:cs typeface="Calibri"/>
              </a:rPr>
              <a:t>WADY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Ograniczony wybór cech</a:t>
            </a:r>
            <a:endParaRPr lang="pl-PL">
              <a:solidFill>
                <a:schemeClr val="bg1"/>
              </a:solidFill>
              <a:latin typeface="Times"/>
              <a:cs typeface="Times"/>
            </a:endParaRP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Nadmierne dopasowanie</a:t>
            </a: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Ograniczenia czasowe i pamięciowe</a:t>
            </a:r>
          </a:p>
          <a:p>
            <a:pPr marL="571500" indent="-571500">
              <a:buFont typeface="Wingdings"/>
              <a:buChar char="§"/>
            </a:pPr>
            <a:r>
              <a:rPr lang="pl-PL" err="1">
                <a:solidFill>
                  <a:schemeClr val="bg1"/>
                </a:solidFill>
                <a:latin typeface="Times"/>
                <a:ea typeface="Calibri"/>
                <a:cs typeface="Calibri"/>
              </a:rPr>
              <a:t>Hiperparametry</a:t>
            </a:r>
            <a:endParaRPr lang="pl-PL">
              <a:solidFill>
                <a:schemeClr val="bg1"/>
              </a:solidFill>
              <a:latin typeface="Times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pl-PL">
                <a:solidFill>
                  <a:schemeClr val="bg1"/>
                </a:solidFill>
                <a:latin typeface="Times"/>
                <a:ea typeface="Calibri"/>
                <a:cs typeface="Calibri"/>
              </a:rPr>
              <a:t>Ograniczone wsparcie</a:t>
            </a:r>
          </a:p>
        </p:txBody>
      </p:sp>
    </p:spTree>
    <p:extLst>
      <p:ext uri="{BB962C8B-B14F-4D97-AF65-F5344CB8AC3E}">
        <p14:creationId xmlns:p14="http://schemas.microsoft.com/office/powerpoint/2010/main" val="38284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CE446-BB77-F9A1-3196-02B91F03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F7B897D-0F90-238E-CC55-E18EA891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125" y="3229715"/>
            <a:ext cx="15607750" cy="61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18FEE-46E7-E397-88A4-82DD533C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34E45B1-715D-4BFD-7E10-CBC776C34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80" y="1754206"/>
            <a:ext cx="13942640" cy="5103794"/>
          </a:xfrm>
          <a:prstGeom prst="rect">
            <a:avLst/>
          </a:prstGeom>
        </p:spPr>
      </p:pic>
      <p:pic>
        <p:nvPicPr>
          <p:cNvPr id="1026" name="Picture 2" descr="SUBOPTIMaL - Mean Squared Error (MSE)">
            <a:extLst>
              <a:ext uri="{FF2B5EF4-FFF2-40B4-BE49-F238E27FC236}">
                <a16:creationId xmlns:a16="http://schemas.microsoft.com/office/drawing/2014/main" id="{2BFAA498-9903-2DB7-80C4-1DD17631E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3" b="15511"/>
          <a:stretch/>
        </p:blipFill>
        <p:spPr bwMode="auto">
          <a:xfrm>
            <a:off x="10911840" y="5669280"/>
            <a:ext cx="11430000" cy="459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2B8A8-A952-09BA-4FC2-A05C6019D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ce between GridSearchCV and RandomizedSearchCV - 360DigiTMG">
            <a:extLst>
              <a:ext uri="{FF2B5EF4-FFF2-40B4-BE49-F238E27FC236}">
                <a16:creationId xmlns:a16="http://schemas.microsoft.com/office/drawing/2014/main" id="{F10D9706-F6D2-7835-C265-E4C936A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30" y="1552878"/>
            <a:ext cx="16817340" cy="880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DC63A-B40F-7965-2CC2-CFB09B59C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11E2A8B-27ED-4E99-4500-2EAAEB31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36" y="2268048"/>
            <a:ext cx="15031927" cy="70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62C018-54C0-4F30-AE2A-95A13986A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1024E0D-507A-192F-A458-7B816B548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89" y="3383280"/>
            <a:ext cx="19476422" cy="6949440"/>
          </a:xfrm>
          <a:prstGeom prst="rect">
            <a:avLst/>
          </a:prstGeom>
        </p:spPr>
      </p:pic>
      <p:pic>
        <p:nvPicPr>
          <p:cNvPr id="3074" name="Picture 2" descr="Optuna: A hyperparameter optimization framework — Optuna 4.2.0 documentation">
            <a:extLst>
              <a:ext uri="{FF2B5EF4-FFF2-40B4-BE49-F238E27FC236}">
                <a16:creationId xmlns:a16="http://schemas.microsoft.com/office/drawing/2014/main" id="{FE359B18-FB4B-9168-1D41-3A5AB76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89" y="880110"/>
            <a:ext cx="952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5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34076-948E-0188-73B4-1FA7CAEE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0CDDB9-6B5A-158C-DD9D-BDA34FFC3560}"/>
              </a:ext>
            </a:extLst>
          </p:cNvPr>
          <p:cNvSpPr txBox="1"/>
          <p:nvPr/>
        </p:nvSpPr>
        <p:spPr>
          <a:xfrm>
            <a:off x="3280446" y="4908448"/>
            <a:ext cx="178231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80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</a:rPr>
              <a:t>MSE = 0.5133411082732894</a:t>
            </a:r>
          </a:p>
        </p:txBody>
      </p:sp>
      <p:pic>
        <p:nvPicPr>
          <p:cNvPr id="5122" name="Picture 2" descr="Results Vector Icon PNG Transparent Background, Free Download #17986 -  FreeIconsPNG">
            <a:extLst>
              <a:ext uri="{FF2B5EF4-FFF2-40B4-BE49-F238E27FC236}">
                <a16:creationId xmlns:a16="http://schemas.microsoft.com/office/drawing/2014/main" id="{26BF6143-4935-C934-5A4D-B37B74BB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180" y="68580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ill Smith Tada transparent Blank Template - Imgflip">
            <a:extLst>
              <a:ext uri="{FF2B5EF4-FFF2-40B4-BE49-F238E27FC236}">
                <a16:creationId xmlns:a16="http://schemas.microsoft.com/office/drawing/2014/main" id="{5180E060-B522-6F89-EBCF-04354F92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3564890"/>
            <a:ext cx="9075420" cy="831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6DEEE-98AE-7381-1D0C-ED7E1FCA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AFA6574-A04D-A105-A598-1AC75FBF8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65946"/>
              </p:ext>
            </p:extLst>
          </p:nvPr>
        </p:nvGraphicFramePr>
        <p:xfrm>
          <a:off x="4064000" y="2217420"/>
          <a:ext cx="16256000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765452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045412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Parametr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Wartość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07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n_estimators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C00000"/>
                          </a:solidFill>
                        </a:rPr>
                        <a:t>418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learning_rate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0.0233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56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num_leaves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C00000"/>
                          </a:solidFill>
                        </a:rPr>
                        <a:t>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85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feature_fraction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subsample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0.8008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9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max_depth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34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min_child_samples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77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lambda_l1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>
                          <a:solidFill>
                            <a:srgbClr val="FF0000"/>
                          </a:solidFill>
                        </a:rPr>
                        <a:t>0.0151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1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/>
                        <a:t>lambda_l2</a:t>
                      </a:r>
                      <a:endParaRPr lang="pl-P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C00000"/>
                          </a:solidFill>
                        </a:rPr>
                        <a:t>2.8349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6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max_bin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1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LGBMRegressor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objective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rgbClr val="FF0000"/>
                          </a:solidFill>
                        </a:rPr>
                        <a:t>regresion_l1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6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4D5C726F-B055-4C9F-91E9-F8EA34FA2B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9" name="TextBox 8"/>
          <p:cNvSpPr txBox="1"/>
          <p:nvPr/>
        </p:nvSpPr>
        <p:spPr>
          <a:xfrm>
            <a:off x="1284680" y="5929428"/>
            <a:ext cx="22393640" cy="22159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l-PL" b="1" spc="600">
                <a:solidFill>
                  <a:schemeClr val="bg1"/>
                </a:solidFill>
                <a:ea typeface="Calibri"/>
                <a:cs typeface="Poppins SemiBold"/>
              </a:rPr>
              <a:t>LITERATURA:</a:t>
            </a:r>
          </a:p>
          <a:p>
            <a:pPr marL="571500" indent="-571500" algn="ctr">
              <a:buFont typeface="Calibri"/>
              <a:buChar char="-"/>
            </a:pPr>
            <a:r>
              <a:rPr lang="pl-PL" spc="600">
                <a:solidFill>
                  <a:schemeClr val="bg1"/>
                </a:solidFill>
                <a:ea typeface="+mn-lt"/>
                <a:cs typeface="+mn-lt"/>
                <a:hlinkClick r:id="rId4"/>
              </a:rPr>
              <a:t>https://dataaspirant.com/lightgbm-algorithm/</a:t>
            </a:r>
            <a:endParaRPr lang="pl-PL" b="1" spc="600">
              <a:solidFill>
                <a:schemeClr val="bg1"/>
              </a:solidFill>
              <a:ea typeface="+mn-lt"/>
              <a:cs typeface="Poppins SemiBold"/>
              <a:hlinkClick r:id="rId4"/>
            </a:endParaRPr>
          </a:p>
          <a:p>
            <a:pPr marL="571500" indent="-571500" algn="ctr">
              <a:buFont typeface="Calibri"/>
              <a:buChar char="-"/>
            </a:pPr>
            <a:r>
              <a:rPr lang="pl-PL" spc="600">
                <a:solidFill>
                  <a:schemeClr val="bg1"/>
                </a:solidFill>
                <a:ea typeface="+mn-lt"/>
                <a:cs typeface="+mn-lt"/>
                <a:hlinkClick r:id="rId5"/>
              </a:rPr>
              <a:t>https://lightgbm.readthedocs.io/en/stable/</a:t>
            </a:r>
          </a:p>
          <a:p>
            <a:pPr marL="571500" indent="-571500" algn="ctr">
              <a:buFont typeface="Calibri"/>
              <a:buChar char="-"/>
            </a:pPr>
            <a:endParaRPr lang="pl-PL" spc="60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16" name="Straight Connector 6"/>
          <p:cNvCxnSpPr/>
          <p:nvPr/>
        </p:nvCxnSpPr>
        <p:spPr>
          <a:xfrm flipH="1">
            <a:off x="11354594" y="12233228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065E7305-FB91-40B5-9D83-F8D3F4EF16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7" y="933854"/>
            <a:ext cx="4133705" cy="531555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F4822F7-64E1-4D53-92A2-18353B6F31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12" y="1365337"/>
            <a:ext cx="3095537" cy="44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27292" y="2561209"/>
            <a:ext cx="11339809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7200" b="1" err="1">
                <a:solidFill>
                  <a:schemeClr val="bg1"/>
                </a:solidFill>
                <a:cs typeface="Poppins SemiBold"/>
              </a:rPr>
              <a:t>Spis</a:t>
            </a:r>
            <a:r>
              <a:rPr lang="en-US" sz="7200" b="1">
                <a:solidFill>
                  <a:schemeClr val="bg1"/>
                </a:solidFill>
                <a:cs typeface="Poppins SemiBold"/>
              </a:rPr>
              <a:t> </a:t>
            </a:r>
            <a:r>
              <a:rPr lang="en-US" sz="7200" b="1" err="1">
                <a:solidFill>
                  <a:schemeClr val="bg1"/>
                </a:solidFill>
                <a:cs typeface="Poppins SemiBold"/>
              </a:rPr>
              <a:t>treści</a:t>
            </a:r>
            <a:endParaRPr lang="pl-PL" err="1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1950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61156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30363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1950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61156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0363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40250" y="7165135"/>
            <a:ext cx="0" cy="3615160"/>
          </a:xfrm>
          <a:prstGeom prst="line">
            <a:avLst/>
          </a:prstGeom>
          <a:ln w="76200">
            <a:solidFill>
              <a:srgbClr val="154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5329" y="6952495"/>
            <a:ext cx="4120083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Poppins SemiBold"/>
              </a:rPr>
              <a:t>Wstępne</a:t>
            </a:r>
            <a:r>
              <a:rPr lang="en-US" b="1" dirty="0">
                <a:solidFill>
                  <a:schemeClr val="bg1"/>
                </a:solidFill>
                <a:cs typeface="Poppins SemiBold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Poppins SemiBold"/>
              </a:rPr>
              <a:t>przetwarzanie</a:t>
            </a:r>
            <a:r>
              <a:rPr lang="en-US" b="1" dirty="0">
                <a:solidFill>
                  <a:schemeClr val="bg1"/>
                </a:solidFill>
                <a:cs typeface="Poppins SemiBold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Poppins SemiBold"/>
              </a:rPr>
              <a:t>danych</a:t>
            </a:r>
            <a:endParaRPr lang="en-US" dirty="0">
              <a:solidFill>
                <a:schemeClr val="bg1"/>
              </a:solidFill>
              <a:latin typeface="Barlow SCK SemiBold" panose="00000706000000000000" pitchFamily="50" charset="-18"/>
              <a:cs typeface="Poppins SemiBold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5329" y="9691902"/>
            <a:ext cx="34273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Poppins SemiBold" panose="02000000000000000000" pitchFamily="2" charset="0"/>
              </a:rPr>
              <a:t>LGBMRegressor</a:t>
            </a:r>
            <a:r>
              <a:rPr lang="en-US" b="1" dirty="0">
                <a:solidFill>
                  <a:schemeClr val="bg1"/>
                </a:solidFill>
                <a:cs typeface="Poppins SemiBold" panose="02000000000000000000" pitchFamily="2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034535" y="6952496"/>
            <a:ext cx="449131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Poppins SemiBold"/>
              </a:rPr>
              <a:t>Opis</a:t>
            </a:r>
            <a:r>
              <a:rPr lang="en-US" b="1" dirty="0">
                <a:solidFill>
                  <a:schemeClr val="bg1"/>
                </a:solidFill>
                <a:cs typeface="Poppins SemiBold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Poppins SemiBold"/>
              </a:rPr>
              <a:t>modelu</a:t>
            </a:r>
            <a:r>
              <a:rPr lang="en-US" b="1" dirty="0">
                <a:solidFill>
                  <a:schemeClr val="bg1"/>
                </a:solidFill>
                <a:cs typeface="Poppins SemiBold"/>
              </a:rPr>
              <a:t> </a:t>
            </a:r>
            <a:r>
              <a:rPr lang="pl-PL" b="1" dirty="0">
                <a:solidFill>
                  <a:schemeClr val="bg1"/>
                </a:solidFill>
                <a:cs typeface="Poppins SemiBold"/>
              </a:rPr>
              <a:t>i</a:t>
            </a:r>
            <a:r>
              <a:rPr lang="en-US" b="1" dirty="0">
                <a:solidFill>
                  <a:schemeClr val="bg1"/>
                </a:solidFill>
                <a:cs typeface="Poppins SemiBold"/>
              </a:rPr>
              <a:t> </a:t>
            </a:r>
            <a:r>
              <a:rPr lang="en-US" b="1" dirty="0" err="1">
                <a:solidFill>
                  <a:schemeClr val="bg1"/>
                </a:solidFill>
                <a:cs typeface="Poppins SemiBold"/>
              </a:rPr>
              <a:t>trenowanie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034535" y="9691902"/>
            <a:ext cx="39925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ea typeface="Calibri"/>
                <a:cs typeface="Calibri"/>
              </a:rPr>
              <a:t>Przebieg eksperymentów 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03742" y="7030649"/>
            <a:ext cx="28305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  <a:cs typeface="Poppins SemiBold" panose="02000000000000000000" pitchFamily="2" charset="0"/>
              </a:rPr>
              <a:t>LightBGM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803742" y="9691902"/>
            <a:ext cx="28305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Wyniki i wnioski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95C52-3E8E-DD74-215E-C2E6A226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obrazu 13" descr="Obraz zawierający tekst, zrzut ekranu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BEA8A95-BE06-F134-B621-B21F4AD2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4" r="874"/>
          <a:stretch/>
        </p:blipFill>
        <p:spPr>
          <a:xfrm>
            <a:off x="4290502" y="1048190"/>
            <a:ext cx="15802995" cy="9696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45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F7843-E19C-5B7E-9FAE-2E7BB606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obrazu 12" descr="Obraz zawierający Wykres, diagram, tekst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12B9430-C2CA-BFA8-1933-951CF71C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29" b="6029"/>
          <a:stretch/>
        </p:blipFill>
        <p:spPr>
          <a:xfrm>
            <a:off x="3910501" y="932255"/>
            <a:ext cx="16562997" cy="104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048691-DAAA-AEB6-4A47-7517CCE3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D5C91A80-C8E8-D41E-8EA5-705EFCEA0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539" y="803192"/>
            <a:ext cx="13484922" cy="105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563BF-7BFB-D818-30B5-DF3690786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obrazu 3">
            <a:extLst>
              <a:ext uri="{FF2B5EF4-FFF2-40B4-BE49-F238E27FC236}">
                <a16:creationId xmlns:a16="http://schemas.microsoft.com/office/drawing/2014/main" id="{8082F2F9-691F-E0FD-D019-4A14AA0D7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4" r="9284"/>
          <a:stretch/>
        </p:blipFill>
        <p:spPr>
          <a:xfrm>
            <a:off x="6411454" y="695553"/>
            <a:ext cx="11561092" cy="102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E15B8E7C-383D-9EDD-21CF-6C416B8A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6" y="2950535"/>
            <a:ext cx="12463847" cy="61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E10C7-D670-79C0-0DA9-7488EB04B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Wprowadzenie do algorytmu LightGBM">
            <a:extLst>
              <a:ext uri="{FF2B5EF4-FFF2-40B4-BE49-F238E27FC236}">
                <a16:creationId xmlns:a16="http://schemas.microsoft.com/office/drawing/2014/main" id="{EC3D5D0A-1A82-7946-6BE7-6F6DC93E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114" y="2448831"/>
            <a:ext cx="17097984" cy="72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6E6CC-AE1D-1548-BD99-F4330508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Kroki w algorytmie LightGBM">
            <a:extLst>
              <a:ext uri="{FF2B5EF4-FFF2-40B4-BE49-F238E27FC236}">
                <a16:creationId xmlns:a16="http://schemas.microsoft.com/office/drawing/2014/main" id="{54E22FC1-3C3E-4E4A-1DBB-E16AA7EA1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736" y="2506365"/>
            <a:ext cx="18649950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21</TotalTime>
  <Words>175</Words>
  <Application>Microsoft Office PowerPoint</Application>
  <PresentationFormat>Niestandardowy</PresentationFormat>
  <Paragraphs>73</Paragraphs>
  <Slides>18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8" baseType="lpstr">
      <vt:lpstr>Arial</vt:lpstr>
      <vt:lpstr>Barlow SCK SemiBold</vt:lpstr>
      <vt:lpstr>Calibri</vt:lpstr>
      <vt:lpstr>Consolas</vt:lpstr>
      <vt:lpstr>Montserrat Light</vt:lpstr>
      <vt:lpstr>Montserrat SemiBold</vt:lpstr>
      <vt:lpstr>Poppins SemiBold</vt:lpstr>
      <vt:lpstr>Times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Szymon Palka</cp:lastModifiedBy>
  <cp:revision>10</cp:revision>
  <dcterms:created xsi:type="dcterms:W3CDTF">2016-06-20T18:47:00Z</dcterms:created>
  <dcterms:modified xsi:type="dcterms:W3CDTF">2025-02-05T15:28:10Z</dcterms:modified>
</cp:coreProperties>
</file>