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40"/>
  </p:notesMasterIdLst>
  <p:sldIdLst>
    <p:sldId id="386" r:id="rId2"/>
    <p:sldId id="257" r:id="rId3"/>
    <p:sldId id="435" r:id="rId4"/>
    <p:sldId id="449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95" r:id="rId23"/>
    <p:sldId id="494" r:id="rId24"/>
    <p:sldId id="468" r:id="rId25"/>
    <p:sldId id="469" r:id="rId26"/>
    <p:sldId id="474" r:id="rId27"/>
    <p:sldId id="470" r:id="rId28"/>
    <p:sldId id="471" r:id="rId29"/>
    <p:sldId id="472" r:id="rId30"/>
    <p:sldId id="478" r:id="rId31"/>
    <p:sldId id="496" r:id="rId32"/>
    <p:sldId id="491" r:id="rId33"/>
    <p:sldId id="492" r:id="rId34"/>
    <p:sldId id="493" r:id="rId35"/>
    <p:sldId id="477" r:id="rId36"/>
    <p:sldId id="476" r:id="rId37"/>
    <p:sldId id="475" r:id="rId38"/>
    <p:sldId id="490" r:id="rId39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41"/>
      <p:bold r:id="rId42"/>
      <p:italic r:id="rId43"/>
      <p:boldItalic r:id="rId44"/>
    </p:embeddedFont>
    <p:embeddedFont>
      <p:font typeface="Monotype Sorts" pitchFamily="2" charset="2"/>
      <p:regular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Tahoma" panose="020B0604030504040204" pitchFamily="34" charset="0"/>
      <p:regular r:id="rId50"/>
      <p:bold r:id="rId51"/>
    </p:embeddedFont>
    <p:embeddedFont>
      <p:font typeface="Wingdings 2" pitchFamily="2" charset="2"/>
      <p:regular r:id="rId52"/>
    </p:embeddedFont>
    <p:embeddedFont>
      <p:font typeface="Work Sans" pitchFamily="2" charset="77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iuq68okC4GNvfu4XSSWBvUG72T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811"/>
    <p:restoredTop sz="86348"/>
  </p:normalViewPr>
  <p:slideViewPr>
    <p:cSldViewPr snapToGrid="0" snapToObjects="1">
      <p:cViewPr varScale="1">
        <p:scale>
          <a:sx n="160" d="100"/>
          <a:sy n="160" d="100"/>
        </p:scale>
        <p:origin x="192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2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0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48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46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25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175742"/>
            <a:ext cx="3768725" cy="2792016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/>
            </a:lvl2pPr>
            <a:lvl3pPr>
              <a:defRPr sz="1500"/>
            </a:lvl3pPr>
            <a:lvl4pPr marL="1314450" indent="-285750">
              <a:buFont typeface="Arial" panose="020B0604020202020204" pitchFamily="34" charset="0"/>
              <a:buChar char="•"/>
              <a:defRPr sz="1350"/>
            </a:lvl4pPr>
            <a:lvl5pPr marL="1657350" indent="-285750">
              <a:buFont typeface="Arial" panose="020B0604020202020204" pitchFamily="34" charset="0"/>
              <a:buChar char="•"/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75742"/>
            <a:ext cx="3770313" cy="2792016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>
              <a:buFont typeface="Arial" panose="020B0604020202020204" pitchFamily="34" charset="0"/>
              <a:buChar char="•"/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34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6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6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body" idx="1"/>
          </p:nvPr>
        </p:nvSpPr>
        <p:spPr>
          <a:xfrm>
            <a:off x="869315" y="2312670"/>
            <a:ext cx="7405370" cy="20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□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□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□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940435" y="948055"/>
            <a:ext cx="4949825" cy="115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Work Sans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Work Sans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Work Sans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Work Sans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Work Sans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Work Sans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Work Sans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Work Sans"/>
              <a:buNone/>
              <a:defRPr sz="4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2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DEE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2A74391-CB22-EA49-9438-A430F5A74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0000" y="180000"/>
            <a:ext cx="77787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0D79310-06AC-A744-8957-E177912C6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0000" y="1106496"/>
            <a:ext cx="7691438" cy="339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1B0CD3F5-4E20-E24A-B655-E4B76806C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686301"/>
            <a:ext cx="2130425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buFont typeface="Times New Roman" pitchFamily="18" charset="0"/>
              <a:buNone/>
              <a:defRPr/>
            </a:pPr>
            <a:endParaRPr lang="en-US" sz="1050">
              <a:cs typeface="Times New Roman" pitchFamily="18" charset="0"/>
            </a:endParaRP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12F1C6F2-0B87-274A-92A8-E40BCA311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buFont typeface="Times New Roman" pitchFamily="18" charset="0"/>
              <a:buNone/>
              <a:defRPr/>
            </a:pPr>
            <a:endParaRPr lang="en-US" sz="1050">
              <a:cs typeface="Times New Roman" pitchFamily="18" charset="0"/>
            </a:endParaRP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08FA45E3-0D4C-194B-8E64-A05ED5266D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324056" y="4681538"/>
            <a:ext cx="585787" cy="3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cs typeface="Lucida Sans Unicode" panose="020B0602030504020204" pitchFamily="34" charset="0"/>
              </a:defRPr>
            </a:lvl1pPr>
          </a:lstStyle>
          <a:p>
            <a:fld id="{D2876515-F227-1848-A436-77C64EF35321}" type="slidenum">
              <a:rPr lang="en-US" altLang="zh-CN"/>
              <a:pPr/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  <p:sldLayoutId id="2147483687" r:id="rId7"/>
  </p:sldLayoutIdLst>
  <p:txStyles>
    <p:titleStyle>
      <a:lvl1pPr algn="l" defTabSz="336947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2700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336947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2700" b="1">
          <a:solidFill>
            <a:srgbClr val="003366"/>
          </a:solidFill>
          <a:latin typeface="Arial" pitchFamily="34" charset="0"/>
          <a:ea typeface="宋体" pitchFamily="2" charset="-122"/>
        </a:defRPr>
      </a:lvl2pPr>
      <a:lvl3pPr algn="l" defTabSz="336947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2700" b="1">
          <a:solidFill>
            <a:srgbClr val="003366"/>
          </a:solidFill>
          <a:latin typeface="Arial" pitchFamily="34" charset="0"/>
          <a:ea typeface="宋体" pitchFamily="2" charset="-122"/>
        </a:defRPr>
      </a:lvl3pPr>
      <a:lvl4pPr algn="l" defTabSz="336947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2700" b="1">
          <a:solidFill>
            <a:srgbClr val="003366"/>
          </a:solidFill>
          <a:latin typeface="Arial" pitchFamily="34" charset="0"/>
          <a:ea typeface="宋体" pitchFamily="2" charset="-122"/>
        </a:defRPr>
      </a:lvl4pPr>
      <a:lvl5pPr algn="l" defTabSz="336947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2700" b="1">
          <a:solidFill>
            <a:srgbClr val="003366"/>
          </a:solidFill>
          <a:latin typeface="Arial" pitchFamily="34" charset="0"/>
          <a:ea typeface="宋体" pitchFamily="2" charset="-122"/>
        </a:defRPr>
      </a:lvl5pPr>
      <a:lvl6pPr marL="342900" algn="l" defTabSz="336947" rtl="0" eaLnBrk="1" fontAlgn="base" hangingPunct="1">
        <a:lnSpc>
          <a:spcPct val="90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2700" b="1">
          <a:solidFill>
            <a:srgbClr val="003366"/>
          </a:solidFill>
          <a:latin typeface="Arial" pitchFamily="34" charset="0"/>
          <a:ea typeface="宋体" pitchFamily="2" charset="-122"/>
        </a:defRPr>
      </a:lvl6pPr>
      <a:lvl7pPr marL="685800" algn="l" defTabSz="336947" rtl="0" eaLnBrk="1" fontAlgn="base" hangingPunct="1">
        <a:lnSpc>
          <a:spcPct val="90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2700" b="1">
          <a:solidFill>
            <a:srgbClr val="003366"/>
          </a:solidFill>
          <a:latin typeface="Arial" pitchFamily="34" charset="0"/>
          <a:ea typeface="宋体" pitchFamily="2" charset="-122"/>
        </a:defRPr>
      </a:lvl7pPr>
      <a:lvl8pPr marL="1028700" algn="l" defTabSz="336947" rtl="0" eaLnBrk="1" fontAlgn="base" hangingPunct="1">
        <a:lnSpc>
          <a:spcPct val="90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2700" b="1">
          <a:solidFill>
            <a:srgbClr val="003366"/>
          </a:solidFill>
          <a:latin typeface="Arial" pitchFamily="34" charset="0"/>
          <a:ea typeface="宋体" pitchFamily="2" charset="-122"/>
        </a:defRPr>
      </a:lvl8pPr>
      <a:lvl9pPr marL="1371600" algn="l" defTabSz="336947" rtl="0" eaLnBrk="1" fontAlgn="base" hangingPunct="1">
        <a:lnSpc>
          <a:spcPct val="90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2700" b="1">
          <a:solidFill>
            <a:srgbClr val="003366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defTabSz="336947" rtl="0" eaLnBrk="0" fontAlgn="base" hangingPunct="0">
        <a:spcBef>
          <a:spcPts val="525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2100">
          <a:solidFill>
            <a:srgbClr val="003366"/>
          </a:solidFill>
          <a:latin typeface="+mn-lt"/>
          <a:ea typeface="+mn-ea"/>
          <a:cs typeface="+mn-cs"/>
        </a:defRPr>
      </a:lvl1pPr>
      <a:lvl2pPr marL="557213" indent="-214313" algn="l" defTabSz="336947" rtl="0" eaLnBrk="0" fontAlgn="base" hangingPunct="0">
        <a:spcBef>
          <a:spcPts val="45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1800">
          <a:solidFill>
            <a:srgbClr val="003366"/>
          </a:solidFill>
          <a:latin typeface="+mn-lt"/>
          <a:ea typeface="+mn-ea"/>
        </a:defRPr>
      </a:lvl2pPr>
      <a:lvl3pPr marL="857250" indent="-171450" algn="l" defTabSz="336947" rtl="0" eaLnBrk="0" fontAlgn="base" hangingPunct="0">
        <a:spcBef>
          <a:spcPts val="375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1500">
          <a:solidFill>
            <a:srgbClr val="003366"/>
          </a:solidFill>
          <a:latin typeface="+mn-lt"/>
          <a:ea typeface="+mn-ea"/>
        </a:defRPr>
      </a:lvl3pPr>
      <a:lvl4pPr marL="1200150" indent="-171450" algn="l" defTabSz="336947" rtl="0" eaLnBrk="0" fontAlgn="base" hangingPunct="0">
        <a:spcBef>
          <a:spcPts val="338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1500">
          <a:solidFill>
            <a:srgbClr val="003366"/>
          </a:solidFill>
          <a:latin typeface="+mn-lt"/>
          <a:ea typeface="+mn-ea"/>
        </a:defRPr>
      </a:lvl4pPr>
      <a:lvl5pPr marL="1543050" indent="-171450" algn="l" defTabSz="336947" rtl="0" eaLnBrk="0" fontAlgn="base" hangingPunct="0">
        <a:spcBef>
          <a:spcPts val="338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1500">
          <a:solidFill>
            <a:srgbClr val="003366"/>
          </a:solidFill>
          <a:latin typeface="+mn-lt"/>
          <a:ea typeface="+mn-ea"/>
        </a:defRPr>
      </a:lvl5pPr>
      <a:lvl6pPr marL="1885950" indent="-171450" algn="l" defTabSz="336947" rtl="0" eaLnBrk="1" fontAlgn="base" hangingPunct="1">
        <a:spcBef>
          <a:spcPts val="338"/>
        </a:spcBef>
        <a:spcAft>
          <a:spcPct val="0"/>
        </a:spcAft>
        <a:buSzPct val="100000"/>
        <a:buFont typeface="Times New Roman" pitchFamily="18" charset="0"/>
        <a:buChar char="»"/>
        <a:defRPr sz="1500">
          <a:solidFill>
            <a:srgbClr val="003366"/>
          </a:solidFill>
          <a:latin typeface="+mn-lt"/>
          <a:ea typeface="+mn-ea"/>
        </a:defRPr>
      </a:lvl6pPr>
      <a:lvl7pPr marL="2228850" indent="-171450" algn="l" defTabSz="336947" rtl="0" eaLnBrk="1" fontAlgn="base" hangingPunct="1">
        <a:spcBef>
          <a:spcPts val="338"/>
        </a:spcBef>
        <a:spcAft>
          <a:spcPct val="0"/>
        </a:spcAft>
        <a:buSzPct val="100000"/>
        <a:buFont typeface="Times New Roman" pitchFamily="18" charset="0"/>
        <a:buChar char="»"/>
        <a:defRPr sz="1500">
          <a:solidFill>
            <a:srgbClr val="003366"/>
          </a:solidFill>
          <a:latin typeface="+mn-lt"/>
          <a:ea typeface="+mn-ea"/>
        </a:defRPr>
      </a:lvl7pPr>
      <a:lvl8pPr marL="2571750" indent="-171450" algn="l" defTabSz="336947" rtl="0" eaLnBrk="1" fontAlgn="base" hangingPunct="1">
        <a:spcBef>
          <a:spcPts val="338"/>
        </a:spcBef>
        <a:spcAft>
          <a:spcPct val="0"/>
        </a:spcAft>
        <a:buSzPct val="100000"/>
        <a:buFont typeface="Times New Roman" pitchFamily="18" charset="0"/>
        <a:buChar char="»"/>
        <a:defRPr sz="1500">
          <a:solidFill>
            <a:srgbClr val="003366"/>
          </a:solidFill>
          <a:latin typeface="+mn-lt"/>
          <a:ea typeface="+mn-ea"/>
        </a:defRPr>
      </a:lvl8pPr>
      <a:lvl9pPr marL="2914650" indent="-171450" algn="l" defTabSz="336947" rtl="0" eaLnBrk="1" fontAlgn="base" hangingPunct="1">
        <a:spcBef>
          <a:spcPts val="338"/>
        </a:spcBef>
        <a:spcAft>
          <a:spcPct val="0"/>
        </a:spcAft>
        <a:buSzPct val="100000"/>
        <a:buFont typeface="Times New Roman" pitchFamily="18" charset="0"/>
        <a:buChar char="»"/>
        <a:defRPr sz="15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enwm1@hope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>
            <a:extLst>
              <a:ext uri="{FF2B5EF4-FFF2-40B4-BE49-F238E27FC236}">
                <a16:creationId xmlns:a16="http://schemas.microsoft.com/office/drawing/2014/main" id="{4C514C07-09AC-8843-8985-313BB50B45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6160" y="627460"/>
            <a:ext cx="5829300" cy="1102519"/>
          </a:xfrm>
        </p:spPr>
        <p:txBody>
          <a:bodyPr/>
          <a:lstStyle/>
          <a:p>
            <a:pPr eaLnBrk="1" hangingPunct="1"/>
            <a:r>
              <a:rPr lang="en-US" altLang="zh-CN" dirty="0"/>
              <a:t>CSCCORE1I</a:t>
            </a:r>
            <a:br>
              <a:rPr lang="en-US" altLang="zh-CN" dirty="0"/>
            </a:br>
            <a:r>
              <a:rPr lang="en-US" altLang="zh-CN" sz="2400" dirty="0"/>
              <a:t>Software Engineering 1</a:t>
            </a:r>
            <a:br>
              <a:rPr lang="en-US" altLang="zh-CN" sz="2400" dirty="0"/>
            </a:br>
            <a:r>
              <a:rPr lang="en-US" altLang="zh-CN" sz="2400" dirty="0"/>
              <a:t>Java: Basic Java - Revision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454FA49-CA6F-9347-B987-6BB37DAEA3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0010" y="2139553"/>
            <a:ext cx="4992290" cy="2089547"/>
          </a:xfrm>
        </p:spPr>
        <p:txBody>
          <a:bodyPr/>
          <a:lstStyle/>
          <a:p>
            <a:pPr algn="l" eaLnBrk="1" hangingPunct="1">
              <a:buFont typeface="Wingdings 2" pitchFamily="2" charset="2"/>
              <a:buNone/>
            </a:pPr>
            <a:r>
              <a:rPr lang="en-US" altLang="zh-CN" dirty="0"/>
              <a:t>Mark Greenwood</a:t>
            </a:r>
          </a:p>
          <a:p>
            <a:pPr algn="l" eaLnBrk="1" hangingPunct="1">
              <a:buFont typeface="Wingdings 2" pitchFamily="2" charset="2"/>
              <a:buNone/>
            </a:pPr>
            <a:r>
              <a:rPr lang="en-US" altLang="zh-CN" sz="1800" dirty="0"/>
              <a:t>email: </a:t>
            </a:r>
            <a:r>
              <a:rPr lang="en-US" altLang="zh-CN" sz="1800" dirty="0">
                <a:hlinkClick r:id="rId2"/>
              </a:rPr>
              <a:t>greenwm1@hope.ac.uk</a:t>
            </a:r>
            <a:endParaRPr lang="en-US" altLang="zh-CN" sz="1800" dirty="0"/>
          </a:p>
          <a:p>
            <a:pPr algn="l" eaLnBrk="1" hangingPunct="1"/>
            <a:r>
              <a:rPr lang="en-US" altLang="zh-CN" sz="1800" dirty="0"/>
              <a:t>Zoom: </a:t>
            </a:r>
            <a:r>
              <a:rPr lang="en-GB" sz="1800" dirty="0"/>
              <a:t>https://</a:t>
            </a:r>
            <a:r>
              <a:rPr lang="en-GB" sz="1800" dirty="0" err="1"/>
              <a:t>hope.zoom.us</a:t>
            </a:r>
            <a:r>
              <a:rPr lang="en-GB" sz="1800" dirty="0"/>
              <a:t>/j/4155561823</a:t>
            </a:r>
            <a:endParaRPr lang="en-US" altLang="zh-CN" sz="1800" dirty="0"/>
          </a:p>
          <a:p>
            <a:pPr algn="l" eaLnBrk="1" hangingPunct="1">
              <a:buFont typeface="Wingdings 2" pitchFamily="2" charset="2"/>
              <a:buNone/>
            </a:pPr>
            <a:r>
              <a:rPr lang="en-US" altLang="zh-CN" sz="1800" dirty="0"/>
              <a:t>room: FML202</a:t>
            </a:r>
          </a:p>
          <a:p>
            <a:pPr algn="l" eaLnBrk="1" hangingPunct="1">
              <a:buFont typeface="Wingdings 2" pitchFamily="2" charset="2"/>
              <a:buNone/>
            </a:pPr>
            <a:endParaRPr lang="en-US" altLang="zh-CN" dirty="0"/>
          </a:p>
          <a:p>
            <a:pPr algn="l" eaLnBrk="1" hangingPunct="1">
              <a:buFont typeface="Wingdings 2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A constructor with no parameters is referred to as a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no-arg constructor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Constructors must have the same name as the class itself.</a:t>
            </a:r>
          </a:p>
          <a:p>
            <a:pPr>
              <a:spcBef>
                <a:spcPts val="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Constructors do not have a return type—not even void.</a:t>
            </a:r>
          </a:p>
          <a:p>
            <a:pPr>
              <a:spcBef>
                <a:spcPts val="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Constructors are invoked using the new operator when an object is created. Constructors play the role of initializing objects.</a:t>
            </a:r>
          </a:p>
        </p:txBody>
      </p:sp>
    </p:spTree>
    <p:extLst>
      <p:ext uri="{BB962C8B-B14F-4D97-AF65-F5344CB8AC3E}">
        <p14:creationId xmlns:p14="http://schemas.microsoft.com/office/powerpoint/2010/main" val="40657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using constructors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9D8EC5-F329-1049-9316-3C69204AA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077200" cy="318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Monotype Sorts" pitchFamily="2" charset="2"/>
              <a:buNone/>
            </a:pPr>
            <a:r>
              <a:rPr lang="en-US" altLang="en-US" sz="3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ClassName();</a:t>
            </a:r>
            <a:endParaRPr lang="en-US" altLang="en-US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</a:pPr>
            <a:endParaRPr lang="en-US" altLang="en-US" dirty="0"/>
          </a:p>
          <a:p>
            <a:pPr>
              <a:buClrTx/>
              <a:buFont typeface="Monotype Sorts" pitchFamily="2" charset="2"/>
              <a:buNone/>
            </a:pPr>
            <a:r>
              <a:rPr lang="en-US" altLang="en-US" dirty="0"/>
              <a:t>Example:</a:t>
            </a:r>
          </a:p>
          <a:p>
            <a:pPr>
              <a:buClrTx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Circle();</a:t>
            </a:r>
          </a:p>
          <a:p>
            <a:pPr>
              <a:buClrTx/>
              <a:buFont typeface="Monotype Sorts" pitchFamily="2" charset="2"/>
              <a:buNone/>
            </a:pPr>
            <a:endParaRPr lang="en-US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Circle(5.0); </a:t>
            </a:r>
          </a:p>
          <a:p>
            <a:pPr>
              <a:buClrTx/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595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A class may be defined without constructors.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In this case, a no-arg constructor with an empty body is implicitly defined in the class.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This constructor, called </a:t>
            </a: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a default constructor</a:t>
            </a:r>
            <a:r>
              <a:rPr lang="en-US" altLang="en-US" sz="2800" dirty="0">
                <a:cs typeface="Courier New" panose="02070309020205020404" pitchFamily="49" charset="0"/>
              </a:rPr>
              <a:t>, is provided automatically </a:t>
            </a: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only if no constructors are explicitly defined in the class</a:t>
            </a:r>
            <a:r>
              <a:rPr lang="en-US" altLang="en-US" sz="2800" dirty="0">
                <a:cs typeface="Courier New" panose="02070309020205020404" pitchFamily="49" charset="0"/>
              </a:rPr>
              <a:t>.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2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To reference an object, assign the object to a reference variable.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To declare a reference variable, use the syntax: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 objectRefVar;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dirty="0">
              <a:latin typeface="Book Antiqua" panose="02040602050305030304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Example: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 myCircle;</a:t>
            </a:r>
          </a:p>
        </p:txBody>
      </p:sp>
    </p:spTree>
    <p:extLst>
      <p:ext uri="{BB962C8B-B14F-4D97-AF65-F5344CB8AC3E}">
        <p14:creationId xmlns:p14="http://schemas.microsoft.com/office/powerpoint/2010/main" val="117953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one step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97D8A8-12F7-1E4C-A82A-D9383BD3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5" y="1944029"/>
            <a:ext cx="8902390" cy="215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Monotype Sorts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ClassName </a:t>
            </a:r>
            <a:r>
              <a:rPr lang="en-US" altLang="en-US" sz="2600" dirty="0">
                <a:latin typeface="Courier New" panose="02070309020205020404" pitchFamily="49" charset="0"/>
              </a:rPr>
              <a:t>objectRefVar</a:t>
            </a:r>
            <a:r>
              <a:rPr lang="en-US" altLang="en-US" sz="2800" dirty="0">
                <a:latin typeface="Courier New" panose="02070309020205020404" pitchFamily="49" charset="0"/>
              </a:rPr>
              <a:t> = new ClassName();</a:t>
            </a:r>
          </a:p>
          <a:p>
            <a:pPr>
              <a:buClrTx/>
            </a:pPr>
            <a:endParaRPr lang="en-US" altLang="en-US" dirty="0"/>
          </a:p>
          <a:p>
            <a:pPr>
              <a:buClrTx/>
              <a:buFont typeface="Monotype Sorts" pitchFamily="2" charset="2"/>
              <a:buNone/>
            </a:pPr>
            <a:r>
              <a:rPr lang="en-US" altLang="en-US" sz="3000" dirty="0"/>
              <a:t>Example:</a:t>
            </a:r>
          </a:p>
          <a:p>
            <a:pPr algn="just">
              <a:buClrTx/>
              <a:buFont typeface="Monotype Sorts" pitchFamily="2" charset="2"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Circle myCircle = new Circle();</a:t>
            </a:r>
          </a:p>
        </p:txBody>
      </p:sp>
    </p:spTree>
    <p:extLst>
      <p:ext uri="{BB962C8B-B14F-4D97-AF65-F5344CB8AC3E}">
        <p14:creationId xmlns:p14="http://schemas.microsoft.com/office/powerpoint/2010/main" val="310118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Object’s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Referencing the object’s data: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        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</a:rPr>
              <a:t>objectRefVar.data</a:t>
            </a:r>
            <a:endParaRPr lang="en-US" altLang="en-US" sz="2400" dirty="0">
              <a:solidFill>
                <a:srgbClr val="00B05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i="1" dirty="0">
                <a:latin typeface="Book Antiqua" panose="02040602050305030304" pitchFamily="18" charset="0"/>
              </a:rPr>
              <a:t>        e.g., 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</a:rPr>
              <a:t>myCircle.radius</a:t>
            </a:r>
            <a:endParaRPr lang="en-US" altLang="en-US" sz="2400" i="1" dirty="0">
              <a:solidFill>
                <a:srgbClr val="00B050"/>
              </a:solidFill>
              <a:latin typeface="Book Antiqua" panose="02040602050305030304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Invoking the object’s method: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       </a:t>
            </a:r>
            <a:r>
              <a:rPr lang="en-US" altLang="en-US" sz="2400" dirty="0" err="1">
                <a:solidFill>
                  <a:srgbClr val="00B050"/>
                </a:solidFill>
                <a:latin typeface="Courier New" panose="02070309020205020404" pitchFamily="49" charset="0"/>
              </a:rPr>
              <a:t>objectRefVar.methodName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</a:rPr>
              <a:t>(arguments)</a:t>
            </a:r>
            <a:endParaRPr lang="en-US" altLang="en-US" sz="2400" dirty="0">
              <a:solidFill>
                <a:srgbClr val="00B05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i="1" dirty="0">
                <a:latin typeface="Book Antiqua" panose="02040602050305030304" pitchFamily="18" charset="0"/>
              </a:rPr>
              <a:t>       e.g., </a:t>
            </a:r>
            <a:r>
              <a:rPr lang="en-US" altLang="en-US" sz="2000" dirty="0" err="1">
                <a:solidFill>
                  <a:srgbClr val="00B05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58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Fields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103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indent="0" algn="just">
              <a:lnSpc>
                <a:spcPct val="80000"/>
              </a:lnSpc>
              <a:buClrTx/>
              <a:buNone/>
            </a:pPr>
            <a:r>
              <a:rPr lang="en-US" altLang="en-US" sz="2400" dirty="0"/>
              <a:t>The data fields can be of reference types. For example, the following Student class contains a data field name of the String type.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Font typeface="Monotype Sorts" pitchFamily="2" charset="2"/>
              <a:buNone/>
            </a:pPr>
            <a:endParaRPr lang="en-US" altLang="en-US" sz="2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F0DC52-8D02-B14F-80A7-0FE8A5C3EC91}"/>
              </a:ext>
            </a:extLst>
          </p:cNvPr>
          <p:cNvSpPr/>
          <p:nvPr/>
        </p:nvSpPr>
        <p:spPr>
          <a:xfrm>
            <a:off x="133816" y="2571750"/>
            <a:ext cx="9010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 // name has default value null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age; // age has default value 0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boolean isScienceMajor; // isScienceMajor has default value false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gender; // c has default value '\u0000'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58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If a data field of a reference type does not reference any object, the data field holds a special literal value, null. </a:t>
            </a:r>
          </a:p>
        </p:txBody>
      </p:sp>
    </p:spTree>
    <p:extLst>
      <p:ext uri="{BB962C8B-B14F-4D97-AF65-F5344CB8AC3E}">
        <p14:creationId xmlns:p14="http://schemas.microsoft.com/office/powerpoint/2010/main" val="317980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a Data Field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The default value of a data field is: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>
                <a:cs typeface="Times New Roman" panose="02020603050405020304" pitchFamily="18" charset="0"/>
              </a:rPr>
              <a:t>null for a reference type,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>
                <a:cs typeface="Times New Roman" panose="02020603050405020304" pitchFamily="18" charset="0"/>
              </a:rPr>
              <a:t>0 for a numeric type,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>
                <a:cs typeface="Times New Roman" panose="02020603050405020304" pitchFamily="18" charset="0"/>
              </a:rPr>
              <a:t>false for a boolean type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>
                <a:cs typeface="Times New Roman" panose="02020603050405020304" pitchFamily="18" charset="0"/>
              </a:rPr>
              <a:t>'\u0000' for a char type.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However, Java assigns no default value to a local variable inside a method. </a:t>
            </a:r>
          </a:p>
        </p:txBody>
      </p:sp>
    </p:spTree>
    <p:extLst>
      <p:ext uri="{BB962C8B-B14F-4D97-AF65-F5344CB8AC3E}">
        <p14:creationId xmlns:p14="http://schemas.microsoft.com/office/powerpoint/2010/main" val="294180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FC26C-2E0C-E945-A5A0-9957CCACCCEF}"/>
              </a:ext>
            </a:extLst>
          </p:cNvPr>
          <p:cNvSpPr/>
          <p:nvPr/>
        </p:nvSpPr>
        <p:spPr>
          <a:xfrm>
            <a:off x="540000" y="1233006"/>
            <a:ext cx="6808654" cy="2093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x; // x has no default value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y; // y has no default value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System.out.println("x is " + x);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System.out.println("y is " + y);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D16142-4177-C046-81C5-E18C0B8CFD7F}"/>
              </a:ext>
            </a:extLst>
          </p:cNvPr>
          <p:cNvSpPr/>
          <p:nvPr/>
        </p:nvSpPr>
        <p:spPr bwMode="auto">
          <a:xfrm>
            <a:off x="6110868" y="3724507"/>
            <a:ext cx="2698595" cy="602166"/>
          </a:xfrm>
          <a:prstGeom prst="roundRect">
            <a:avLst/>
          </a:prstGeom>
          <a:solidFill>
            <a:schemeClr val="accent1">
              <a:alpha val="472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Compile Error!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C7E7AA-FA6A-224F-8B38-0384DE6F149D}"/>
              </a:ext>
            </a:extLst>
          </p:cNvPr>
          <p:cNvCxnSpPr>
            <a:stCxn id="5" idx="0"/>
          </p:cNvCxnSpPr>
          <p:nvPr/>
        </p:nvCxnSpPr>
        <p:spPr bwMode="auto">
          <a:xfrm flipH="1" flipV="1">
            <a:off x="5586761" y="2676293"/>
            <a:ext cx="1873405" cy="1048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28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869315" y="1569721"/>
            <a:ext cx="7405370" cy="294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SzPts val="1800"/>
              <a:buFont typeface="Arial" panose="020B0604020202020204" pitchFamily="34" charset="0"/>
              <a:buChar char="•"/>
            </a:pPr>
            <a:r>
              <a:rPr lang="en-GB" sz="1800" dirty="0"/>
              <a:t>Objects and Classes</a:t>
            </a:r>
          </a:p>
          <a:p>
            <a:pPr marL="400050" indent="-285750">
              <a:buSzPts val="1800"/>
              <a:buFont typeface="Arial" panose="020B0604020202020204" pitchFamily="34" charset="0"/>
              <a:buChar char="•"/>
            </a:pPr>
            <a:r>
              <a:rPr lang="en-GB" sz="1800" dirty="0"/>
              <a:t>UML for a class (revision)</a:t>
            </a:r>
          </a:p>
          <a:p>
            <a:pPr marL="400050" indent="-285750">
              <a:buSzPts val="1800"/>
              <a:buFont typeface="Arial" panose="020B0604020202020204" pitchFamily="34" charset="0"/>
              <a:buChar char="•"/>
            </a:pPr>
            <a:r>
              <a:rPr lang="en-GB" sz="1800" dirty="0"/>
              <a:t>Primitives vs References</a:t>
            </a:r>
          </a:p>
          <a:p>
            <a:pPr marL="400050" indent="-285750">
              <a:buSzPts val="1800"/>
              <a:buFont typeface="Arial" panose="020B0604020202020204" pitchFamily="34" charset="0"/>
              <a:buChar char="•"/>
            </a:pPr>
            <a:r>
              <a:rPr lang="en-GB" sz="1800" dirty="0"/>
              <a:t>Static methods, constants and variables</a:t>
            </a:r>
          </a:p>
          <a:p>
            <a:pPr marL="400050" indent="-285750">
              <a:buSzPts val="1800"/>
              <a:buFont typeface="Arial" panose="020B0604020202020204" pitchFamily="34" charset="0"/>
              <a:buChar char="•"/>
            </a:pPr>
            <a:r>
              <a:rPr lang="en-GB" sz="1800" dirty="0"/>
              <a:t>Access Modifiers</a:t>
            </a:r>
          </a:p>
          <a:p>
            <a:pPr marL="400050" indent="-285750">
              <a:buSzPts val="1800"/>
              <a:buFont typeface="Arial" panose="020B0604020202020204" pitchFamily="34" charset="0"/>
              <a:buChar char="•"/>
            </a:pPr>
            <a:r>
              <a:rPr lang="en-GB" sz="1800" dirty="0"/>
              <a:t>Passing objects to methods</a:t>
            </a:r>
          </a:p>
          <a:p>
            <a:pPr marL="400050" indent="-285750">
              <a:buSzPts val="1800"/>
              <a:buFont typeface="Arial" panose="020B0604020202020204" pitchFamily="34" charset="0"/>
              <a:buChar char="•"/>
            </a:pPr>
            <a:r>
              <a:rPr lang="en-GB" sz="1800" dirty="0"/>
              <a:t>Using this</a:t>
            </a:r>
          </a:p>
        </p:txBody>
      </p: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869315" y="786130"/>
            <a:ext cx="5092065" cy="62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IN" sz="3600" b="0" i="0" u="none" strike="noStrike" cap="none" dirty="0">
                <a:solidFill>
                  <a:srgbClr val="002060"/>
                </a:solidFill>
                <a:latin typeface="+mj-lt"/>
                <a:cs typeface="Calibri" panose="020F0502020204030204" pitchFamily="34" charset="0"/>
                <a:sym typeface="Open Sans"/>
              </a:rPr>
              <a:t>Overview</a:t>
            </a:r>
            <a:endParaRPr sz="3600" b="0" i="0" u="none" strike="noStrike" cap="none" dirty="0">
              <a:solidFill>
                <a:srgbClr val="002060"/>
              </a:solidFill>
              <a:latin typeface="+mj-lt"/>
              <a:cs typeface="Calibri" panose="020F050202020403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and Reference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8764D-8288-BE4C-8454-227A46AD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848432"/>
            <a:ext cx="8610600" cy="2124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9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and Reference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8ACA2-AB90-224C-8F8B-7A3E16F9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" y="927713"/>
            <a:ext cx="3109042" cy="17269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6F2DB-CD88-A443-848C-35FC2E0E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72" y="2411343"/>
            <a:ext cx="4707283" cy="23836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7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0000"/>
            <a:ext cx="8610600" cy="747713"/>
          </a:xfrm>
        </p:spPr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As shown in the previous slide:,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After the assignment statement c1 = c2, c1 points to the same object referenced by c2.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The object previously referenced by c1 is no longer referenced.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This object is known as garbage. Garbage is automatically collected by JVM. 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035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0000"/>
            <a:ext cx="8610600" cy="747713"/>
          </a:xfrm>
        </p:spPr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TIP: </a:t>
            </a:r>
          </a:p>
          <a:p>
            <a:pPr lvl="1">
              <a:spcBef>
                <a:spcPct val="50000"/>
              </a:spcBef>
            </a:pPr>
            <a:r>
              <a:rPr lang="en-US" altLang="en-US" sz="2500" dirty="0">
                <a:cs typeface="Times New Roman" panose="02020603050405020304" pitchFamily="18" charset="0"/>
              </a:rPr>
              <a:t>If you know that an object is no longer needed, you can explicitly assign null to a reference variable for the object. The JVM will automatically collect the space if the object is not referenced by any variable.</a:t>
            </a:r>
          </a:p>
          <a:p>
            <a:pPr lvl="1">
              <a:spcBef>
                <a:spcPct val="50000"/>
              </a:spcBef>
            </a:pPr>
            <a:r>
              <a:rPr lang="en-US" altLang="en-US" sz="2500" dirty="0">
                <a:cs typeface="Times New Roman" panose="02020603050405020304" pitchFamily="18" charset="0"/>
              </a:rPr>
              <a:t>You can use </a:t>
            </a:r>
            <a:r>
              <a:rPr lang="en-US" altLang="en-US" sz="2500" dirty="0">
                <a:solidFill>
                  <a:srgbClr val="FF0000"/>
                </a:solidFill>
                <a:cs typeface="Times New Roman" panose="02020603050405020304" pitchFamily="18" charset="0"/>
              </a:rPr>
              <a:t>java.lang.System.gc() </a:t>
            </a:r>
            <a:r>
              <a:rPr lang="en-US" altLang="en-US" sz="2500" dirty="0">
                <a:solidFill>
                  <a:srgbClr val="002060"/>
                </a:solidFill>
                <a:cs typeface="Times New Roman" panose="02020603050405020304" pitchFamily="18" charset="0"/>
              </a:rPr>
              <a:t>to</a:t>
            </a:r>
            <a:r>
              <a:rPr lang="en-US" altLang="en-US" sz="25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500" dirty="0">
                <a:solidFill>
                  <a:srgbClr val="002060"/>
                </a:solidFill>
                <a:cs typeface="Times New Roman" panose="02020603050405020304" pitchFamily="18" charset="0"/>
              </a:rPr>
              <a:t>hint to the JVM that it’s about time to sweep the heap.</a:t>
            </a:r>
          </a:p>
        </p:txBody>
      </p:sp>
    </p:spTree>
    <p:extLst>
      <p:ext uri="{BB962C8B-B14F-4D97-AF65-F5344CB8AC3E}">
        <p14:creationId xmlns:p14="http://schemas.microsoft.com/office/powerpoint/2010/main" val="3308480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0000"/>
            <a:ext cx="8610600" cy="747713"/>
          </a:xfrm>
        </p:spPr>
        <p:txBody>
          <a:bodyPr/>
          <a:lstStyle/>
          <a:p>
            <a:r>
              <a:rPr lang="en-US" dirty="0"/>
              <a:t>Static Variables, Constants and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Static variables are shared by all the instances of the class.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Static methods are not tied to a specific object. 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Static constants are final variables shared by all the instances of the class.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To declare static variables, constants, and methods, use the static modifier.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879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2" y="191151"/>
            <a:ext cx="8619893" cy="747713"/>
          </a:xfrm>
        </p:spPr>
        <p:txBody>
          <a:bodyPr/>
          <a:lstStyle/>
          <a:p>
            <a:r>
              <a:rPr lang="en-US" dirty="0"/>
              <a:t>Static Variables, Constants and Methods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023F7E-18B1-2A43-AE17-20965C5E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70" y="1679498"/>
            <a:ext cx="7393259" cy="21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41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FF0000"/>
                </a:solidFill>
              </a:rPr>
              <a:t>default</a:t>
            </a:r>
            <a:r>
              <a:rPr lang="en-US" altLang="en-US" sz="2600" dirty="0">
                <a:solidFill>
                  <a:srgbClr val="002060"/>
                </a:solidFill>
              </a:rPr>
              <a:t> (no modifier) – visible withing this package</a:t>
            </a:r>
          </a:p>
          <a:p>
            <a:pPr algn="just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FF0000"/>
                </a:solidFill>
              </a:rPr>
              <a:t>private</a:t>
            </a:r>
            <a:r>
              <a:rPr lang="en-US" altLang="en-US" sz="2600" dirty="0">
                <a:solidFill>
                  <a:srgbClr val="002060"/>
                </a:solidFill>
              </a:rPr>
              <a:t> – visible ONLY within this class or this .java file</a:t>
            </a:r>
          </a:p>
          <a:p>
            <a:pPr algn="just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FF0000"/>
                </a:solidFill>
              </a:rPr>
              <a:t>protected</a:t>
            </a:r>
            <a:r>
              <a:rPr lang="en-US" altLang="en-US" sz="2600" dirty="0">
                <a:solidFill>
                  <a:srgbClr val="002060"/>
                </a:solidFill>
              </a:rPr>
              <a:t> – visible in this class and in derived (sub) classes</a:t>
            </a:r>
          </a:p>
          <a:p>
            <a:pPr algn="just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FF0000"/>
                </a:solidFill>
              </a:rPr>
              <a:t>public</a:t>
            </a:r>
            <a:r>
              <a:rPr lang="en-US" altLang="en-US" sz="2600" dirty="0">
                <a:solidFill>
                  <a:srgbClr val="002060"/>
                </a:solidFill>
              </a:rPr>
              <a:t> – visible everywhere</a:t>
            </a:r>
          </a:p>
        </p:txBody>
      </p:sp>
    </p:spTree>
    <p:extLst>
      <p:ext uri="{BB962C8B-B14F-4D97-AF65-F5344CB8AC3E}">
        <p14:creationId xmlns:p14="http://schemas.microsoft.com/office/powerpoint/2010/main" val="349063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4501276-2C35-404A-9F9C-7B7CF1F3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1" y="1249394"/>
            <a:ext cx="7575887" cy="26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85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Fields Should be Private!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2"/>
            <a:ext cx="8610600" cy="7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2060"/>
                </a:solidFill>
              </a:rPr>
              <a:t>Protects data from bad programmers or habits</a:t>
            </a:r>
          </a:p>
          <a:p>
            <a:pPr algn="just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2060"/>
                </a:solidFill>
              </a:rPr>
              <a:t>Easier to maintain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7B2BDE-84AC-154E-BC2A-C0D1D236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74" y="2141411"/>
            <a:ext cx="6697452" cy="23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0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to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Passing by value for primitive type value (the value is passed to the parameter)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Passing by value for reference type value (the value is the reference to the object)</a:t>
            </a:r>
          </a:p>
        </p:txBody>
      </p:sp>
    </p:spTree>
    <p:extLst>
      <p:ext uri="{BB962C8B-B14F-4D97-AF65-F5344CB8AC3E}">
        <p14:creationId xmlns:p14="http://schemas.microsoft.com/office/powerpoint/2010/main" val="99684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Programming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cs typeface="Courier New" panose="02070309020205020404" pitchFamily="49" charset="0"/>
              </a:rPr>
              <a:t>Object-oriented programming (OOP) involves programming using objects.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cs typeface="Courier New" panose="02070309020205020404" pitchFamily="49" charset="0"/>
              </a:rPr>
              <a:t>An </a:t>
            </a:r>
            <a:r>
              <a:rPr lang="en-US" alt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object</a:t>
            </a:r>
            <a:r>
              <a:rPr lang="en-US" altLang="en-US" sz="2000" dirty="0">
                <a:cs typeface="Courier New" panose="02070309020205020404" pitchFamily="49" charset="0"/>
              </a:rPr>
              <a:t> represents an entity in the real world that can be distinctly identified. For example, a student, a desk, a circle, a button, and even a loan can all be viewed as objects.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cs typeface="Courier New" panose="02070309020205020404" pitchFamily="49" charset="0"/>
              </a:rPr>
              <a:t>An object has a unique identity, state, and behaviors.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cs typeface="Courier New" panose="02070309020205020404" pitchFamily="49" charset="0"/>
              </a:rPr>
              <a:t>The </a:t>
            </a:r>
            <a:r>
              <a:rPr lang="en-US" alt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state</a:t>
            </a:r>
            <a:r>
              <a:rPr lang="en-US" altLang="en-US" sz="2000" dirty="0">
                <a:cs typeface="Courier New" panose="02070309020205020404" pitchFamily="49" charset="0"/>
              </a:rPr>
              <a:t> of an object consists of a set of </a:t>
            </a:r>
            <a:r>
              <a:rPr lang="en-US" alt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data fields </a:t>
            </a:r>
            <a:r>
              <a:rPr lang="en-US" altLang="en-US" sz="2000" dirty="0">
                <a:cs typeface="Courier New" panose="02070309020205020404" pitchFamily="49" charset="0"/>
              </a:rPr>
              <a:t>(also known as </a:t>
            </a:r>
            <a:r>
              <a:rPr lang="en-US" alt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properties</a:t>
            </a:r>
            <a:r>
              <a:rPr lang="en-US" altLang="en-US" sz="2000" dirty="0">
                <a:cs typeface="Courier New" panose="02070309020205020404" pitchFamily="49" charset="0"/>
              </a:rPr>
              <a:t>) with their current values. The </a:t>
            </a:r>
            <a:r>
              <a:rPr lang="en-US" alt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behavior</a:t>
            </a:r>
            <a:r>
              <a:rPr lang="en-US" altLang="en-US" sz="2000" dirty="0">
                <a:cs typeface="Courier New" panose="02070309020205020404" pitchFamily="49" charset="0"/>
              </a:rPr>
              <a:t> of an object is defined by a set of methods. </a:t>
            </a:r>
          </a:p>
        </p:txBody>
      </p:sp>
    </p:spTree>
    <p:extLst>
      <p:ext uri="{BB962C8B-B14F-4D97-AF65-F5344CB8AC3E}">
        <p14:creationId xmlns:p14="http://schemas.microsoft.com/office/powerpoint/2010/main" val="3097469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to methods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02CF08A-EF50-DE40-8B5E-5F1A67E9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08" y="1487449"/>
            <a:ext cx="7374983" cy="26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1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F502-5438-5944-9D72-D969D8FD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42B8-5D83-BE49-A582-BADEECAD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106496"/>
            <a:ext cx="7691438" cy="38570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a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addOneToInt(a);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System.out.println("The value of a is : " + 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List&lt;Integer&gt; intList = new ArrayList&lt;&gt;();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intList.add(1);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addOneToList(intList);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for(Integer i:intList)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System.out.println("The value is : " + i.intValue());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addOneToInt(int 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a = a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addOneToList(List&lt;Integer&gt; integerList)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integerList.add(2);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6835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Objects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66F26D-72AC-574C-9EC0-A52DF72C746D}"/>
              </a:ext>
            </a:extLst>
          </p:cNvPr>
          <p:cNvSpPr/>
          <p:nvPr/>
        </p:nvSpPr>
        <p:spPr>
          <a:xfrm>
            <a:off x="540000" y="1066001"/>
            <a:ext cx="7286477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Circle[] circleArray = new Circle[10];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of objects is actually an </a:t>
            </a:r>
            <a:r>
              <a:rPr lang="en-US" alt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 of reference variables</a:t>
            </a: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So; invoking circleArray[1].getArea() involves two levels of referencing as shown in the next slide.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circleArray references to the entire array.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circleArray[1] references to a Circle object. </a:t>
            </a:r>
          </a:p>
        </p:txBody>
      </p:sp>
    </p:spTree>
    <p:extLst>
      <p:ext uri="{BB962C8B-B14F-4D97-AF65-F5344CB8AC3E}">
        <p14:creationId xmlns:p14="http://schemas.microsoft.com/office/powerpoint/2010/main" val="2172151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47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Circle[] circleArray = new Circle[10]; 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C38B48-406C-6B4A-BC81-0B654E93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27" y="2227416"/>
            <a:ext cx="8038895" cy="19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2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scope of instance and static variables is the entire class. They can be declared anywhere inside a class.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scope of a local variable starts from its declaration and continues to the end of the block that contains the variable. A local variable must be initialized explicitly before it can be used.</a:t>
            </a:r>
          </a:p>
        </p:txBody>
      </p:sp>
    </p:spTree>
    <p:extLst>
      <p:ext uri="{BB962C8B-B14F-4D97-AF65-F5344CB8AC3E}">
        <p14:creationId xmlns:p14="http://schemas.microsoft.com/office/powerpoint/2010/main" val="3088026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this</a:t>
            </a:r>
            <a:r>
              <a:rPr lang="en-US" altLang="en-US" sz="2400" dirty="0"/>
              <a:t> keyword is the name of a reference that refers to an object itself. One common use of the this keyword is to reference a class’s </a:t>
            </a:r>
            <a:r>
              <a:rPr lang="en-US" altLang="en-US" sz="2400" dirty="0">
                <a:solidFill>
                  <a:srgbClr val="FF0000"/>
                </a:solidFill>
              </a:rPr>
              <a:t>hidden data fields</a:t>
            </a:r>
            <a:r>
              <a:rPr lang="en-US" altLang="en-US" sz="2400" dirty="0"/>
              <a:t>.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Another common use of the this keyword to enable a constructor to invoke another constructor of the same class. </a:t>
            </a:r>
          </a:p>
        </p:txBody>
      </p:sp>
    </p:spTree>
    <p:extLst>
      <p:ext uri="{BB962C8B-B14F-4D97-AF65-F5344CB8AC3E}">
        <p14:creationId xmlns:p14="http://schemas.microsoft.com/office/powerpoint/2010/main" val="4132994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– reference hidden fields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8B3975-9F17-FF48-9A1F-427617B3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1" y="1295975"/>
            <a:ext cx="7953477" cy="2551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09A6F-745E-6849-919A-F5984D9E98CD}"/>
              </a:ext>
            </a:extLst>
          </p:cNvPr>
          <p:cNvSpPr txBox="1"/>
          <p:nvPr/>
        </p:nvSpPr>
        <p:spPr>
          <a:xfrm>
            <a:off x="595261" y="4215786"/>
            <a:ext cx="4530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Adds clarity and aids understanding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20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– an overloaded constructor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15E4C7E-09C6-E44A-9E98-B2361490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08" y="927713"/>
            <a:ext cx="5957734" cy="34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5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80000"/>
              </a:lnSpc>
              <a:buClrTx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Thinking in Objects:</a:t>
            </a:r>
          </a:p>
          <a:p>
            <a:pPr algn="just">
              <a:lnSpc>
                <a:spcPct val="80000"/>
              </a:lnSpc>
              <a:buClrTx/>
              <a:buFont typeface="Monotype Sorts" pitchFamily="2" charset="2"/>
              <a:buNone/>
            </a:pPr>
            <a:endParaRPr lang="en-US" alt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How to design software and solve problems using OO constructs </a:t>
            </a:r>
          </a:p>
        </p:txBody>
      </p:sp>
    </p:spTree>
    <p:extLst>
      <p:ext uri="{BB962C8B-B14F-4D97-AF65-F5344CB8AC3E}">
        <p14:creationId xmlns:p14="http://schemas.microsoft.com/office/powerpoint/2010/main" val="24124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97" y="4046039"/>
            <a:ext cx="8610600" cy="91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An object has both a state and behavior. The state defines the object, and the behavior defines what the object does.</a:t>
            </a:r>
            <a:endParaRPr lang="en-US" altLang="en-US" sz="2000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11CB7D72-D2A6-CA4E-B6F9-6397B1F236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644526"/>
              </p:ext>
            </p:extLst>
          </p:nvPr>
        </p:nvGraphicFramePr>
        <p:xfrm>
          <a:off x="422275" y="813081"/>
          <a:ext cx="829945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icture" r:id="rId3" imgW="29730700" imgH="10502900" progId="Word.Picture.8">
                  <p:embed/>
                </p:oleObj>
              </mc:Choice>
              <mc:Fallback>
                <p:oleObj name="Picture" r:id="rId3" imgW="29730700" imgH="10502900" progId="Word.Picture.8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B455E568-B097-AC4A-9169-314CA09E3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813081"/>
                        <a:ext cx="8299450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87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F5181-18D7-5049-8EB3-A6CB0B82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05" y="1216861"/>
            <a:ext cx="8610600" cy="37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Classes are constructs (templates) that define objects of the same type.</a:t>
            </a:r>
          </a:p>
          <a:p>
            <a:pPr algn="just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 A java class uses variables to define data fields and methods to define behaviors.</a:t>
            </a:r>
          </a:p>
          <a:p>
            <a:pPr algn="just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</a:rPr>
              <a:t>Additionally, a class provides special types of methods known as constructors which are invoked to construct objects from the class. </a:t>
            </a:r>
          </a:p>
          <a:p>
            <a:pPr algn="just">
              <a:lnSpc>
                <a:spcPct val="8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0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BBF78CA1-6CC5-E542-B79F-6A7D5D94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05" y="927713"/>
            <a:ext cx="6379390" cy="41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8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E44523D1-9CB5-0046-8878-BF5CF6B2C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71683"/>
              </p:ext>
            </p:extLst>
          </p:nvPr>
        </p:nvGraphicFramePr>
        <p:xfrm>
          <a:off x="752195" y="1325976"/>
          <a:ext cx="7639609" cy="3412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icture" r:id="rId3" imgW="29235400" imgH="13017500" progId="Word.Picture.8">
                  <p:embed/>
                </p:oleObj>
              </mc:Choice>
              <mc:Fallback>
                <p:oleObj name="Picture" r:id="rId3" imgW="29235400" imgH="13017500" progId="Word.Picture.8">
                  <p:embed/>
                  <p:pic>
                    <p:nvPicPr>
                      <p:cNvPr id="3074" name="Object 11">
                        <a:extLst>
                          <a:ext uri="{FF2B5EF4-FFF2-40B4-BE49-F238E27FC236}">
                            <a16:creationId xmlns:a16="http://schemas.microsoft.com/office/drawing/2014/main" id="{2FC6CF84-9CD9-234C-B47E-784DF9F4E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95" y="1325976"/>
                        <a:ext cx="7639609" cy="3412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8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Defining Classes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F6454A-23CE-894C-B2BA-D7681973A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05" y="1283644"/>
            <a:ext cx="7683190" cy="33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1C64-3C14-DE47-8BB9-C06833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F6C3C7-EF4F-5E47-BD93-3788536F5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429" y="1659021"/>
            <a:ext cx="4741127" cy="237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57175" indent="-257175" algn="l" defTabSz="336947" rtl="0" eaLnBrk="0" fontAlgn="base" hangingPunct="0">
              <a:spcBef>
                <a:spcPts val="52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1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28650" indent="-285750" algn="l" defTabSz="336947" rtl="0" eaLnBrk="0" fontAlgn="base" hangingPunct="0">
              <a:spcBef>
                <a:spcPts val="45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336947" rtl="0" eaLnBrk="0" fontAlgn="base" hangingPunct="0">
              <a:spcBef>
                <a:spcPts val="375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144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657350" indent="-285750" algn="l" defTabSz="336947" rtl="0" eaLnBrk="0" fontAlgn="base" hangingPunct="0">
              <a:spcBef>
                <a:spcPts val="338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6pPr>
            <a:lvl7pPr marL="22288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7pPr>
            <a:lvl8pPr marL="25717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8pPr>
            <a:lvl9pPr marL="2914650" indent="-171450" algn="l" defTabSz="336947" rtl="0" eaLnBrk="1" fontAlgn="base" hangingPunct="1">
              <a:spcBef>
                <a:spcPts val="338"/>
              </a:spcBef>
              <a:spcAft>
                <a:spcPct val="0"/>
              </a:spcAft>
              <a:buSzPct val="100000"/>
              <a:buFont typeface="Times New Roman" pitchFamily="18" charset="0"/>
              <a:buChar char="»"/>
              <a:defRPr sz="15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ClrTx/>
              <a:buFont typeface="Monotype Sorts" pitchFamily="2" charset="2"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Circle() {</a:t>
            </a:r>
          </a:p>
          <a:p>
            <a:pPr>
              <a:spcBef>
                <a:spcPct val="0"/>
              </a:spcBef>
              <a:buClrTx/>
              <a:buFont typeface="Monotype Sorts" pitchFamily="2" charset="2"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Font typeface="Monotype Sorts" pitchFamily="2" charset="2"/>
              <a:buNone/>
            </a:pPr>
            <a:endParaRPr lang="en-US" alt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Font typeface="Monotype Sorts" pitchFamily="2" charset="2"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Circle(double </a:t>
            </a:r>
            <a:r>
              <a:rPr lang="en-US" alt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</a:t>
            </a:r>
          </a:p>
          <a:p>
            <a:pPr>
              <a:spcBef>
                <a:spcPct val="0"/>
              </a:spcBef>
              <a:buClrTx/>
              <a:buFont typeface="Monotype Sorts" pitchFamily="2" charset="2"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radius = </a:t>
            </a:r>
            <a:r>
              <a:rPr lang="en-US" alt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Font typeface="Monotype Sorts" pitchFamily="2" charset="2"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8661451"/>
      </p:ext>
    </p:extLst>
  </p:cSld>
  <p:clrMapOvr>
    <a:masterClrMapping/>
  </p:clrMapOvr>
</p:sld>
</file>

<file path=ppt/theme/theme1.xml><?xml version="1.0" encoding="utf-8"?>
<a:theme xmlns:a="http://schemas.openxmlformats.org/drawingml/2006/main" name="Ho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Hop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Ho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p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p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p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p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p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p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4628</TotalTime>
  <Words>1379</Words>
  <Application>Microsoft Macintosh PowerPoint</Application>
  <PresentationFormat>On-screen Show (16:9)</PresentationFormat>
  <Paragraphs>171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Wingdings 2</vt:lpstr>
      <vt:lpstr>Courier New</vt:lpstr>
      <vt:lpstr>Tahoma</vt:lpstr>
      <vt:lpstr>Open Sans</vt:lpstr>
      <vt:lpstr>Monotype Sorts</vt:lpstr>
      <vt:lpstr>Times New Roman</vt:lpstr>
      <vt:lpstr>Book Antiqua</vt:lpstr>
      <vt:lpstr>Work Sans</vt:lpstr>
      <vt:lpstr>Hope</vt:lpstr>
      <vt:lpstr>Picture</vt:lpstr>
      <vt:lpstr>CSCCORE1I Software Engineering 1 Java: Basic Java - Revision</vt:lpstr>
      <vt:lpstr>Overview</vt:lpstr>
      <vt:lpstr>OO Programming Concepts</vt:lpstr>
      <vt:lpstr>Objects</vt:lpstr>
      <vt:lpstr>Classes</vt:lpstr>
      <vt:lpstr>Classes</vt:lpstr>
      <vt:lpstr>UML Class Diagram</vt:lpstr>
      <vt:lpstr>Example: Defining Classes</vt:lpstr>
      <vt:lpstr>Constructors</vt:lpstr>
      <vt:lpstr>Constructors</vt:lpstr>
      <vt:lpstr>Creating objects using constructors</vt:lpstr>
      <vt:lpstr>Default Constructor</vt:lpstr>
      <vt:lpstr>Reference Variables</vt:lpstr>
      <vt:lpstr>In one step</vt:lpstr>
      <vt:lpstr>Accessing Object’s Members</vt:lpstr>
      <vt:lpstr>Reference Data Fields</vt:lpstr>
      <vt:lpstr>The null Value</vt:lpstr>
      <vt:lpstr>Default Values for a Data Field</vt:lpstr>
      <vt:lpstr>Example</vt:lpstr>
      <vt:lpstr>Primitive and Reference Types</vt:lpstr>
      <vt:lpstr>Primitive and Reference Types</vt:lpstr>
      <vt:lpstr>Garbage Collection</vt:lpstr>
      <vt:lpstr>Garbage Collection</vt:lpstr>
      <vt:lpstr>Static Variables, Constants and Methods</vt:lpstr>
      <vt:lpstr>Static Variables, Constants and Methods</vt:lpstr>
      <vt:lpstr>Access Modifiers</vt:lpstr>
      <vt:lpstr>Access Modifiers</vt:lpstr>
      <vt:lpstr>Data Fields Should be Private!</vt:lpstr>
      <vt:lpstr>Passing objects to methods</vt:lpstr>
      <vt:lpstr>Passing objects to methods</vt:lpstr>
      <vt:lpstr>Try this</vt:lpstr>
      <vt:lpstr>Arrays of Objects</vt:lpstr>
      <vt:lpstr>Arrays of Objects</vt:lpstr>
      <vt:lpstr>Scope of Variables</vt:lpstr>
      <vt:lpstr>The this keyword</vt:lpstr>
      <vt:lpstr>this – reference hidden fields</vt:lpstr>
      <vt:lpstr>this – an overloaded constructor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cp:lastModifiedBy>crypto morph</cp:lastModifiedBy>
  <cp:revision>33</cp:revision>
  <dcterms:created xsi:type="dcterms:W3CDTF">2020-09-24T15:06:42Z</dcterms:created>
  <dcterms:modified xsi:type="dcterms:W3CDTF">2022-01-24T20:44:20Z</dcterms:modified>
</cp:coreProperties>
</file>