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52"/>
  </p:notesMasterIdLst>
  <p:handoutMasterIdLst>
    <p:handoutMasterId r:id="rId53"/>
  </p:handoutMasterIdLst>
  <p:sldIdLst>
    <p:sldId id="384" r:id="rId2"/>
    <p:sldId id="385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6" r:id="rId12"/>
    <p:sldId id="397" r:id="rId13"/>
    <p:sldId id="434" r:id="rId14"/>
    <p:sldId id="433" r:id="rId15"/>
    <p:sldId id="432" r:id="rId16"/>
    <p:sldId id="431" r:id="rId17"/>
    <p:sldId id="398" r:id="rId18"/>
    <p:sldId id="399" r:id="rId19"/>
    <p:sldId id="400" r:id="rId20"/>
    <p:sldId id="401" r:id="rId21"/>
    <p:sldId id="402" r:id="rId22"/>
    <p:sldId id="403" r:id="rId23"/>
    <p:sldId id="435" r:id="rId24"/>
    <p:sldId id="404" r:id="rId25"/>
    <p:sldId id="436" r:id="rId26"/>
    <p:sldId id="405" r:id="rId27"/>
    <p:sldId id="406" r:id="rId28"/>
    <p:sldId id="437" r:id="rId29"/>
    <p:sldId id="407" r:id="rId30"/>
    <p:sldId id="408" r:id="rId31"/>
    <p:sldId id="409" r:id="rId32"/>
    <p:sldId id="410" r:id="rId33"/>
    <p:sldId id="411" r:id="rId34"/>
    <p:sldId id="412" r:id="rId35"/>
    <p:sldId id="413" r:id="rId36"/>
    <p:sldId id="414" r:id="rId37"/>
    <p:sldId id="415" r:id="rId38"/>
    <p:sldId id="416" r:id="rId39"/>
    <p:sldId id="430" r:id="rId40"/>
    <p:sldId id="418" r:id="rId41"/>
    <p:sldId id="419" r:id="rId42"/>
    <p:sldId id="420" r:id="rId43"/>
    <p:sldId id="421" r:id="rId44"/>
    <p:sldId id="422" r:id="rId45"/>
    <p:sldId id="423" r:id="rId46"/>
    <p:sldId id="429" r:id="rId47"/>
    <p:sldId id="424" r:id="rId48"/>
    <p:sldId id="425" r:id="rId49"/>
    <p:sldId id="427" r:id="rId50"/>
    <p:sldId id="428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99FFCC"/>
    <a:srgbClr val="F0E6D8"/>
    <a:srgbClr val="CC3300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7" autoAdjust="0"/>
    <p:restoredTop sz="84015" autoAdjust="0"/>
  </p:normalViewPr>
  <p:slideViewPr>
    <p:cSldViewPr>
      <p:cViewPr varScale="1">
        <p:scale>
          <a:sx n="90" d="100"/>
          <a:sy n="90" d="100"/>
        </p:scale>
        <p:origin x="47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fld id="{E0B0BF23-DB1A-4F78-8430-FCF01B58781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726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fld id="{4B3856ED-17D4-48A0-8EA0-71935B632E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659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that until now they have been sending data to a</a:t>
            </a:r>
            <a:r>
              <a:rPr lang="en-GB" baseline="0" dirty="0"/>
              <a:t> different file, flow control will allow the students to work with one file.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856ED-17D4-48A0-8EA0-71935B632E5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29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are using auto increment for getting</a:t>
            </a:r>
            <a:r>
              <a:rPr lang="en-GB" baseline="0" dirty="0"/>
              <a:t> the user id!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856ED-17D4-48A0-8EA0-71935B632E5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Should  not</a:t>
            </a:r>
            <a:r>
              <a:rPr lang="en-GB" baseline="0" dirty="0"/>
              <a:t> be a comma after last data type</a:t>
            </a:r>
          </a:p>
          <a:p>
            <a:r>
              <a:rPr lang="en-GB" baseline="0" dirty="0"/>
              <a:t>No  “ after last )</a:t>
            </a:r>
          </a:p>
          <a:p>
            <a:r>
              <a:rPr lang="en-GB" baseline="0" dirty="0"/>
              <a:t>No 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856ED-17D4-48A0-8EA0-71935B632E51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Should not use == just</a:t>
            </a:r>
            <a:r>
              <a:rPr lang="en-GB" baseline="0" dirty="0"/>
              <a:t> =</a:t>
            </a:r>
            <a:endParaRPr lang="en-GB" dirty="0"/>
          </a:p>
          <a:p>
            <a:r>
              <a:rPr lang="en-GB" dirty="0"/>
              <a:t>Not </a:t>
            </a:r>
            <a:r>
              <a:rPr lang="en-GB" dirty="0" err="1"/>
              <a:t>mysqli_fetch</a:t>
            </a:r>
            <a:r>
              <a:rPr lang="en-GB" dirty="0"/>
              <a:t> but </a:t>
            </a:r>
            <a:r>
              <a:rPr lang="en-GB" dirty="0" err="1"/>
              <a:t>mysqli_fetch_array</a:t>
            </a:r>
            <a:endParaRPr lang="en-GB" dirty="0"/>
          </a:p>
          <a:p>
            <a:r>
              <a:rPr lang="en-GB" dirty="0"/>
              <a:t>Should not use =&gt;  just =</a:t>
            </a:r>
          </a:p>
          <a:p>
            <a:r>
              <a:rPr lang="en-GB" dirty="0"/>
              <a:t>No ; after last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856ED-17D4-48A0-8EA0-71935B632E51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2852936"/>
            <a:ext cx="6656784" cy="278586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833438"/>
            <a:ext cx="1944688" cy="5251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438" y="833438"/>
            <a:ext cx="5681662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438" y="833438"/>
            <a:ext cx="7778750" cy="996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04800"/>
            <a:ext cx="8663880" cy="8199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99592" y="1268760"/>
            <a:ext cx="8015808" cy="4752528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778750" cy="996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2776"/>
            <a:ext cx="7691438" cy="4672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778750" cy="996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84784"/>
            <a:ext cx="3768725" cy="46001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325" y="1484784"/>
            <a:ext cx="3770313" cy="46001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56207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00808"/>
            <a:ext cx="4040188" cy="44253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00808"/>
            <a:ext cx="4041775" cy="44253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778750" cy="7920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3438" y="833438"/>
            <a:ext cx="7778750" cy="996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1438" cy="3722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  <a:cs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  <a:cs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4138" y="6242050"/>
            <a:ext cx="585787" cy="487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1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Lucida Sans Unicode" charset="0"/>
              </a:defRPr>
            </a:lvl1pPr>
          </a:lstStyle>
          <a:p>
            <a:fld id="{0A823CC0-676D-470A-8D90-7EA9C90334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5127" name="Picture 6"/>
          <p:cNvPicPr>
            <a:picLocks noChangeAspect="1" noChangeArrowheads="1"/>
          </p:cNvPicPr>
          <p:nvPr/>
        </p:nvPicPr>
        <p:blipFill>
          <a:blip r:embed="rId15" cstate="print">
            <a:lum bright="52000" contrast="-56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128" name="Picture 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283325"/>
            <a:ext cx="1042988" cy="574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835150" y="1989138"/>
            <a:ext cx="5761038" cy="519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  <a:cs typeface="Times New Roman" pitchFamily="18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043609" y="6308725"/>
            <a:ext cx="8100392" cy="83830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990000"/>
                </a:solidFill>
                <a:ea typeface="SimSun" charset="0"/>
                <a:cs typeface="Times New Roman" pitchFamily="18" charset="0"/>
              </a:rPr>
              <a:t>www.</a:t>
            </a:r>
            <a:r>
              <a:rPr lang="en-US" b="1" dirty="0">
                <a:solidFill>
                  <a:srgbClr val="990000"/>
                </a:solidFill>
                <a:ea typeface="SimSun" charset="0"/>
                <a:cs typeface="Times New Roman" pitchFamily="18" charset="0"/>
              </a:rPr>
              <a:t>hope</a:t>
            </a:r>
            <a:r>
              <a:rPr lang="en-US" dirty="0">
                <a:solidFill>
                  <a:srgbClr val="990000"/>
                </a:solidFill>
                <a:ea typeface="SimSun" charset="0"/>
                <a:cs typeface="Times New Roman" pitchFamily="18" charset="0"/>
              </a:rPr>
              <a:t>.ac.uk </a:t>
            </a:r>
            <a:r>
              <a:rPr lang="en-US" dirty="0">
                <a:solidFill>
                  <a:srgbClr val="003366"/>
                </a:solidFill>
                <a:ea typeface="SimSun" charset="0"/>
                <a:cs typeface="Times New Roman" pitchFamily="18" charset="0"/>
              </a:rPr>
              <a:t>		 </a:t>
            </a:r>
            <a:r>
              <a:rPr lang="en-US" sz="1600" b="1" dirty="0">
                <a:solidFill>
                  <a:srgbClr val="003366"/>
                </a:solidFill>
                <a:ea typeface="SimSun" charset="0"/>
                <a:cs typeface="Times New Roman" pitchFamily="18" charset="0"/>
              </a:rPr>
              <a:t>Faculty of Sciences and Social Sciences </a:t>
            </a:r>
            <a:endParaRPr lang="en-US" b="1" dirty="0">
              <a:solidFill>
                <a:srgbClr val="003366"/>
              </a:solidFill>
              <a:ea typeface="SimSun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990000"/>
                </a:solidFill>
                <a:ea typeface="SimSun" charset="0"/>
                <a:cs typeface="Times New Roman" pitchFamily="18" charset="0"/>
              </a:rPr>
              <a:t>		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1116013" y="6308725"/>
            <a:ext cx="7812087" cy="1588"/>
          </a:xfrm>
          <a:prstGeom prst="line">
            <a:avLst/>
          </a:prstGeom>
          <a:noFill/>
          <a:ln w="38160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  <a:cs typeface="Times New Roman" pitchFamily="18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 rot="16200000">
            <a:off x="-2391568" y="2763043"/>
            <a:ext cx="5638800" cy="1312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5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8000" b="1">
                <a:solidFill>
                  <a:srgbClr val="FFFFFF"/>
                </a:solidFill>
                <a:ea typeface="SimSun" charset="0"/>
                <a:cs typeface="Times New Roman" pitchFamily="18" charset="0"/>
              </a:rPr>
              <a:t>HOPE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hdr="0" ftr="0" dt="0"/>
  <p:txStyles>
    <p:titleStyle>
      <a:lvl1pPr algn="l" defTabSz="44926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3366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3366"/>
          </a:solidFill>
          <a:latin typeface="Arial" charset="0"/>
          <a:ea typeface="SimSun" charset="0"/>
          <a:cs typeface="SimSun" charset="0"/>
        </a:defRPr>
      </a:lvl2pPr>
      <a:lvl3pPr algn="l" defTabSz="44926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3366"/>
          </a:solidFill>
          <a:latin typeface="Arial" charset="0"/>
          <a:ea typeface="SimSun" charset="0"/>
          <a:cs typeface="SimSun" charset="0"/>
        </a:defRPr>
      </a:lvl3pPr>
      <a:lvl4pPr algn="l" defTabSz="44926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3366"/>
          </a:solidFill>
          <a:latin typeface="Arial" charset="0"/>
          <a:ea typeface="SimSun" charset="0"/>
          <a:cs typeface="SimSun" charset="0"/>
        </a:defRPr>
      </a:lvl4pPr>
      <a:lvl5pPr algn="l" defTabSz="44926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3366"/>
          </a:solidFill>
          <a:latin typeface="Arial" charset="0"/>
          <a:ea typeface="SimSun" charset="0"/>
          <a:cs typeface="SimSun" charset="0"/>
        </a:defRPr>
      </a:lvl5pPr>
      <a:lvl6pPr marL="2514600" indent="-228600" algn="l" defTabSz="44926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3366"/>
          </a:solidFill>
          <a:latin typeface="Arial" charset="0"/>
          <a:ea typeface="SimSun" charset="0"/>
          <a:cs typeface="SimSun" charset="0"/>
        </a:defRPr>
      </a:lvl6pPr>
      <a:lvl7pPr marL="2971800" indent="-228600" algn="l" defTabSz="44926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3366"/>
          </a:solidFill>
          <a:latin typeface="Arial" charset="0"/>
          <a:ea typeface="SimSun" charset="0"/>
          <a:cs typeface="SimSun" charset="0"/>
        </a:defRPr>
      </a:lvl7pPr>
      <a:lvl8pPr marL="3429000" indent="-228600" algn="l" defTabSz="44926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3366"/>
          </a:solidFill>
          <a:latin typeface="Arial" charset="0"/>
          <a:ea typeface="SimSun" charset="0"/>
          <a:cs typeface="SimSun" charset="0"/>
        </a:defRPr>
      </a:lvl8pPr>
      <a:lvl9pPr marL="3886200" indent="-228600" algn="l" defTabSz="44926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3366"/>
          </a:solidFill>
          <a:latin typeface="Arial" charset="0"/>
          <a:ea typeface="SimSun" charset="0"/>
          <a:cs typeface="SimSun" charset="0"/>
        </a:defRPr>
      </a:lvl9pPr>
    </p:titleStyle>
    <p:bodyStyle>
      <a:lvl1pPr marL="342900" indent="-342900" algn="l" defTabSz="449263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8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400">
          <a:solidFill>
            <a:srgbClr val="003366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3366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3366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366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366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366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36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z="4000"/>
              <a:t>PHP &amp; MySQL</a:t>
            </a:r>
            <a:endParaRPr lang="en-US" sz="4000"/>
          </a:p>
        </p:txBody>
      </p:sp>
      <p:sp>
        <p:nvSpPr>
          <p:cNvPr id="3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Neil Buckley</a:t>
            </a:r>
          </a:p>
          <a:p>
            <a:pPr eaLnBrk="1" hangingPunct="1"/>
            <a:r>
              <a:rPr lang="en-GB" dirty="0"/>
              <a:t>bucklen@hope.ac.uk</a:t>
            </a:r>
          </a:p>
          <a:p>
            <a:pPr eaLnBrk="1" hangingPunct="1"/>
            <a:r>
              <a:rPr lang="en-GB" dirty="0"/>
              <a:t>FML308B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1.  The Connection Syntax</a:t>
            </a:r>
            <a:endParaRPr lang="en-US"/>
          </a:p>
        </p:txBody>
      </p:sp>
      <p:sp>
        <p:nvSpPr>
          <p:cNvPr id="2150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3850" y="1905000"/>
            <a:ext cx="8591550" cy="4495800"/>
          </a:xfrm>
        </p:spPr>
        <p:txBody>
          <a:bodyPr/>
          <a:lstStyle/>
          <a:p>
            <a:pPr eaLnBrk="1" hangingPunct="1"/>
            <a:r>
              <a:rPr lang="en-GB" dirty="0"/>
              <a:t>Storing and testing the connection</a:t>
            </a:r>
          </a:p>
          <a:p>
            <a:pPr eaLnBrk="1" hangingPunct="1"/>
            <a:endParaRPr lang="en-GB" dirty="0"/>
          </a:p>
          <a:p>
            <a:pPr>
              <a:buNone/>
            </a:pPr>
            <a:r>
              <a:rPr lang="en-GB" sz="2400" b="1" dirty="0">
                <a:solidFill>
                  <a:schemeClr val="tx1"/>
                </a:solidFill>
                <a:latin typeface="Courier New" pitchFamily="49" charset="0"/>
              </a:rPr>
              <a:t>$conn = </a:t>
            </a:r>
            <a:r>
              <a:rPr lang="en-GB" sz="2400" b="1" dirty="0" err="1">
                <a:solidFill>
                  <a:schemeClr val="tx1"/>
                </a:solidFill>
                <a:latin typeface="Courier New" pitchFamily="49" charset="0"/>
              </a:rPr>
              <a:t>mysqli_connect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</a:rPr>
              <a:t> ("</a:t>
            </a:r>
            <a:r>
              <a:rPr lang="en-GB" sz="2400" b="1" dirty="0" err="1">
                <a:solidFill>
                  <a:schemeClr val="tx1"/>
                </a:solidFill>
                <a:latin typeface="Courier New" pitchFamily="49" charset="0"/>
              </a:rPr>
              <a:t>localhost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</a:rPr>
              <a:t>", "root", "root")</a:t>
            </a:r>
            <a:r>
              <a:rPr lang="en-GB" sz="24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or die(</a:t>
            </a:r>
            <a:r>
              <a:rPr lang="en-US" sz="2400" b="1" dirty="0" err="1">
                <a:solidFill>
                  <a:srgbClr val="009900"/>
                </a:solidFill>
                <a:latin typeface="Courier New" pitchFamily="49" charset="0"/>
              </a:rPr>
              <a:t>mysqli_error</a:t>
            </a:r>
            <a:r>
              <a:rPr lang="en-US" sz="2400" b="1" dirty="0">
                <a:solidFill>
                  <a:srgbClr val="009900"/>
                </a:solidFill>
                <a:latin typeface="Courier New" pitchFamily="49" charset="0"/>
              </a:rPr>
              <a:t>(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</a:rPr>
              <a:t>$conn</a:t>
            </a:r>
            <a:r>
              <a:rPr lang="en-US" sz="2400" b="1" dirty="0">
                <a:solidFill>
                  <a:srgbClr val="009900"/>
                </a:solidFill>
                <a:latin typeface="Courier New" pitchFamily="49" charset="0"/>
              </a:rPr>
              <a:t>)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)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GB" sz="2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GB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000" b="1" dirty="0">
              <a:solidFill>
                <a:srgbClr val="CC33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dirty="0"/>
              <a:t>2. Constructing the SQL Query</a:t>
            </a:r>
            <a:endParaRPr lang="en-US" sz="4000" dirty="0"/>
          </a:p>
        </p:txBody>
      </p:sp>
      <p:sp>
        <p:nvSpPr>
          <p:cNvPr id="1536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dirty="0"/>
              <a:t>To interact with the database you construct standard MYSQL statements</a:t>
            </a:r>
          </a:p>
          <a:p>
            <a:pPr eaLnBrk="1" hangingPunct="1"/>
            <a:endParaRPr lang="en-GB" sz="2400" dirty="0"/>
          </a:p>
          <a:p>
            <a:pPr eaLnBrk="1" hangingPunct="1">
              <a:buFont typeface="Wingdings" pitchFamily="2" charset="2"/>
              <a:buNone/>
            </a:pPr>
            <a:r>
              <a:rPr lang="en-GB" sz="1800" b="1" dirty="0">
                <a:latin typeface="Courier New" pitchFamily="49" charset="0"/>
              </a:rPr>
              <a:t>$</a:t>
            </a:r>
            <a:r>
              <a:rPr lang="en-GB" sz="1800" b="1" dirty="0" err="1">
                <a:latin typeface="Courier New" pitchFamily="49" charset="0"/>
              </a:rPr>
              <a:t>sql</a:t>
            </a:r>
            <a:r>
              <a:rPr lang="en-GB" sz="1800" b="1" dirty="0">
                <a:latin typeface="Courier New" pitchFamily="49" charset="0"/>
              </a:rPr>
              <a:t> = “CREATE DATABASE </a:t>
            </a:r>
            <a:r>
              <a:rPr lang="en-GB" sz="1800" b="1" dirty="0" err="1">
                <a:latin typeface="Courier New" pitchFamily="49" charset="0"/>
              </a:rPr>
              <a:t>aceTraining</a:t>
            </a:r>
            <a:r>
              <a:rPr lang="en-GB" sz="1800" b="1" dirty="0">
                <a:latin typeface="Courier New" pitchFamily="49" charset="0"/>
              </a:rPr>
              <a:t>”;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3. Executing the SQL Query</a:t>
            </a:r>
            <a:endParaRPr lang="en-US" dirty="0"/>
          </a:p>
        </p:txBody>
      </p:sp>
      <p:sp>
        <p:nvSpPr>
          <p:cNvPr id="1638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9750" y="1905000"/>
            <a:ext cx="7561263" cy="4495800"/>
          </a:xfrm>
        </p:spPr>
        <p:txBody>
          <a:bodyPr/>
          <a:lstStyle/>
          <a:p>
            <a:pPr>
              <a:buNone/>
            </a:pPr>
            <a:r>
              <a:rPr lang="en-GB" sz="2000" b="1" dirty="0">
                <a:latin typeface="Courier New" pitchFamily="49" charset="0"/>
              </a:rPr>
              <a:t>$</a:t>
            </a:r>
            <a:r>
              <a:rPr lang="en-GB" sz="2000" b="1" dirty="0" err="1">
                <a:latin typeface="Courier New" pitchFamily="49" charset="0"/>
              </a:rPr>
              <a:t>sql</a:t>
            </a:r>
            <a:r>
              <a:rPr lang="en-GB" sz="2000" b="1" dirty="0">
                <a:latin typeface="Courier New" pitchFamily="49" charset="0"/>
              </a:rPr>
              <a:t> = “CREATE DATABASE </a:t>
            </a:r>
            <a:r>
              <a:rPr lang="en-GB" sz="2000" b="1" dirty="0" err="1">
                <a:latin typeface="Courier New" pitchFamily="49" charset="0"/>
              </a:rPr>
              <a:t>aceTraining</a:t>
            </a:r>
            <a:r>
              <a:rPr lang="en-GB" sz="2000" b="1" dirty="0">
                <a:latin typeface="Courier New" pitchFamily="49" charset="0"/>
              </a:rPr>
              <a:t>”;</a:t>
            </a:r>
          </a:p>
          <a:p>
            <a:pPr eaLnBrk="1" hangingPunct="1">
              <a:buFont typeface="Wingdings" pitchFamily="2" charset="2"/>
              <a:buNone/>
            </a:pPr>
            <a:endParaRPr lang="en-US" sz="20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0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0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0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</a:rPr>
              <a:t>mysqli_query</a:t>
            </a:r>
            <a:r>
              <a:rPr lang="en-US" sz="2000" b="1" dirty="0">
                <a:latin typeface="Courier New" pitchFamily="49" charset="0"/>
              </a:rPr>
              <a:t> ($conn, $</a:t>
            </a:r>
            <a:r>
              <a:rPr lang="en-US" sz="2000" b="1" dirty="0" err="1">
                <a:latin typeface="Courier New" pitchFamily="49" charset="0"/>
              </a:rPr>
              <a:t>sql</a:t>
            </a:r>
            <a:r>
              <a:rPr lang="en-US" sz="2000" b="1" dirty="0">
                <a:latin typeface="Courier New" pitchFamily="49" charset="0"/>
              </a:rPr>
              <a:t>);</a:t>
            </a:r>
          </a:p>
        </p:txBody>
      </p:sp>
      <p:sp>
        <p:nvSpPr>
          <p:cNvPr id="217092" name="Line 4"/>
          <p:cNvSpPr>
            <a:spLocks noChangeShapeType="1"/>
          </p:cNvSpPr>
          <p:nvPr/>
        </p:nvSpPr>
        <p:spPr bwMode="auto">
          <a:xfrm flipH="1">
            <a:off x="1115616" y="1540823"/>
            <a:ext cx="477274" cy="448018"/>
          </a:xfrm>
          <a:prstGeom prst="line">
            <a:avLst/>
          </a:prstGeom>
          <a:noFill/>
          <a:ln w="38100">
            <a:solidFill>
              <a:srgbClr val="80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217093" name="Text Box 5"/>
          <p:cNvSpPr txBox="1">
            <a:spLocks noChangeArrowheads="1"/>
          </p:cNvSpPr>
          <p:nvPr/>
        </p:nvSpPr>
        <p:spPr bwMode="auto">
          <a:xfrm>
            <a:off x="1592891" y="1340768"/>
            <a:ext cx="2088405" cy="400110"/>
          </a:xfrm>
          <a:prstGeom prst="rect">
            <a:avLst/>
          </a:prstGeom>
          <a:noFill/>
          <a:ln w="38100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000"/>
              <a:t>String Variable</a:t>
            </a:r>
            <a:endParaRPr lang="en-US" sz="2000"/>
          </a:p>
        </p:txBody>
      </p:sp>
      <p:sp>
        <p:nvSpPr>
          <p:cNvPr id="217094" name="Line 6"/>
          <p:cNvSpPr>
            <a:spLocks noChangeShapeType="1"/>
          </p:cNvSpPr>
          <p:nvPr/>
        </p:nvSpPr>
        <p:spPr bwMode="auto">
          <a:xfrm flipV="1">
            <a:off x="1403350" y="4149080"/>
            <a:ext cx="0" cy="649288"/>
          </a:xfrm>
          <a:prstGeom prst="line">
            <a:avLst/>
          </a:prstGeom>
          <a:noFill/>
          <a:ln w="38100">
            <a:solidFill>
              <a:srgbClr val="80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217095" name="Text Box 7"/>
          <p:cNvSpPr txBox="1">
            <a:spLocks noChangeArrowheads="1"/>
          </p:cNvSpPr>
          <p:nvPr/>
        </p:nvSpPr>
        <p:spPr bwMode="auto">
          <a:xfrm>
            <a:off x="395288" y="4798368"/>
            <a:ext cx="2395207" cy="707886"/>
          </a:xfrm>
          <a:prstGeom prst="rect">
            <a:avLst/>
          </a:prstGeom>
          <a:noFill/>
          <a:ln w="38100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/>
              <a:t>PHP command to</a:t>
            </a:r>
          </a:p>
          <a:p>
            <a:r>
              <a:rPr lang="en-GB" sz="2000"/>
              <a:t>run the SQL</a:t>
            </a:r>
            <a:endParaRPr lang="en-US" sz="2000"/>
          </a:p>
        </p:txBody>
      </p:sp>
      <p:sp>
        <p:nvSpPr>
          <p:cNvPr id="217096" name="Line 8"/>
          <p:cNvSpPr>
            <a:spLocks noChangeShapeType="1"/>
          </p:cNvSpPr>
          <p:nvPr/>
        </p:nvSpPr>
        <p:spPr bwMode="auto">
          <a:xfrm flipH="1" flipV="1">
            <a:off x="4427983" y="4293714"/>
            <a:ext cx="2554361" cy="503648"/>
          </a:xfrm>
          <a:prstGeom prst="line">
            <a:avLst/>
          </a:prstGeom>
          <a:noFill/>
          <a:ln w="38100">
            <a:solidFill>
              <a:srgbClr val="80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217097" name="Text Box 9"/>
          <p:cNvSpPr txBox="1">
            <a:spLocks noChangeArrowheads="1"/>
          </p:cNvSpPr>
          <p:nvPr/>
        </p:nvSpPr>
        <p:spPr bwMode="auto">
          <a:xfrm>
            <a:off x="5795963" y="4797363"/>
            <a:ext cx="2372765" cy="707886"/>
          </a:xfrm>
          <a:prstGeom prst="rect">
            <a:avLst/>
          </a:prstGeom>
          <a:noFill/>
          <a:ln w="38100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/>
              <a:t>The variable that</a:t>
            </a:r>
          </a:p>
          <a:p>
            <a:r>
              <a:rPr lang="en-GB" sz="2000"/>
              <a:t>contains the SQL</a:t>
            </a:r>
            <a:endParaRPr lang="en-US" sz="2000"/>
          </a:p>
        </p:txBody>
      </p:sp>
      <p:sp>
        <p:nvSpPr>
          <p:cNvPr id="217098" name="Line 10"/>
          <p:cNvSpPr>
            <a:spLocks noChangeShapeType="1"/>
          </p:cNvSpPr>
          <p:nvPr/>
        </p:nvSpPr>
        <p:spPr bwMode="auto">
          <a:xfrm flipH="1" flipV="1">
            <a:off x="3347864" y="4293715"/>
            <a:ext cx="288031" cy="504651"/>
          </a:xfrm>
          <a:prstGeom prst="line">
            <a:avLst/>
          </a:prstGeom>
          <a:noFill/>
          <a:ln w="38100">
            <a:solidFill>
              <a:srgbClr val="80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217099" name="Text Box 11"/>
          <p:cNvSpPr txBox="1">
            <a:spLocks noChangeArrowheads="1"/>
          </p:cNvSpPr>
          <p:nvPr/>
        </p:nvSpPr>
        <p:spPr bwMode="auto">
          <a:xfrm>
            <a:off x="3063331" y="4798368"/>
            <a:ext cx="2372765" cy="1323439"/>
          </a:xfrm>
          <a:prstGeom prst="rect">
            <a:avLst/>
          </a:prstGeom>
          <a:noFill/>
          <a:ln w="38100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/>
              <a:t>The variable that</a:t>
            </a:r>
          </a:p>
          <a:p>
            <a:r>
              <a:rPr lang="en-GB" sz="2000"/>
              <a:t>contains the </a:t>
            </a:r>
          </a:p>
          <a:p>
            <a:r>
              <a:rPr lang="en-GB" sz="2000"/>
              <a:t>connection</a:t>
            </a:r>
          </a:p>
          <a:p>
            <a:r>
              <a:rPr lang="en-GB" sz="2000"/>
              <a:t>settings</a:t>
            </a:r>
            <a:endParaRPr lang="en-US" sz="2000"/>
          </a:p>
        </p:txBody>
      </p:sp>
      <p:sp>
        <p:nvSpPr>
          <p:cNvPr id="4" name="Rectangle 3"/>
          <p:cNvSpPr/>
          <p:nvPr/>
        </p:nvSpPr>
        <p:spPr bwMode="auto">
          <a:xfrm>
            <a:off x="619117" y="1988841"/>
            <a:ext cx="720328" cy="288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GB" sz="1800" b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851672" y="3933056"/>
            <a:ext cx="720328" cy="288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6" name="Curved Connector 5"/>
          <p:cNvCxnSpPr>
            <a:stCxn id="4" idx="2"/>
            <a:endCxn id="15" idx="0"/>
          </p:cNvCxnSpPr>
          <p:nvPr/>
        </p:nvCxnSpPr>
        <p:spPr bwMode="auto">
          <a:xfrm rot="16200000" flipH="1">
            <a:off x="1767467" y="1488686"/>
            <a:ext cx="1656183" cy="3232555"/>
          </a:xfrm>
          <a:prstGeom prst="curved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1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1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2" grpId="0" animBg="1"/>
      <p:bldP spid="217093" grpId="0" animBg="1"/>
      <p:bldP spid="217094" grpId="0" animBg="1"/>
      <p:bldP spid="217095" grpId="0" animBg="1"/>
      <p:bldP spid="217096" grpId="0" animBg="1"/>
      <p:bldP spid="217097" grpId="0" animBg="1"/>
      <p:bldP spid="217098" grpId="0" animBg="1"/>
      <p:bldP spid="21709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Talking to the DATABASE</a:t>
            </a:r>
          </a:p>
        </p:txBody>
      </p:sp>
      <p:sp>
        <p:nvSpPr>
          <p:cNvPr id="102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GB" dirty="0"/>
              <a:t>Create a connection with the SQL Server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GB" dirty="0"/>
              <a:t>Construct the SQL Query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GB" dirty="0"/>
              <a:t>Execute the SQL Query</a:t>
            </a:r>
          </a:p>
          <a:p>
            <a:pPr marL="609600" indent="-609600" eaLnBrk="1" hangingPunct="1"/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763688" y="3789040"/>
            <a:ext cx="4011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That’s all.  3 Steps</a:t>
            </a:r>
          </a:p>
          <a:p>
            <a:endParaRPr lang="en-GB" dirty="0"/>
          </a:p>
          <a:p>
            <a:r>
              <a:rPr lang="en-GB" dirty="0"/>
              <a:t>Let’s go over it all again!</a:t>
            </a:r>
          </a:p>
        </p:txBody>
      </p:sp>
    </p:spTree>
    <p:extLst>
      <p:ext uri="{BB962C8B-B14F-4D97-AF65-F5344CB8AC3E}">
        <p14:creationId xmlns:p14="http://schemas.microsoft.com/office/powerpoint/2010/main" val="2675268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The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we have created a </a:t>
            </a:r>
            <a:r>
              <a:rPr lang="en-GB" dirty="0">
                <a:solidFill>
                  <a:srgbClr val="FF0000"/>
                </a:solidFill>
              </a:rPr>
              <a:t>database</a:t>
            </a:r>
            <a:r>
              <a:rPr lang="en-GB" dirty="0"/>
              <a:t> we need to alter our connection string to include the database that we want to interact with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49" charset="0"/>
              </a:rPr>
              <a:t>$conn = </a:t>
            </a:r>
            <a:r>
              <a:rPr lang="en-GB" b="1" dirty="0" err="1">
                <a:solidFill>
                  <a:schemeClr val="tx1"/>
                </a:solidFill>
                <a:latin typeface="Courier New" pitchFamily="49" charset="0"/>
              </a:rPr>
              <a:t>mysqli_connect</a:t>
            </a:r>
            <a:r>
              <a:rPr lang="en-GB" b="1" dirty="0">
                <a:solidFill>
                  <a:schemeClr val="tx1"/>
                </a:solidFill>
                <a:latin typeface="Courier New" pitchFamily="49" charset="0"/>
              </a:rPr>
              <a:t> ("</a:t>
            </a:r>
            <a:r>
              <a:rPr lang="en-GB" b="1" dirty="0" err="1">
                <a:solidFill>
                  <a:schemeClr val="tx1"/>
                </a:solidFill>
                <a:latin typeface="Courier New" pitchFamily="49" charset="0"/>
              </a:rPr>
              <a:t>localhost</a:t>
            </a:r>
            <a:r>
              <a:rPr lang="en-GB" b="1" dirty="0">
                <a:solidFill>
                  <a:schemeClr val="tx1"/>
                </a:solidFill>
                <a:latin typeface="Courier New" pitchFamily="49" charset="0"/>
              </a:rPr>
              <a:t>", "root", "root", "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</a:rPr>
              <a:t>aceTraining</a:t>
            </a:r>
            <a:r>
              <a:rPr lang="en-GB" b="1" dirty="0">
                <a:solidFill>
                  <a:schemeClr val="tx1"/>
                </a:solidFill>
                <a:latin typeface="Courier New" pitchFamily="49" charset="0"/>
              </a:rPr>
              <a:t>")</a:t>
            </a:r>
            <a:r>
              <a:rPr lang="en-GB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or die(</a:t>
            </a:r>
            <a:r>
              <a:rPr lang="en-US" b="1" dirty="0" err="1">
                <a:solidFill>
                  <a:srgbClr val="009900"/>
                </a:solidFill>
                <a:latin typeface="Courier New" pitchFamily="49" charset="0"/>
              </a:rPr>
              <a:t>mysqli_error</a:t>
            </a:r>
            <a:r>
              <a:rPr lang="en-US" b="1" dirty="0">
                <a:solidFill>
                  <a:srgbClr val="009900"/>
                </a:solidFill>
                <a:latin typeface="Courier New" pitchFamily="49" charset="0"/>
              </a:rPr>
              <a:t>(</a:t>
            </a:r>
            <a:r>
              <a:rPr lang="en-GB" b="1" dirty="0">
                <a:solidFill>
                  <a:schemeClr val="tx1"/>
                </a:solidFill>
                <a:latin typeface="Courier New" pitchFamily="49" charset="0"/>
              </a:rPr>
              <a:t>$conn</a:t>
            </a:r>
            <a:r>
              <a:rPr lang="en-US" b="1" dirty="0">
                <a:solidFill>
                  <a:srgbClr val="009900"/>
                </a:solidFill>
                <a:latin typeface="Courier New" pitchFamily="49" charset="0"/>
              </a:rPr>
              <a:t>)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)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GB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8844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dirty="0"/>
              <a:t>2. Constructing the SQL Query</a:t>
            </a:r>
            <a:endParaRPr lang="en-US" sz="4000" dirty="0"/>
          </a:p>
        </p:txBody>
      </p:sp>
      <p:sp>
        <p:nvSpPr>
          <p:cNvPr id="1536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dirty="0"/>
              <a:t>To interact with the database you construct standard MYSQL statements</a:t>
            </a:r>
          </a:p>
          <a:p>
            <a:pPr eaLnBrk="1" hangingPunct="1"/>
            <a:endParaRPr lang="en-GB" sz="2400" dirty="0"/>
          </a:p>
          <a:p>
            <a:pPr eaLnBrk="1" hangingPunct="1">
              <a:buFont typeface="Wingdings" pitchFamily="2" charset="2"/>
              <a:buNone/>
            </a:pPr>
            <a:r>
              <a:rPr lang="en-GB" sz="1800" b="1" dirty="0">
                <a:latin typeface="Courier New" pitchFamily="49" charset="0"/>
              </a:rPr>
              <a:t>$</a:t>
            </a:r>
            <a:r>
              <a:rPr lang="en-GB" sz="1800" b="1" dirty="0" err="1">
                <a:latin typeface="Courier New" pitchFamily="49" charset="0"/>
              </a:rPr>
              <a:t>sqlA</a:t>
            </a:r>
            <a:r>
              <a:rPr lang="en-GB" sz="1800" b="1" dirty="0">
                <a:latin typeface="Courier New" pitchFamily="49" charset="0"/>
              </a:rPr>
              <a:t> = “CREATE TABLE </a:t>
            </a:r>
            <a:r>
              <a:rPr lang="en-GB" sz="1800" b="1" i="1" dirty="0">
                <a:latin typeface="Courier New" pitchFamily="49" charset="0"/>
              </a:rPr>
              <a:t>user </a:t>
            </a:r>
            <a:r>
              <a:rPr lang="en-GB" sz="1800" b="1" dirty="0">
                <a:latin typeface="Courier New" pitchFamily="49" charset="0"/>
              </a:rPr>
              <a:t>(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800" b="1" dirty="0">
                <a:latin typeface="Courier New" pitchFamily="49" charset="0"/>
              </a:rPr>
              <a:t>id </a:t>
            </a:r>
            <a:r>
              <a:rPr lang="en-GB" sz="1800" b="1" dirty="0" err="1">
                <a:latin typeface="Courier New" pitchFamily="49" charset="0"/>
              </a:rPr>
              <a:t>int</a:t>
            </a:r>
            <a:r>
              <a:rPr lang="en-GB" sz="1800" b="1" dirty="0">
                <a:latin typeface="Courier New" pitchFamily="49" charset="0"/>
              </a:rPr>
              <a:t> </a:t>
            </a:r>
            <a:r>
              <a:rPr lang="en-GB" sz="1800" b="1" dirty="0" err="1">
                <a:latin typeface="Courier New" pitchFamily="49" charset="0"/>
              </a:rPr>
              <a:t>auto_increment</a:t>
            </a:r>
            <a:r>
              <a:rPr lang="en-GB" sz="1800" b="1" dirty="0">
                <a:latin typeface="Courier New" pitchFamily="49" charset="0"/>
              </a:rPr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800" b="1" dirty="0">
                <a:latin typeface="Courier New" pitchFamily="49" charset="0"/>
              </a:rPr>
              <a:t>forename  </a:t>
            </a:r>
            <a:r>
              <a:rPr lang="en-GB" sz="1800" b="1" dirty="0" err="1">
                <a:latin typeface="Courier New" pitchFamily="49" charset="0"/>
              </a:rPr>
              <a:t>varchar</a:t>
            </a:r>
            <a:r>
              <a:rPr lang="en-GB" sz="1800" b="1" dirty="0">
                <a:latin typeface="Courier New" pitchFamily="49" charset="0"/>
              </a:rPr>
              <a:t>(30),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800" b="1" dirty="0">
                <a:latin typeface="Courier New" pitchFamily="49" charset="0"/>
              </a:rPr>
              <a:t>surname 	</a:t>
            </a:r>
            <a:r>
              <a:rPr lang="en-GB" sz="1800" b="1" dirty="0" err="1">
                <a:latin typeface="Courier New" pitchFamily="49" charset="0"/>
              </a:rPr>
              <a:t>varchar</a:t>
            </a:r>
            <a:r>
              <a:rPr lang="en-GB" sz="1800" b="1" dirty="0">
                <a:latin typeface="Courier New" pitchFamily="49" charset="0"/>
              </a:rPr>
              <a:t>(30)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800" b="1" dirty="0">
                <a:latin typeface="Courier New" pitchFamily="49" charset="0"/>
              </a:rPr>
              <a:t>primary key (id)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800" b="1" dirty="0">
                <a:latin typeface="Courier New" pitchFamily="49" charset="0"/>
              </a:rPr>
              <a:t>)”;</a:t>
            </a:r>
          </a:p>
        </p:txBody>
      </p:sp>
    </p:spTree>
    <p:extLst>
      <p:ext uri="{BB962C8B-B14F-4D97-AF65-F5344CB8AC3E}">
        <p14:creationId xmlns:p14="http://schemas.microsoft.com/office/powerpoint/2010/main" val="3068862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3. Executing the SQL Query</a:t>
            </a:r>
            <a:endParaRPr lang="en-US" dirty="0"/>
          </a:p>
        </p:txBody>
      </p:sp>
      <p:sp>
        <p:nvSpPr>
          <p:cNvPr id="1638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9750" y="1905000"/>
            <a:ext cx="7561263" cy="449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</a:rPr>
              <a:t>$</a:t>
            </a:r>
            <a:r>
              <a:rPr lang="en-US" sz="1400" b="1" dirty="0" err="1">
                <a:latin typeface="Courier New" pitchFamily="49" charset="0"/>
              </a:rPr>
              <a:t>sqlA</a:t>
            </a:r>
            <a:r>
              <a:rPr lang="en-US" sz="1400" b="1" dirty="0">
                <a:latin typeface="Courier New" pitchFamily="49" charset="0"/>
              </a:rPr>
              <a:t> = "CREATE TABLE user(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</a:rPr>
              <a:t>id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auto_increment</a:t>
            </a:r>
            <a:r>
              <a:rPr lang="en-US" sz="1400" b="1" dirty="0">
                <a:latin typeface="Courier New" pitchFamily="49" charset="0"/>
              </a:rPr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</a:rPr>
              <a:t>surname </a:t>
            </a:r>
            <a:r>
              <a:rPr lang="en-US" sz="1400" b="1" dirty="0" err="1">
                <a:latin typeface="Courier New" pitchFamily="49" charset="0"/>
              </a:rPr>
              <a:t>varchar</a:t>
            </a:r>
            <a:r>
              <a:rPr lang="en-US" sz="1400" b="1" dirty="0">
                <a:latin typeface="Courier New" pitchFamily="49" charset="0"/>
              </a:rPr>
              <a:t> (25),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400" b="1" dirty="0" err="1">
                <a:latin typeface="Courier New" pitchFamily="49" charset="0"/>
              </a:rPr>
              <a:t>firstname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varchar</a:t>
            </a:r>
            <a:r>
              <a:rPr lang="en-US" sz="1400" b="1" dirty="0">
                <a:latin typeface="Courier New" pitchFamily="49" charset="0"/>
              </a:rPr>
              <a:t> (25),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</a:rPr>
              <a:t>primary key (id)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</a:rPr>
              <a:t>)";</a:t>
            </a:r>
          </a:p>
          <a:p>
            <a:pPr eaLnBrk="1" hangingPunct="1">
              <a:buFont typeface="Wingdings" pitchFamily="2" charset="2"/>
              <a:buNone/>
            </a:pPr>
            <a:endParaRPr lang="en-US" sz="20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</a:rPr>
              <a:t>mysqli_query</a:t>
            </a:r>
            <a:r>
              <a:rPr lang="en-US" sz="2000" b="1" dirty="0">
                <a:latin typeface="Courier New" pitchFamily="49" charset="0"/>
              </a:rPr>
              <a:t> ($conn, $</a:t>
            </a:r>
            <a:r>
              <a:rPr lang="en-US" sz="2000" b="1" dirty="0" err="1">
                <a:latin typeface="Courier New" pitchFamily="49" charset="0"/>
              </a:rPr>
              <a:t>sqlA</a:t>
            </a:r>
            <a:r>
              <a:rPr lang="en-US" sz="2000" b="1" dirty="0">
                <a:latin typeface="Courier New" pitchFamily="49" charset="0"/>
              </a:rPr>
              <a:t>);</a:t>
            </a:r>
          </a:p>
        </p:txBody>
      </p:sp>
      <p:sp>
        <p:nvSpPr>
          <p:cNvPr id="217094" name="Line 6"/>
          <p:cNvSpPr>
            <a:spLocks noChangeShapeType="1"/>
          </p:cNvSpPr>
          <p:nvPr/>
        </p:nvSpPr>
        <p:spPr bwMode="auto">
          <a:xfrm flipV="1">
            <a:off x="1403350" y="4508500"/>
            <a:ext cx="0" cy="649288"/>
          </a:xfrm>
          <a:prstGeom prst="line">
            <a:avLst/>
          </a:prstGeom>
          <a:noFill/>
          <a:ln w="38100">
            <a:solidFill>
              <a:srgbClr val="80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217095" name="Text Box 7"/>
          <p:cNvSpPr txBox="1">
            <a:spLocks noChangeArrowheads="1"/>
          </p:cNvSpPr>
          <p:nvPr/>
        </p:nvSpPr>
        <p:spPr bwMode="auto">
          <a:xfrm>
            <a:off x="395288" y="5157788"/>
            <a:ext cx="2395207" cy="707886"/>
          </a:xfrm>
          <a:prstGeom prst="rect">
            <a:avLst/>
          </a:prstGeom>
          <a:noFill/>
          <a:ln w="38100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/>
              <a:t>PHP command to</a:t>
            </a:r>
          </a:p>
          <a:p>
            <a:r>
              <a:rPr lang="en-GB" sz="2000"/>
              <a:t>run the SQL</a:t>
            </a:r>
            <a:endParaRPr lang="en-US" sz="2000"/>
          </a:p>
        </p:txBody>
      </p:sp>
      <p:sp>
        <p:nvSpPr>
          <p:cNvPr id="217096" name="Line 8"/>
          <p:cNvSpPr>
            <a:spLocks noChangeShapeType="1"/>
          </p:cNvSpPr>
          <p:nvPr/>
        </p:nvSpPr>
        <p:spPr bwMode="auto">
          <a:xfrm flipH="1" flipV="1">
            <a:off x="4427983" y="4653134"/>
            <a:ext cx="2554361" cy="503648"/>
          </a:xfrm>
          <a:prstGeom prst="line">
            <a:avLst/>
          </a:prstGeom>
          <a:noFill/>
          <a:ln w="38100">
            <a:solidFill>
              <a:srgbClr val="80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217097" name="Text Box 9"/>
          <p:cNvSpPr txBox="1">
            <a:spLocks noChangeArrowheads="1"/>
          </p:cNvSpPr>
          <p:nvPr/>
        </p:nvSpPr>
        <p:spPr bwMode="auto">
          <a:xfrm>
            <a:off x="5795963" y="5156783"/>
            <a:ext cx="2372765" cy="707886"/>
          </a:xfrm>
          <a:prstGeom prst="rect">
            <a:avLst/>
          </a:prstGeom>
          <a:noFill/>
          <a:ln w="38100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/>
              <a:t>The variable that</a:t>
            </a:r>
          </a:p>
          <a:p>
            <a:r>
              <a:rPr lang="en-GB" sz="2000"/>
              <a:t>contains the SQL</a:t>
            </a:r>
            <a:endParaRPr lang="en-US" sz="2000"/>
          </a:p>
        </p:txBody>
      </p:sp>
      <p:sp>
        <p:nvSpPr>
          <p:cNvPr id="217098" name="Line 10"/>
          <p:cNvSpPr>
            <a:spLocks noChangeShapeType="1"/>
          </p:cNvSpPr>
          <p:nvPr/>
        </p:nvSpPr>
        <p:spPr bwMode="auto">
          <a:xfrm flipH="1" flipV="1">
            <a:off x="3347864" y="4653135"/>
            <a:ext cx="288031" cy="504651"/>
          </a:xfrm>
          <a:prstGeom prst="line">
            <a:avLst/>
          </a:prstGeom>
          <a:noFill/>
          <a:ln w="38100">
            <a:solidFill>
              <a:srgbClr val="80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217099" name="Text Box 11"/>
          <p:cNvSpPr txBox="1">
            <a:spLocks noChangeArrowheads="1"/>
          </p:cNvSpPr>
          <p:nvPr/>
        </p:nvSpPr>
        <p:spPr bwMode="auto">
          <a:xfrm>
            <a:off x="3063331" y="5157788"/>
            <a:ext cx="2372765" cy="1323439"/>
          </a:xfrm>
          <a:prstGeom prst="rect">
            <a:avLst/>
          </a:prstGeom>
          <a:noFill/>
          <a:ln w="38100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/>
              <a:t>The variable that</a:t>
            </a:r>
          </a:p>
          <a:p>
            <a:r>
              <a:rPr lang="en-GB" sz="2000"/>
              <a:t>contains the </a:t>
            </a:r>
          </a:p>
          <a:p>
            <a:r>
              <a:rPr lang="en-GB" sz="2000"/>
              <a:t>connection</a:t>
            </a:r>
          </a:p>
          <a:p>
            <a:r>
              <a:rPr lang="en-GB" sz="2000"/>
              <a:t>settings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6032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1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1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4" grpId="0" animBg="1"/>
      <p:bldP spid="217095" grpId="0" animBg="1"/>
      <p:bldP spid="217096" grpId="0" animBg="1"/>
      <p:bldP spid="217097" grpId="0" animBg="1"/>
      <p:bldP spid="217098" grpId="0" animBg="1"/>
      <p:bldP spid="21709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Retrieving Error Messages</a:t>
            </a:r>
            <a:endParaRPr lang="en-US"/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800" b="1" dirty="0">
                <a:latin typeface="Arial" charset="0"/>
              </a:rPr>
              <a:t>To ensure that the SQL works you can retrieve error messages and display them!</a:t>
            </a:r>
          </a:p>
          <a:p>
            <a:pPr eaLnBrk="1" hangingPunct="1"/>
            <a:endParaRPr lang="en-GB" sz="2800" b="1" dirty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$result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mysqli_query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($conn, $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2400" b="1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die(</a:t>
            </a:r>
            <a:r>
              <a:rPr lang="en-US" sz="2400" b="1" dirty="0" err="1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mysqli_error</a:t>
            </a:r>
            <a:r>
              <a:rPr lang="en-US" sz="2400" b="1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($conn)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endParaRPr lang="en-US" sz="2400" b="1" dirty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800" b="1" dirty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800" b="1" dirty="0">
              <a:latin typeface="Arial" charset="0"/>
            </a:endParaRPr>
          </a:p>
          <a:p>
            <a:pPr eaLnBrk="1" hangingPunct="1"/>
            <a:endParaRPr lang="en-US" dirty="0"/>
          </a:p>
        </p:txBody>
      </p:sp>
      <p:sp>
        <p:nvSpPr>
          <p:cNvPr id="218117" name="Line 5"/>
          <p:cNvSpPr>
            <a:spLocks noChangeShapeType="1"/>
          </p:cNvSpPr>
          <p:nvPr/>
        </p:nvSpPr>
        <p:spPr bwMode="auto">
          <a:xfrm flipH="1" flipV="1">
            <a:off x="1547663" y="3717032"/>
            <a:ext cx="1440011" cy="1367731"/>
          </a:xfrm>
          <a:prstGeom prst="line">
            <a:avLst/>
          </a:prstGeom>
          <a:noFill/>
          <a:ln w="38100">
            <a:solidFill>
              <a:srgbClr val="80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2627313" y="5084763"/>
            <a:ext cx="2665412" cy="1225550"/>
          </a:xfrm>
          <a:prstGeom prst="rect">
            <a:avLst/>
          </a:prstGeom>
          <a:noFill/>
          <a:ln w="38100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/>
              <a:t>die is optional for all mysql statements</a:t>
            </a:r>
            <a:endParaRPr lang="en-US"/>
          </a:p>
        </p:txBody>
      </p:sp>
      <p:sp>
        <p:nvSpPr>
          <p:cNvPr id="218119" name="Line 7"/>
          <p:cNvSpPr>
            <a:spLocks noChangeShapeType="1"/>
          </p:cNvSpPr>
          <p:nvPr/>
        </p:nvSpPr>
        <p:spPr bwMode="auto">
          <a:xfrm flipH="1" flipV="1">
            <a:off x="3203847" y="3645023"/>
            <a:ext cx="2736577" cy="1368301"/>
          </a:xfrm>
          <a:prstGeom prst="line">
            <a:avLst/>
          </a:prstGeom>
          <a:noFill/>
          <a:ln w="38100">
            <a:solidFill>
              <a:srgbClr val="80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218120" name="Text Box 8"/>
          <p:cNvSpPr txBox="1">
            <a:spLocks noChangeArrowheads="1"/>
          </p:cNvSpPr>
          <p:nvPr/>
        </p:nvSpPr>
        <p:spPr bwMode="auto">
          <a:xfrm>
            <a:off x="5867400" y="5013324"/>
            <a:ext cx="2665413" cy="830997"/>
          </a:xfrm>
          <a:prstGeom prst="rect">
            <a:avLst/>
          </a:prstGeom>
          <a:noFill/>
          <a:ln w="38100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As is </a:t>
            </a:r>
            <a:r>
              <a:rPr lang="en-GB" dirty="0" err="1"/>
              <a:t>mysqli_error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7" grpId="0" animBg="1"/>
      <p:bldP spid="218118" grpId="0" animBg="1"/>
      <p:bldP spid="218119" grpId="0" animBg="1"/>
      <p:bldP spid="2181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So far!</a:t>
            </a:r>
            <a:endParaRPr lang="en-US"/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dirty="0"/>
              <a:t>Connected to the SQL server (without </a:t>
            </a:r>
            <a:r>
              <a:rPr lang="en-GB" sz="2400" dirty="0" err="1"/>
              <a:t>db</a:t>
            </a:r>
            <a:r>
              <a:rPr lang="en-GB" sz="2400" dirty="0"/>
              <a:t> info)</a:t>
            </a:r>
          </a:p>
          <a:p>
            <a:pPr eaLnBrk="1" hangingPunct="1"/>
            <a:r>
              <a:rPr lang="en-GB" sz="2400" dirty="0"/>
              <a:t>Created a database called </a:t>
            </a:r>
            <a:r>
              <a:rPr lang="en-GB" sz="2400" dirty="0" err="1"/>
              <a:t>aceTraining</a:t>
            </a:r>
            <a:endParaRPr lang="en-GB" sz="2400" dirty="0"/>
          </a:p>
          <a:p>
            <a:pPr eaLnBrk="1" hangingPunct="1"/>
            <a:endParaRPr lang="en-GB" sz="2400" dirty="0"/>
          </a:p>
          <a:p>
            <a:pPr eaLnBrk="1" hangingPunct="1"/>
            <a:r>
              <a:rPr lang="en-GB" sz="2400" dirty="0"/>
              <a:t>Connected to the SQL server (with </a:t>
            </a:r>
            <a:r>
              <a:rPr lang="en-GB" sz="2400" dirty="0" err="1"/>
              <a:t>db</a:t>
            </a:r>
            <a:r>
              <a:rPr lang="en-GB" sz="2400" dirty="0"/>
              <a:t> info)</a:t>
            </a:r>
          </a:p>
          <a:p>
            <a:pPr eaLnBrk="1" hangingPunct="1"/>
            <a:r>
              <a:rPr lang="en-GB" sz="2400" dirty="0"/>
              <a:t>Created a table called user with 3 fields.</a:t>
            </a:r>
          </a:p>
          <a:p>
            <a:pPr lvl="2" eaLnBrk="1" hangingPunct="1"/>
            <a:r>
              <a:rPr lang="en-GB" dirty="0"/>
              <a:t>id</a:t>
            </a:r>
          </a:p>
          <a:p>
            <a:pPr lvl="2" eaLnBrk="1" hangingPunct="1"/>
            <a:r>
              <a:rPr lang="en-GB" dirty="0"/>
              <a:t>surname</a:t>
            </a:r>
          </a:p>
          <a:p>
            <a:pPr lvl="2" eaLnBrk="1" hangingPunct="1"/>
            <a:r>
              <a:rPr lang="en-GB" dirty="0" err="1"/>
              <a:t>firstname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All together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2000" b="1" dirty="0">
                <a:latin typeface="Courier New" pitchFamily="49" charset="0"/>
              </a:rPr>
              <a:t>$conn = </a:t>
            </a:r>
            <a:r>
              <a:rPr lang="en-GB" sz="2000" b="1" dirty="0" err="1">
                <a:latin typeface="Courier New" pitchFamily="49" charset="0"/>
              </a:rPr>
              <a:t>mysqli_connect</a:t>
            </a:r>
            <a:r>
              <a:rPr lang="en-GB" sz="2000" b="1" dirty="0">
                <a:latin typeface="Courier New" pitchFamily="49" charset="0"/>
              </a:rPr>
              <a:t> (“</a:t>
            </a:r>
            <a:r>
              <a:rPr lang="en-GB" sz="2000" b="1" dirty="0" err="1">
                <a:latin typeface="Courier New" pitchFamily="49" charset="0"/>
              </a:rPr>
              <a:t>localhost</a:t>
            </a:r>
            <a:r>
              <a:rPr lang="en-GB" sz="2000" b="1" dirty="0">
                <a:latin typeface="Courier New" pitchFamily="49" charset="0"/>
              </a:rPr>
              <a:t>",“root",“root“,”</a:t>
            </a:r>
            <a:r>
              <a:rPr lang="en-GB" sz="2000" b="1" dirty="0" err="1">
                <a:latin typeface="Courier New" pitchFamily="49" charset="0"/>
              </a:rPr>
              <a:t>aceTraining</a:t>
            </a:r>
            <a:r>
              <a:rPr lang="en-GB" sz="2000" b="1" dirty="0">
                <a:latin typeface="Courier New" pitchFamily="49" charset="0"/>
              </a:rPr>
              <a:t>”);</a:t>
            </a:r>
          </a:p>
          <a:p>
            <a:pPr eaLnBrk="1" hangingPunct="1">
              <a:buFont typeface="Wingdings" pitchFamily="2" charset="2"/>
              <a:buNone/>
            </a:pPr>
            <a:endParaRPr lang="en-GB" sz="2000" b="1" dirty="0">
              <a:latin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</a:rPr>
              <a:t>$</a:t>
            </a:r>
            <a:r>
              <a:rPr lang="en-US" sz="2000" b="1" dirty="0" err="1">
                <a:latin typeface="Courier New" pitchFamily="49" charset="0"/>
              </a:rPr>
              <a:t>sqlA</a:t>
            </a:r>
            <a:r>
              <a:rPr lang="en-US" sz="2000" b="1" dirty="0">
                <a:latin typeface="Courier New" pitchFamily="49" charset="0"/>
              </a:rPr>
              <a:t> = "CREATE TABLE user(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</a:rPr>
              <a:t>id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auto_increment</a:t>
            </a:r>
            <a:r>
              <a:rPr lang="en-US" sz="2000" b="1" dirty="0">
                <a:latin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</a:rPr>
              <a:t>surname </a:t>
            </a:r>
            <a:r>
              <a:rPr lang="en-US" sz="2000" b="1" dirty="0" err="1">
                <a:latin typeface="Courier New" pitchFamily="49" charset="0"/>
              </a:rPr>
              <a:t>varchar</a:t>
            </a:r>
            <a:r>
              <a:rPr lang="en-US" sz="2000" b="1" dirty="0">
                <a:latin typeface="Courier New" pitchFamily="49" charset="0"/>
              </a:rPr>
              <a:t> (25),</a:t>
            </a:r>
          </a:p>
          <a:p>
            <a:pPr>
              <a:buNone/>
            </a:pPr>
            <a:r>
              <a:rPr lang="en-US" sz="2000" b="1" dirty="0" err="1">
                <a:latin typeface="Courier New" pitchFamily="49" charset="0"/>
              </a:rPr>
              <a:t>firstname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varchar</a:t>
            </a:r>
            <a:r>
              <a:rPr lang="en-US" sz="2000" b="1" dirty="0">
                <a:latin typeface="Courier New" pitchFamily="49" charset="0"/>
              </a:rPr>
              <a:t> (25),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</a:rPr>
              <a:t>primary key (id)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)";</a:t>
            </a:r>
          </a:p>
          <a:p>
            <a:pPr eaLnBrk="1" hangingPunct="1">
              <a:buFont typeface="Wingdings" pitchFamily="2" charset="2"/>
              <a:buNone/>
            </a:pPr>
            <a:endParaRPr lang="en-US" sz="20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</a:rPr>
              <a:t>mysqli_query</a:t>
            </a:r>
            <a:r>
              <a:rPr lang="en-US" sz="2000" b="1" dirty="0">
                <a:latin typeface="Courier New" pitchFamily="49" charset="0"/>
              </a:rPr>
              <a:t> ($conn,$</a:t>
            </a:r>
            <a:r>
              <a:rPr lang="en-US" sz="2000" b="1" dirty="0" err="1">
                <a:latin typeface="Courier New" pitchFamily="49" charset="0"/>
              </a:rPr>
              <a:t>sqlA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endParaRPr lang="en-GB" sz="20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GB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What will we cover</a:t>
            </a:r>
            <a:endParaRPr lang="en-US"/>
          </a:p>
        </p:txBody>
      </p:sp>
      <p:sp>
        <p:nvSpPr>
          <p:cNvPr id="41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/>
              <a:t>Basic SQL commands</a:t>
            </a:r>
          </a:p>
          <a:p>
            <a:pPr lvl="1" eaLnBrk="1" hangingPunct="1"/>
            <a:r>
              <a:rPr lang="en-GB"/>
              <a:t>Inserting Records</a:t>
            </a:r>
          </a:p>
          <a:p>
            <a:pPr lvl="1" eaLnBrk="1" hangingPunct="1"/>
            <a:r>
              <a:rPr lang="en-GB"/>
              <a:t>Selecting Records</a:t>
            </a:r>
          </a:p>
          <a:p>
            <a:pPr lvl="1" eaLnBrk="1" hangingPunct="1"/>
            <a:r>
              <a:rPr lang="en-GB"/>
              <a:t>Filtering Records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/>
              <a:t>Some formatting of controls and displaying of data</a:t>
            </a:r>
          </a:p>
          <a:p>
            <a:pPr lvl="1" eaLnBrk="1" hangingPunct="1"/>
            <a:endParaRPr lang="en-GB"/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Inserting DATA</a:t>
            </a:r>
            <a:endParaRPr lang="en-US"/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2400" b="1" dirty="0"/>
              <a:t>The next step is to insert data into your table.</a:t>
            </a:r>
          </a:p>
          <a:p>
            <a:pPr eaLnBrk="1" hangingPunct="1">
              <a:buFont typeface="Wingdings" pitchFamily="2" charset="2"/>
              <a:buNone/>
            </a:pPr>
            <a:endParaRPr lang="en-GB" sz="24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$</a:t>
            </a:r>
            <a:r>
              <a:rPr lang="en-US" sz="2000" b="1" dirty="0" err="1">
                <a:latin typeface="Courier New" pitchFamily="49" charset="0"/>
              </a:rPr>
              <a:t>sql</a:t>
            </a:r>
            <a:r>
              <a:rPr lang="en-US" sz="2000" b="1" dirty="0">
                <a:latin typeface="Courier New" pitchFamily="49" charset="0"/>
              </a:rPr>
              <a:t> = "INSERT INTO user (forename, surname) VALUES (‘Claudia’, ‘Donoghue’)";</a:t>
            </a:r>
          </a:p>
          <a:p>
            <a:pPr eaLnBrk="1" hangingPunct="1">
              <a:buFont typeface="Wingdings" pitchFamily="2" charset="2"/>
              <a:buNone/>
            </a:pPr>
            <a:endParaRPr lang="en-US" sz="20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</a:rPr>
              <a:t>mysqli_query</a:t>
            </a:r>
            <a:r>
              <a:rPr lang="en-US" sz="2000" b="1" dirty="0">
                <a:latin typeface="Courier New" pitchFamily="49" charset="0"/>
              </a:rPr>
              <a:t> ($conn,$</a:t>
            </a:r>
            <a:r>
              <a:rPr lang="en-US" sz="2000" b="1" dirty="0" err="1">
                <a:latin typeface="Courier New" pitchFamily="49" charset="0"/>
              </a:rPr>
              <a:t>sql</a:t>
            </a:r>
            <a:r>
              <a:rPr lang="en-US" sz="2000" b="1" dirty="0">
                <a:latin typeface="Courier New" pitchFamily="49" charset="0"/>
              </a:rPr>
              <a:t>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or die(</a:t>
            </a:r>
            <a:r>
              <a:rPr lang="en-US" sz="2000" b="1" dirty="0" err="1">
                <a:latin typeface="Courier New" pitchFamily="49" charset="0"/>
              </a:rPr>
              <a:t>mysql_error</a:t>
            </a:r>
            <a:r>
              <a:rPr lang="en-US" sz="2000" b="1" dirty="0">
                <a:latin typeface="Courier New" pitchFamily="49" charset="0"/>
              </a:rPr>
              <a:t>($conn));</a:t>
            </a:r>
          </a:p>
          <a:p>
            <a:pPr eaLnBrk="1" hangingPunct="1">
              <a:buFont typeface="Wingdings" pitchFamily="2" charset="2"/>
              <a:buNone/>
            </a:pPr>
            <a:endParaRPr lang="en-US" sz="20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Unlikely!</a:t>
            </a:r>
            <a:endParaRPr lang="en-US"/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/>
              <a:t>It is very unlikely that you will enter predetermined data into a database</a:t>
            </a:r>
          </a:p>
          <a:p>
            <a:pPr eaLnBrk="1" hangingPunct="1"/>
            <a:r>
              <a:rPr lang="en-GB"/>
              <a:t>This is very useful for testing purposes</a:t>
            </a:r>
          </a:p>
          <a:p>
            <a:pPr eaLnBrk="1" hangingPunct="1"/>
            <a:r>
              <a:rPr lang="en-GB"/>
              <a:t>More likely you will need to obtain the data via the user</a:t>
            </a:r>
          </a:p>
          <a:p>
            <a:pPr eaLnBrk="1" hangingPunct="1"/>
            <a:endParaRPr lang="en-GB"/>
          </a:p>
          <a:p>
            <a:pPr eaLnBrk="1" hangingPunct="1"/>
            <a:r>
              <a:rPr lang="en-GB"/>
              <a:t>How do we achieve this?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3 Methods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A form</a:t>
            </a:r>
          </a:p>
          <a:p>
            <a:pPr eaLnBrk="1" hangingPunct="1"/>
            <a:r>
              <a:rPr lang="en-GB" dirty="0"/>
              <a:t>A file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What is the 3</a:t>
            </a:r>
            <a:r>
              <a:rPr lang="en-GB" baseline="30000" dirty="0"/>
              <a:t>rd</a:t>
            </a:r>
            <a:r>
              <a:rPr lang="en-GB" dirty="0"/>
              <a:t> way to get data?</a:t>
            </a:r>
          </a:p>
          <a:p>
            <a:pPr eaLnBrk="1" hangingPunct="1"/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$today = 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getdate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look at the 3 methods of getting data</a:t>
            </a:r>
          </a:p>
          <a:p>
            <a:r>
              <a:rPr lang="en-GB" dirty="0"/>
              <a:t>Starting with Forms</a:t>
            </a:r>
          </a:p>
          <a:p>
            <a:pPr lvl="1"/>
            <a:r>
              <a:rPr lang="en-GB" dirty="0"/>
              <a:t>1.  Get Data   (show form, get data, send data)</a:t>
            </a:r>
          </a:p>
          <a:p>
            <a:pPr lvl="1"/>
            <a:r>
              <a:rPr lang="en-GB" dirty="0"/>
              <a:t>2.  Do Data	(do something with the data)</a:t>
            </a:r>
          </a:p>
          <a:p>
            <a:endParaRPr lang="en-GB" dirty="0"/>
          </a:p>
          <a:p>
            <a:r>
              <a:rPr lang="en-GB" dirty="0"/>
              <a:t>Before we do this lets look a little at flow control</a:t>
            </a:r>
          </a:p>
          <a:p>
            <a:pPr lvl="1"/>
            <a:r>
              <a:rPr lang="en-GB" dirty="0"/>
              <a:t>If not shown form, got data and sent data do it</a:t>
            </a:r>
          </a:p>
          <a:p>
            <a:pPr lvl="1"/>
            <a:r>
              <a:rPr lang="en-GB" dirty="0"/>
              <a:t>Else do something with the data</a:t>
            </a:r>
          </a:p>
        </p:txBody>
      </p:sp>
    </p:spTree>
    <p:extLst>
      <p:ext uri="{BB962C8B-B14F-4D97-AF65-F5344CB8AC3E}">
        <p14:creationId xmlns:p14="http://schemas.microsoft.com/office/powerpoint/2010/main" val="2592520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324975" cy="3357563"/>
          </a:xfrm>
          <a:solidFill>
            <a:srgbClr val="CCFFCC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if (!isset($_POST[‘mytextBox’])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	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	echo “&lt;form method=\"POST\“ action=\"$SERVER[PHP_SELF]\"&gt;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	&lt;input type=\“text\“ name=\“mytextBox\“ 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	&lt;/form&gt;”;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	}</a:t>
            </a:r>
          </a:p>
          <a:p>
            <a:pPr eaLnBrk="1" hangingPunct="1"/>
            <a:endParaRPr lang="en-GB"/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0" y="3357563"/>
            <a:ext cx="9144000" cy="3500437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else</a:t>
            </a:r>
          </a:p>
          <a:p>
            <a:pPr marL="342900" indent="-342900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 marL="342900" indent="-342900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endParaRPr lang="en-US" sz="2000" b="1">
              <a:solidFill>
                <a:schemeClr val="bg1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 marL="342900" indent="-342900">
              <a:spcBef>
                <a:spcPct val="20000"/>
              </a:spcBef>
              <a:buClr>
                <a:srgbClr val="A50021"/>
              </a:buClr>
              <a:buFont typeface="Wingdings" pitchFamily="2" charset="2"/>
              <a:buChar char="±"/>
            </a:pPr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5508625" y="3141663"/>
            <a:ext cx="2900363" cy="1654175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Alternative method.  Both the get data and the do data are contained within the one file</a:t>
            </a:r>
            <a:endParaRPr lang="en-GB" sz="2000" b="1" dirty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164288" y="5755726"/>
            <a:ext cx="1656183" cy="1015663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With escape sequences.</a:t>
            </a:r>
            <a:endParaRPr lang="en-GB" sz="20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2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324975" cy="3357563"/>
          </a:xfrm>
          <a:solidFill>
            <a:srgbClr val="CCFFCC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if (!</a:t>
            </a:r>
            <a:r>
              <a:rPr lang="en-US" sz="2000" b="1" dirty="0" err="1">
                <a:latin typeface="Courier New" pitchFamily="49" charset="0"/>
              </a:rPr>
              <a:t>isset</a:t>
            </a:r>
            <a:r>
              <a:rPr lang="en-US" sz="2000" b="1" dirty="0">
                <a:latin typeface="Courier New" pitchFamily="49" charset="0"/>
              </a:rPr>
              <a:t>($_POST[‘</a:t>
            </a:r>
            <a:r>
              <a:rPr lang="en-US" sz="2000" b="1" dirty="0" err="1">
                <a:latin typeface="Courier New" pitchFamily="49" charset="0"/>
              </a:rPr>
              <a:t>mytextBox</a:t>
            </a:r>
            <a:r>
              <a:rPr lang="en-US" sz="2000" b="1" dirty="0">
                <a:latin typeface="Courier New" pitchFamily="49" charset="0"/>
              </a:rPr>
              <a:t>’])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echo “&lt;form method=‘POST’ action=‘$SERVER[PHP_SELF]’&gt;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&lt;input type=‘text’ name=‘</a:t>
            </a:r>
            <a:r>
              <a:rPr lang="en-US" sz="2000" b="1" dirty="0" err="1">
                <a:latin typeface="Courier New" pitchFamily="49" charset="0"/>
              </a:rPr>
              <a:t>mytextBox</a:t>
            </a:r>
            <a:r>
              <a:rPr lang="en-US" sz="2000" b="1" dirty="0">
                <a:latin typeface="Courier New" pitchFamily="49" charset="0"/>
              </a:rPr>
              <a:t>’ 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&lt;/form&gt;”;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}</a:t>
            </a:r>
          </a:p>
          <a:p>
            <a:pPr eaLnBrk="1" hangingPunct="1"/>
            <a:endParaRPr lang="en-GB" dirty="0"/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0" y="3357563"/>
            <a:ext cx="9144000" cy="3500437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else</a:t>
            </a:r>
          </a:p>
          <a:p>
            <a:pPr marL="342900" indent="-342900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 marL="342900" indent="-342900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endParaRPr lang="en-US" sz="2000" b="1">
              <a:solidFill>
                <a:schemeClr val="bg1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 marL="342900" indent="-342900">
              <a:spcBef>
                <a:spcPct val="20000"/>
              </a:spcBef>
              <a:buClr>
                <a:srgbClr val="A50021"/>
              </a:buClr>
              <a:buFont typeface="Wingdings" pitchFamily="2" charset="2"/>
              <a:buChar char="±"/>
            </a:pPr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5508625" y="3141663"/>
            <a:ext cx="2900363" cy="1654175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Alternative method.  Both the get data and the do data are contained within the one file</a:t>
            </a:r>
            <a:endParaRPr lang="en-GB" sz="2000" b="1" dirty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164288" y="5755726"/>
            <a:ext cx="1656183" cy="707886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No escape sequences.</a:t>
            </a:r>
            <a:endParaRPr lang="en-GB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20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2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Using Forms</a:t>
            </a:r>
            <a:endParaRPr lang="en-US"/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C3300"/>
                </a:solidFill>
                <a:latin typeface="Courier New" pitchFamily="49" charset="0"/>
              </a:rPr>
              <a:t>if (!</a:t>
            </a:r>
            <a:r>
              <a:rPr lang="en-US" sz="2000" b="1" dirty="0" err="1">
                <a:solidFill>
                  <a:srgbClr val="CC3300"/>
                </a:solidFill>
                <a:latin typeface="Courier New" pitchFamily="49" charset="0"/>
              </a:rPr>
              <a:t>isset</a:t>
            </a:r>
            <a:r>
              <a:rPr lang="en-US" sz="2000" b="1" dirty="0">
                <a:solidFill>
                  <a:srgbClr val="CC3300"/>
                </a:solidFill>
                <a:latin typeface="Courier New" pitchFamily="49" charset="0"/>
              </a:rPr>
              <a:t>($_POST[‘</a:t>
            </a:r>
            <a:r>
              <a:rPr lang="en-US" sz="2000" b="1" dirty="0" err="1">
                <a:solidFill>
                  <a:srgbClr val="CC3300"/>
                </a:solidFill>
                <a:latin typeface="Courier New" pitchFamily="49" charset="0"/>
              </a:rPr>
              <a:t>studID</a:t>
            </a:r>
            <a:r>
              <a:rPr lang="en-US" sz="2000" b="1" dirty="0">
                <a:solidFill>
                  <a:srgbClr val="CC3300"/>
                </a:solidFill>
                <a:latin typeface="Courier New" pitchFamily="49" charset="0"/>
              </a:rPr>
              <a:t>’]))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echo ("</a:t>
            </a:r>
            <a:r>
              <a:rPr lang="en-US" sz="2000" b="1" dirty="0">
                <a:latin typeface="Courier New" pitchFamily="49" charset="0"/>
              </a:rPr>
              <a:t>&lt;form id=‘form1’ name=‘form1’ method=‘post’ </a:t>
            </a:r>
            <a:r>
              <a:rPr lang="en-US" sz="2000" b="1" dirty="0">
                <a:solidFill>
                  <a:srgbClr val="CC3300"/>
                </a:solidFill>
                <a:latin typeface="Courier New" pitchFamily="49" charset="0"/>
              </a:rPr>
              <a:t>action=‘$_SERVER[PHP_SELF]’</a:t>
            </a:r>
            <a:r>
              <a:rPr lang="en-US" sz="2000" b="1" dirty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Student ID Number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	&lt;input type=‘text’ name=‘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studID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’ /&gt; &lt;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br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Student Forename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&lt;input type=‘text’ name=‘</a:t>
            </a:r>
            <a:r>
              <a:rPr lang="en-US" sz="2000" b="1" dirty="0" err="1">
                <a:latin typeface="Courier New" pitchFamily="49" charset="0"/>
              </a:rPr>
              <a:t>studFN</a:t>
            </a:r>
            <a:r>
              <a:rPr lang="en-US" sz="2000" b="1" dirty="0">
                <a:latin typeface="Courier New" pitchFamily="49" charset="0"/>
              </a:rPr>
              <a:t>’ /&gt; &lt;</a:t>
            </a:r>
            <a:r>
              <a:rPr lang="en-US" sz="2000" b="1" dirty="0" err="1">
                <a:latin typeface="Courier New" pitchFamily="49" charset="0"/>
              </a:rPr>
              <a:t>br</a:t>
            </a:r>
            <a:r>
              <a:rPr lang="en-US" sz="2000" b="1" dirty="0">
                <a:latin typeface="Courier New" pitchFamily="49" charset="0"/>
              </a:rPr>
              <a:t> 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</a:rPr>
              <a:t>Student Surname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</a:rPr>
              <a:t>  &lt;input type=‘text’ name=‘</a:t>
            </a:r>
            <a:r>
              <a:rPr lang="en-US" sz="2000" b="1" dirty="0" err="1">
                <a:solidFill>
                  <a:srgbClr val="009900"/>
                </a:solidFill>
                <a:latin typeface="Courier New" pitchFamily="49" charset="0"/>
              </a:rPr>
              <a:t>studSN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</a:rPr>
              <a:t>’ /&gt; &lt;</a:t>
            </a:r>
            <a:r>
              <a:rPr lang="en-US" sz="2000" b="1" dirty="0" err="1">
                <a:solidFill>
                  <a:srgbClr val="009900"/>
                </a:solidFill>
                <a:latin typeface="Courier New" pitchFamily="49" charset="0"/>
              </a:rPr>
              <a:t>br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</a:rPr>
              <a:t> 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C33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</a:rPr>
              <a:t>&lt;input type=‘submit’ name=‘submit’ value=‘Add Record’&gt;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&lt;/form&gt;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“)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2"/>
            <a:ext cx="798642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Processing data from forms</a:t>
            </a:r>
            <a:endParaRPr lang="en-US"/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1560" y="1413198"/>
            <a:ext cx="8375650" cy="396001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else // if it has then add the data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//set </a:t>
            </a:r>
            <a:r>
              <a:rPr lang="en-US" sz="1800" b="1" dirty="0" err="1">
                <a:latin typeface="Courier New" pitchFamily="49" charset="0"/>
              </a:rPr>
              <a:t>sql</a:t>
            </a:r>
            <a:r>
              <a:rPr lang="en-US" sz="1800" b="1" dirty="0">
                <a:latin typeface="Courier New" pitchFamily="49" charset="0"/>
              </a:rPr>
              <a:t> string using values as indicated by the form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rgbClr val="CC3300"/>
                </a:solidFill>
                <a:latin typeface="Courier New" pitchFamily="49" charset="0"/>
              </a:rPr>
              <a:t>$</a:t>
            </a:r>
            <a:r>
              <a:rPr lang="en-US" sz="1800" b="1" dirty="0" err="1">
                <a:solidFill>
                  <a:srgbClr val="CC3300"/>
                </a:solidFill>
                <a:latin typeface="Courier New" pitchFamily="49" charset="0"/>
              </a:rPr>
              <a:t>sql</a:t>
            </a:r>
            <a:r>
              <a:rPr lang="en-US" sz="1800" b="1" dirty="0">
                <a:solidFill>
                  <a:srgbClr val="CC3300"/>
                </a:solidFill>
                <a:latin typeface="Courier New" pitchFamily="49" charset="0"/>
              </a:rPr>
              <a:t> = "INSERT INTO user (id, forename, surname)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CC3300"/>
                </a:solidFill>
                <a:latin typeface="Courier New" pitchFamily="49" charset="0"/>
              </a:rPr>
              <a:t>      VALUES (‘$_POST[</a:t>
            </a:r>
            <a:r>
              <a:rPr lang="en-US" sz="1800" b="1" dirty="0" err="1">
                <a:solidFill>
                  <a:srgbClr val="CC3300"/>
                </a:solidFill>
                <a:latin typeface="Courier New" pitchFamily="49" charset="0"/>
              </a:rPr>
              <a:t>studID</a:t>
            </a:r>
            <a:r>
              <a:rPr lang="en-US" sz="1800" b="1" dirty="0">
                <a:solidFill>
                  <a:srgbClr val="CC3300"/>
                </a:solidFill>
                <a:latin typeface="Courier New" pitchFamily="49" charset="0"/>
              </a:rPr>
              <a:t>]','$_POST[</a:t>
            </a:r>
            <a:r>
              <a:rPr lang="en-US" sz="1800" b="1" dirty="0" err="1">
                <a:solidFill>
                  <a:srgbClr val="CC3300"/>
                </a:solidFill>
                <a:latin typeface="Courier New" pitchFamily="49" charset="0"/>
              </a:rPr>
              <a:t>studSN</a:t>
            </a:r>
            <a:r>
              <a:rPr lang="en-US" sz="1800" b="1" dirty="0">
                <a:solidFill>
                  <a:srgbClr val="CC3300"/>
                </a:solidFill>
                <a:latin typeface="Courier New" pitchFamily="49" charset="0"/>
              </a:rPr>
              <a:t>]','$_POST[</a:t>
            </a:r>
            <a:r>
              <a:rPr lang="en-US" sz="1800" b="1" dirty="0" err="1">
                <a:solidFill>
                  <a:srgbClr val="CC3300"/>
                </a:solidFill>
                <a:latin typeface="Courier New" pitchFamily="49" charset="0"/>
              </a:rPr>
              <a:t>studFN</a:t>
            </a:r>
            <a:r>
              <a:rPr lang="en-US" sz="1800" b="1" dirty="0">
                <a:solidFill>
                  <a:srgbClr val="CC3300"/>
                </a:solidFill>
                <a:latin typeface="Courier New" pitchFamily="49" charset="0"/>
              </a:rPr>
              <a:t>]')";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rgbClr val="CC3300"/>
                </a:solidFill>
                <a:latin typeface="Courier New" pitchFamily="49" charset="0"/>
              </a:rPr>
              <a:t>if (</a:t>
            </a:r>
            <a:r>
              <a:rPr lang="en-US" sz="1800" b="1" dirty="0" err="1">
                <a:solidFill>
                  <a:srgbClr val="CC3300"/>
                </a:solidFill>
                <a:latin typeface="Courier New" pitchFamily="49" charset="0"/>
              </a:rPr>
              <a:t>mysqli_query</a:t>
            </a:r>
            <a:r>
              <a:rPr lang="en-US" sz="1800" b="1" dirty="0">
                <a:solidFill>
                  <a:srgbClr val="CC3300"/>
                </a:solidFill>
                <a:latin typeface="Courier New" pitchFamily="49" charset="0"/>
              </a:rPr>
              <a:t>($conn,$</a:t>
            </a:r>
            <a:r>
              <a:rPr lang="en-US" sz="1800" b="1" dirty="0" err="1">
                <a:solidFill>
                  <a:srgbClr val="CC3300"/>
                </a:solidFill>
                <a:latin typeface="Courier New" pitchFamily="49" charset="0"/>
              </a:rPr>
              <a:t>sql</a:t>
            </a:r>
            <a:r>
              <a:rPr lang="en-US" sz="1800" b="1" dirty="0">
                <a:solidFill>
                  <a:srgbClr val="CC3300"/>
                </a:solidFill>
                <a:latin typeface="Courier New" pitchFamily="49" charset="0"/>
              </a:rPr>
              <a:t>))</a:t>
            </a:r>
            <a:r>
              <a:rPr lang="en-US" sz="1800" b="1" dirty="0">
                <a:latin typeface="Courier New" pitchFamily="49" charset="0"/>
              </a:rPr>
              <a:t> // is it valid?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echo "Record Added!";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else // if not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echo "Record not Added!";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5724525" y="4797425"/>
            <a:ext cx="2900363" cy="739775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FF"/>
                </a:solidFill>
              </a:rPr>
              <a:t>Why not use die(mysql_error()) ?</a:t>
            </a:r>
            <a:endParaRPr lang="en-GB" sz="2000" b="1">
              <a:solidFill>
                <a:srgbClr val="0000FF"/>
              </a:solidFill>
            </a:endParaRPr>
          </a:p>
        </p:txBody>
      </p:sp>
      <p:sp>
        <p:nvSpPr>
          <p:cNvPr id="248837" name="Text Box 5"/>
          <p:cNvSpPr txBox="1">
            <a:spLocks noChangeArrowheads="1"/>
          </p:cNvSpPr>
          <p:nvPr/>
        </p:nvSpPr>
        <p:spPr bwMode="auto">
          <a:xfrm>
            <a:off x="5940425" y="5013325"/>
            <a:ext cx="2087563" cy="739775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FF"/>
                </a:solidFill>
              </a:rPr>
              <a:t>Can you spot the error?</a:t>
            </a:r>
            <a:endParaRPr lang="en-GB" sz="20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6" grpId="0" animBg="1"/>
      <p:bldP spid="2488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Display a form</a:t>
            </a:r>
          </a:p>
          <a:p>
            <a:pPr lvl="1"/>
            <a:r>
              <a:rPr lang="en-GB" dirty="0"/>
              <a:t>Name input elements carefully</a:t>
            </a:r>
          </a:p>
          <a:p>
            <a:pPr lvl="1"/>
            <a:r>
              <a:rPr lang="en-GB" dirty="0"/>
              <a:t>Perform some validation before you submit</a:t>
            </a:r>
          </a:p>
          <a:p>
            <a:r>
              <a:rPr lang="en-GB" dirty="0"/>
              <a:t>Do data</a:t>
            </a:r>
          </a:p>
          <a:p>
            <a:pPr lvl="1"/>
            <a:r>
              <a:rPr lang="en-GB" dirty="0"/>
              <a:t>Once submitted do something with the data</a:t>
            </a:r>
          </a:p>
          <a:p>
            <a:pPr lvl="2"/>
            <a:r>
              <a:rPr lang="en-GB" dirty="0"/>
              <a:t>Add to database</a:t>
            </a:r>
          </a:p>
          <a:p>
            <a:pPr lvl="2"/>
            <a:r>
              <a:rPr lang="en-GB" dirty="0"/>
              <a:t>Display on screen</a:t>
            </a:r>
          </a:p>
          <a:p>
            <a:pPr lvl="2"/>
            <a:endParaRPr lang="en-GB" dirty="0"/>
          </a:p>
          <a:p>
            <a:r>
              <a:rPr lang="en-GB" dirty="0"/>
              <a:t>Now we look at getting data from the database</a:t>
            </a:r>
          </a:p>
        </p:txBody>
      </p:sp>
    </p:spTree>
    <p:extLst>
      <p:ext uri="{BB962C8B-B14F-4D97-AF65-F5344CB8AC3E}">
        <p14:creationId xmlns:p14="http://schemas.microsoft.com/office/powerpoint/2010/main" val="2876118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Retrieving Data</a:t>
            </a:r>
            <a:endParaRPr lang="en-US"/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3850" y="1905000"/>
            <a:ext cx="8591550" cy="4495800"/>
          </a:xfrm>
        </p:spPr>
        <p:txBody>
          <a:bodyPr/>
          <a:lstStyle/>
          <a:p>
            <a:pPr eaLnBrk="1" hangingPunct="1"/>
            <a:r>
              <a:rPr lang="en-GB" dirty="0"/>
              <a:t>At some point you will want to retrieve the data from the database.  Immediately after you insert data for the first time would be a good time!</a:t>
            </a:r>
          </a:p>
          <a:p>
            <a:pPr eaLnBrk="1" hangingPunct="1"/>
            <a:endParaRPr lang="en-GB" dirty="0"/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$</a:t>
            </a:r>
            <a:r>
              <a:rPr lang="en-US" sz="2000" b="1" dirty="0" err="1">
                <a:latin typeface="Courier New" pitchFamily="49" charset="0"/>
              </a:rPr>
              <a:t>sql</a:t>
            </a:r>
            <a:r>
              <a:rPr lang="en-US" sz="2000" b="1" dirty="0">
                <a:latin typeface="Courier New" pitchFamily="49" charset="0"/>
              </a:rPr>
              <a:t> = "SELECT * FROM user“;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$result = </a:t>
            </a:r>
            <a:r>
              <a:rPr lang="en-US" sz="2000" b="1" dirty="0" err="1">
                <a:latin typeface="Courier New" pitchFamily="49" charset="0"/>
              </a:rPr>
              <a:t>mysqli_query</a:t>
            </a:r>
            <a:r>
              <a:rPr lang="en-US" sz="2000" b="1" dirty="0">
                <a:latin typeface="Courier New" pitchFamily="49" charset="0"/>
              </a:rPr>
              <a:t> ($conn,$</a:t>
            </a:r>
            <a:r>
              <a:rPr lang="en-US" sz="2000" b="1" dirty="0" err="1">
                <a:latin typeface="Courier New" pitchFamily="49" charset="0"/>
              </a:rPr>
              <a:t>sql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endParaRPr lang="en-GB" sz="2000" b="1" dirty="0">
              <a:latin typeface="Courier New" pitchFamily="49" charset="0"/>
            </a:endParaRPr>
          </a:p>
          <a:p>
            <a:pPr eaLnBrk="1" hangingPunct="1"/>
            <a:r>
              <a:rPr lang="en-GB" dirty="0"/>
              <a:t>Where does the data go?</a:t>
            </a:r>
          </a:p>
          <a:p>
            <a:pPr eaLnBrk="1" hangingPunct="1">
              <a:buFont typeface="Wingdings" pitchFamily="2" charset="2"/>
              <a:buNone/>
            </a:pPr>
            <a:endParaRPr lang="en-GB" sz="2400" b="1" dirty="0">
              <a:latin typeface="Arial" charset="0"/>
            </a:endParaRPr>
          </a:p>
        </p:txBody>
      </p:sp>
      <p:sp>
        <p:nvSpPr>
          <p:cNvPr id="220167" name="Text Box 7"/>
          <p:cNvSpPr txBox="1">
            <a:spLocks noChangeArrowheads="1"/>
          </p:cNvSpPr>
          <p:nvPr/>
        </p:nvSpPr>
        <p:spPr bwMode="auto">
          <a:xfrm>
            <a:off x="5795963" y="5373688"/>
            <a:ext cx="2900362" cy="434975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FF"/>
                </a:solidFill>
              </a:rPr>
              <a:t>Into a RESOURCE</a:t>
            </a:r>
            <a:endParaRPr lang="en-GB" sz="20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Why</a:t>
            </a:r>
            <a:endParaRPr lang="en-US"/>
          </a:p>
        </p:txBody>
      </p:sp>
      <p:sp>
        <p:nvSpPr>
          <p:cNvPr id="51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GB" dirty="0"/>
              <a:t>As part of your assessment you will be expected to</a:t>
            </a:r>
          </a:p>
          <a:p>
            <a:pPr marL="609600" indent="-609600" eaLnBrk="1" hangingPunct="1"/>
            <a:endParaRPr lang="en-GB" dirty="0"/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GB" dirty="0"/>
              <a:t>Create a link to the SQL Server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GB" dirty="0"/>
              <a:t>Select a database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GB" dirty="0"/>
              <a:t>Talk to the database (retrieve, add, append, etc)</a:t>
            </a:r>
          </a:p>
          <a:p>
            <a:pPr marL="990600" lvl="1" indent="-533400" eaLnBrk="1" hangingPunct="1"/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/>
              <a:t>Getting the data from the RESOURCE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50825" y="1905000"/>
            <a:ext cx="8664575" cy="449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$user =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mysqli_fetch_array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(</a:t>
            </a:r>
            <a:r>
              <a:rPr lang="en-US" sz="2400" b="1" dirty="0">
                <a:solidFill>
                  <a:srgbClr val="CC3300"/>
                </a:solidFill>
                <a:latin typeface="Courier New" pitchFamily="49" charset="0"/>
              </a:rPr>
              <a:t>$result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);</a:t>
            </a:r>
            <a:endParaRPr lang="en-GB" sz="20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GB" sz="28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GB" sz="28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sz="2000" b="1" dirty="0">
                <a:latin typeface="Courier New" pitchFamily="49" charset="0"/>
              </a:rPr>
              <a:t>$user = array (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</a:rPr>
              <a:t>“</a:t>
            </a:r>
            <a:r>
              <a:rPr lang="en-GB" sz="2000" b="1" dirty="0" err="1">
                <a:solidFill>
                  <a:srgbClr val="0000FF"/>
                </a:solidFill>
                <a:latin typeface="Courier New" pitchFamily="49" charset="0"/>
              </a:rPr>
              <a:t>studentId</a:t>
            </a: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</a:rPr>
              <a:t>” =&gt; “1”,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</a:rPr>
              <a:t>“surname” =&gt; “Donoghue”,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</a:rPr>
              <a:t>“</a:t>
            </a:r>
            <a:r>
              <a:rPr lang="en-GB" sz="2000" b="1" dirty="0" err="1">
                <a:solidFill>
                  <a:srgbClr val="0000FF"/>
                </a:solidFill>
                <a:latin typeface="Courier New" pitchFamily="49" charset="0"/>
              </a:rPr>
              <a:t>firstname</a:t>
            </a: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</a:rPr>
              <a:t>” =&gt; “Claudia”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272389" name="Line 5"/>
          <p:cNvSpPr>
            <a:spLocks noChangeShapeType="1"/>
          </p:cNvSpPr>
          <p:nvPr/>
        </p:nvSpPr>
        <p:spPr bwMode="auto">
          <a:xfrm flipH="1" flipV="1">
            <a:off x="4859338" y="2565400"/>
            <a:ext cx="431800" cy="955675"/>
          </a:xfrm>
          <a:prstGeom prst="line">
            <a:avLst/>
          </a:prstGeom>
          <a:noFill/>
          <a:ln w="38100">
            <a:solidFill>
              <a:srgbClr val="80008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272390" name="Text Box 6"/>
          <p:cNvSpPr txBox="1">
            <a:spLocks noChangeArrowheads="1"/>
          </p:cNvSpPr>
          <p:nvPr/>
        </p:nvSpPr>
        <p:spPr bwMode="auto">
          <a:xfrm>
            <a:off x="5940425" y="5445125"/>
            <a:ext cx="2900363" cy="434975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CC3300"/>
                </a:solidFill>
              </a:rPr>
              <a:t>The RESOURCE</a:t>
            </a:r>
            <a:endParaRPr lang="en-GB" sz="2000" b="1">
              <a:solidFill>
                <a:srgbClr val="CC3300"/>
              </a:solidFill>
            </a:endParaRPr>
          </a:p>
        </p:txBody>
      </p:sp>
      <p:sp>
        <p:nvSpPr>
          <p:cNvPr id="272391" name="Line 7"/>
          <p:cNvSpPr>
            <a:spLocks noChangeShapeType="1"/>
          </p:cNvSpPr>
          <p:nvPr/>
        </p:nvSpPr>
        <p:spPr bwMode="auto">
          <a:xfrm flipH="1" flipV="1">
            <a:off x="6084168" y="2349499"/>
            <a:ext cx="1224682" cy="3095625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272392" name="Text Box 8"/>
          <p:cNvSpPr txBox="1">
            <a:spLocks noChangeArrowheads="1"/>
          </p:cNvSpPr>
          <p:nvPr/>
        </p:nvSpPr>
        <p:spPr bwMode="auto">
          <a:xfrm>
            <a:off x="5076825" y="3500438"/>
            <a:ext cx="3744913" cy="739775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660066"/>
                </a:solidFill>
              </a:rPr>
              <a:t>PHP Function to fetch data from the RESOURCE</a:t>
            </a:r>
            <a:endParaRPr lang="en-GB" sz="2000" b="1">
              <a:solidFill>
                <a:srgbClr val="66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7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7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9" grpId="0" animBg="1"/>
      <p:bldP spid="272390" grpId="0" animBg="1"/>
      <p:bldP spid="272391" grpId="0" animBg="1"/>
      <p:bldP spid="27239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/>
              <a:t>Moving through multiple records</a:t>
            </a:r>
            <a:endParaRPr lang="en-US" sz="3600"/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79388" y="1905000"/>
            <a:ext cx="8736012" cy="4495800"/>
          </a:xfrm>
        </p:spPr>
        <p:txBody>
          <a:bodyPr/>
          <a:lstStyle/>
          <a:p>
            <a:pPr eaLnBrk="1" hangingPunct="1"/>
            <a:r>
              <a:rPr lang="en-GB" sz="3600" b="1" dirty="0"/>
              <a:t>Dealing with more than one record!</a:t>
            </a:r>
          </a:p>
          <a:p>
            <a:pPr eaLnBrk="1" hangingPunct="1"/>
            <a:endParaRPr lang="en-GB" sz="36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while ($user =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mysqli_fetch_array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(</a:t>
            </a:r>
            <a:r>
              <a:rPr lang="en-US" sz="2400" b="1" dirty="0">
                <a:solidFill>
                  <a:srgbClr val="CC3300"/>
                </a:solidFill>
                <a:latin typeface="Courier New" pitchFamily="49" charset="0"/>
              </a:rPr>
              <a:t>$result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$</a:t>
            </a:r>
            <a:r>
              <a:rPr lang="en-US" sz="2400" b="1" dirty="0" err="1">
                <a:latin typeface="Courier New" pitchFamily="49" charset="0"/>
              </a:rPr>
              <a:t>sn</a:t>
            </a:r>
            <a:r>
              <a:rPr lang="en-US" sz="2400" b="1" dirty="0">
                <a:latin typeface="Courier New" pitchFamily="49" charset="0"/>
              </a:rPr>
              <a:t> = $user[‘surname’];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echo $</a:t>
            </a:r>
            <a:r>
              <a:rPr lang="en-US" sz="2400" b="1" dirty="0" err="1">
                <a:latin typeface="Courier New" pitchFamily="49" charset="0"/>
              </a:rPr>
              <a:t>sn</a:t>
            </a:r>
            <a:r>
              <a:rPr lang="en-US" sz="2400" b="1" dirty="0">
                <a:latin typeface="Courier New" pitchFamily="49" charset="0"/>
              </a:rPr>
              <a:t> . “&lt;</a:t>
            </a:r>
            <a:r>
              <a:rPr lang="en-US" sz="2400" b="1" dirty="0" err="1">
                <a:latin typeface="Courier New" pitchFamily="49" charset="0"/>
              </a:rPr>
              <a:t>br</a:t>
            </a:r>
            <a:r>
              <a:rPr lang="en-US" sz="2400" b="1" dirty="0">
                <a:latin typeface="Courier New" pitchFamily="49" charset="0"/>
              </a:rPr>
              <a:t> /&gt;”;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  <a:p>
            <a:pPr eaLnBrk="1" hangingPunct="1"/>
            <a:endParaRPr lang="en-US" sz="28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Combo Boxes</a:t>
            </a:r>
            <a:endParaRPr lang="en-US"/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/>
              <a:t>As you can see from the last slide each surname is displayed on screen</a:t>
            </a:r>
          </a:p>
          <a:p>
            <a:pPr eaLnBrk="1" hangingPunct="1"/>
            <a:r>
              <a:rPr lang="en-GB"/>
              <a:t>What if you wanted to put the names in a big list for the user to select one?</a:t>
            </a:r>
          </a:p>
          <a:p>
            <a:pPr eaLnBrk="1" hangingPunct="1"/>
            <a:r>
              <a:rPr lang="en-GB"/>
              <a:t>This is fairly straightforward once it has been thought through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4509120"/>
            <a:ext cx="5520201" cy="1628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/>
              <a:t>Overall structure of the page!</a:t>
            </a:r>
            <a:endParaRPr lang="en-US" sz="4000"/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>
                <a:latin typeface="Courier New" pitchFamily="49" charset="0"/>
              </a:rPr>
              <a:t>if (!isset($_POST[‘sel_SN’]))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{</a:t>
            </a:r>
            <a:r>
              <a:rPr lang="en-US">
                <a:latin typeface="Courier New" pitchFamily="49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b="1">
                <a:latin typeface="Courier New" pitchFamily="49" charset="0"/>
              </a:rPr>
              <a:t>	// display the form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b="1">
                <a:latin typeface="Courier New" pitchFamily="49" charset="0"/>
              </a:rPr>
              <a:t>	// allow user to choose a record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b="1">
                <a:latin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b="1">
                <a:latin typeface="Courier New" pitchFamily="49" charset="0"/>
              </a:rPr>
              <a:t>else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b="1">
                <a:latin typeface="Courier New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b="1">
                <a:latin typeface="Courier New" pitchFamily="49" charset="0"/>
              </a:rPr>
              <a:t>	// display what was selected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b="1">
                <a:latin typeface="Courier New" pitchFamily="49" charset="0"/>
              </a:rPr>
              <a:t>}</a:t>
            </a:r>
            <a:endParaRPr lang="en-US" sz="24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Forms!</a:t>
            </a:r>
            <a:endParaRPr lang="en-US"/>
          </a:p>
        </p:txBody>
      </p:sp>
      <p:sp>
        <p:nvSpPr>
          <p:cNvPr id="317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/>
              <a:t>&lt;form&gt;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/>
              <a:t>&lt;select name=</a:t>
            </a:r>
            <a:r>
              <a:rPr lang="en-GB">
                <a:latin typeface="Times New Roman" pitchFamily="18" charset="0"/>
              </a:rPr>
              <a:t>“</a:t>
            </a:r>
            <a:r>
              <a:rPr lang="en-GB"/>
              <a:t>list</a:t>
            </a:r>
            <a:r>
              <a:rPr lang="en-GB">
                <a:latin typeface="Times New Roman" pitchFamily="18" charset="0"/>
              </a:rPr>
              <a:t>”</a:t>
            </a:r>
            <a:r>
              <a:rPr lang="en-GB"/>
              <a:t>&gt;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/>
              <a:t>&lt;option value=</a:t>
            </a:r>
            <a:r>
              <a:rPr lang="en-GB">
                <a:latin typeface="Times New Roman" pitchFamily="18" charset="0"/>
              </a:rPr>
              <a:t>“</a:t>
            </a:r>
            <a:r>
              <a:rPr lang="en-GB"/>
              <a:t>surname 1</a:t>
            </a:r>
            <a:r>
              <a:rPr lang="en-GB">
                <a:latin typeface="Times New Roman" pitchFamily="18" charset="0"/>
              </a:rPr>
              <a:t>”</a:t>
            </a:r>
            <a:r>
              <a:rPr lang="en-GB"/>
              <a:t>&gt;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/>
              <a:t>&lt;option value=</a:t>
            </a:r>
            <a:r>
              <a:rPr lang="en-GB">
                <a:latin typeface="Times New Roman" pitchFamily="18" charset="0"/>
              </a:rPr>
              <a:t>“</a:t>
            </a:r>
            <a:r>
              <a:rPr lang="en-GB"/>
              <a:t>surname 2</a:t>
            </a:r>
            <a:r>
              <a:rPr lang="en-GB">
                <a:latin typeface="Times New Roman" pitchFamily="18" charset="0"/>
              </a:rPr>
              <a:t>”</a:t>
            </a:r>
            <a:r>
              <a:rPr lang="en-GB"/>
              <a:t>&gt;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/>
              <a:t>&lt;option value=</a:t>
            </a:r>
            <a:r>
              <a:rPr lang="en-GB">
                <a:latin typeface="Times New Roman" pitchFamily="18" charset="0"/>
              </a:rPr>
              <a:t>“</a:t>
            </a:r>
            <a:r>
              <a:rPr lang="en-GB"/>
              <a:t>surname </a:t>
            </a:r>
            <a:r>
              <a:rPr lang="en-GB">
                <a:latin typeface="Times New Roman" pitchFamily="18" charset="0"/>
              </a:rPr>
              <a:t>…”</a:t>
            </a:r>
            <a:r>
              <a:rPr lang="en-GB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/>
              <a:t>&lt;/select&gt;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/>
              <a:t>&lt;/form&gt;</a:t>
            </a:r>
            <a:endParaRPr lang="en-US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4499992" y="4941888"/>
            <a:ext cx="3407346" cy="860425"/>
          </a:xfrm>
          <a:prstGeom prst="rect">
            <a:avLst/>
          </a:prstGeom>
          <a:noFill/>
          <a:ln w="38100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/>
              <a:t>How many surnames</a:t>
            </a:r>
          </a:p>
          <a:p>
            <a:r>
              <a:rPr lang="en-GB"/>
              <a:t>will there be?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/>
              <a:t>3 Steps</a:t>
            </a:r>
            <a:endParaRPr lang="en-US" sz="4000"/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endParaRPr lang="en-GB"/>
          </a:p>
          <a:p>
            <a:pPr marL="609600" indent="-609600" eaLnBrk="1" hangingPunct="1"/>
            <a:endParaRPr lang="en-GB"/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GB"/>
              <a:t>First bit of the form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GB"/>
              <a:t>THE LOOPING (SURNAMES or whatever)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GB"/>
              <a:t>The last bit of the form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The first bit</a:t>
            </a:r>
            <a:endParaRPr lang="en-US"/>
          </a:p>
        </p:txBody>
      </p:sp>
      <p:sp>
        <p:nvSpPr>
          <p:cNvPr id="337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49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echo (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"</a:t>
            </a:r>
            <a:r>
              <a:rPr lang="en-US" sz="2400" b="1" dirty="0">
                <a:latin typeface="Courier New" pitchFamily="49" charset="0"/>
              </a:rPr>
              <a:t>&lt;form method=‘POST’ action=</a:t>
            </a:r>
            <a:r>
              <a:rPr lang="en-US" sz="2400" b="1" dirty="0">
                <a:solidFill>
                  <a:srgbClr val="CC3300"/>
                </a:solidFill>
                <a:latin typeface="Courier New" pitchFamily="49" charset="0"/>
              </a:rPr>
              <a:t>‘$SERVER[PHP_SELF]’</a:t>
            </a:r>
            <a:r>
              <a:rPr lang="en-US" sz="2400" b="1" dirty="0">
                <a:latin typeface="Courier New" pitchFamily="49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endParaRPr lang="en-US" sz="24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Select a Record to View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&lt;select name=‘</a:t>
            </a:r>
            <a:r>
              <a:rPr lang="en-US" sz="2400" b="1" dirty="0" err="1">
                <a:latin typeface="Courier New" pitchFamily="49" charset="0"/>
              </a:rPr>
              <a:t>sel_SN</a:t>
            </a:r>
            <a:r>
              <a:rPr lang="en-US" sz="2400" b="1" dirty="0">
                <a:latin typeface="Courier New" pitchFamily="49" charset="0"/>
              </a:rPr>
              <a:t>’&gt;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&lt;option value=‘’&gt;-- Select One --&lt;/option&gt;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“)</a:t>
            </a:r>
            <a:r>
              <a:rPr lang="en-US" sz="2400" b="1" dirty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The complicated bit</a:t>
            </a:r>
            <a:endParaRPr lang="en-US"/>
          </a:p>
        </p:txBody>
      </p:sp>
      <p:sp>
        <p:nvSpPr>
          <p:cNvPr id="348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while ($user = </a:t>
            </a:r>
            <a:r>
              <a:rPr lang="en-US" sz="2400" b="1" dirty="0" err="1">
                <a:latin typeface="Courier New" pitchFamily="49" charset="0"/>
              </a:rPr>
              <a:t>mysqli_fetch_array</a:t>
            </a:r>
            <a:r>
              <a:rPr lang="en-US" sz="2400" b="1" dirty="0">
                <a:latin typeface="Courier New" pitchFamily="49" charset="0"/>
              </a:rPr>
              <a:t>($result))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$</a:t>
            </a:r>
            <a:r>
              <a:rPr lang="en-US" sz="2400" b="1" dirty="0" err="1">
                <a:latin typeface="Courier New" pitchFamily="49" charset="0"/>
              </a:rPr>
              <a:t>sn</a:t>
            </a:r>
            <a:r>
              <a:rPr lang="en-US" sz="2400" b="1" dirty="0">
                <a:latin typeface="Courier New" pitchFamily="49" charset="0"/>
              </a:rPr>
              <a:t> = $user[‘surname’];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echo ("&lt;option value=‘$</a:t>
            </a:r>
            <a:r>
              <a:rPr lang="en-US" sz="2400" b="1" dirty="0" err="1">
                <a:latin typeface="Courier New" pitchFamily="49" charset="0"/>
              </a:rPr>
              <a:t>sn</a:t>
            </a:r>
            <a:r>
              <a:rPr lang="en-US" sz="2400" b="1" dirty="0">
                <a:latin typeface="Courier New" pitchFamily="49" charset="0"/>
              </a:rPr>
              <a:t>’&gt;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	$</a:t>
            </a:r>
            <a:r>
              <a:rPr lang="en-US" sz="2400" b="1" dirty="0" err="1">
                <a:latin typeface="Courier New" pitchFamily="49" charset="0"/>
              </a:rPr>
              <a:t>sn</a:t>
            </a:r>
            <a:r>
              <a:rPr lang="en-US" sz="2400" b="1" dirty="0">
                <a:latin typeface="Courier New" pitchFamily="49" charset="0"/>
              </a:rPr>
              <a:t>&lt;/option&gt;“);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b="1" dirty="0">
                <a:latin typeface="Courier New" pitchFamily="49" charset="0"/>
              </a:rPr>
              <a:t>}</a:t>
            </a: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The end bit</a:t>
            </a:r>
            <a:endParaRPr lang="en-US"/>
          </a:p>
        </p:txBody>
      </p:sp>
      <p:sp>
        <p:nvSpPr>
          <p:cNvPr id="358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echo ("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&lt;/select&gt;</a:t>
            </a:r>
          </a:p>
          <a:p>
            <a:pPr eaLnBrk="1" hangingPunct="1">
              <a:buFont typeface="Wingdings" pitchFamily="2" charset="2"/>
              <a:buNone/>
            </a:pPr>
            <a:endParaRPr lang="en-US" sz="24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&lt;input type=‘submit’ name=‘submit’ value=‘View Selected Entry’&gt;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&lt;/form&gt;“);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/>
              <a:t>Overall structure of the page!</a:t>
            </a:r>
            <a:endParaRPr lang="en-US" sz="4000"/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>
                <a:latin typeface="Courier New" pitchFamily="49" charset="0"/>
              </a:rPr>
              <a:t>if (!isset($_POST[‘sel_SN’]))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{</a:t>
            </a:r>
            <a:r>
              <a:rPr lang="en-US">
                <a:latin typeface="Courier New" pitchFamily="49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b="1">
                <a:latin typeface="Courier New" pitchFamily="49" charset="0"/>
              </a:rPr>
              <a:t>	// display the form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b="1">
                <a:latin typeface="Courier New" pitchFamily="49" charset="0"/>
              </a:rPr>
              <a:t>	// allow user to choose a record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b="1">
                <a:latin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b="1">
                <a:latin typeface="Courier New" pitchFamily="49" charset="0"/>
              </a:rPr>
              <a:t>else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b="1">
                <a:latin typeface="Courier New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b="1">
                <a:latin typeface="Courier New" pitchFamily="49" charset="0"/>
              </a:rPr>
              <a:t>	// display what was selected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b="1">
                <a:latin typeface="Courier New" pitchFamily="49" charset="0"/>
              </a:rPr>
              <a:t>}</a:t>
            </a:r>
            <a:endParaRPr lang="en-US" sz="24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Data Types</a:t>
            </a:r>
            <a:endParaRPr lang="en-US"/>
          </a:p>
        </p:txBody>
      </p:sp>
      <p:sp>
        <p:nvSpPr>
          <p:cNvPr id="61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800" dirty="0" err="1"/>
              <a:t>MySQL</a:t>
            </a:r>
            <a:r>
              <a:rPr lang="en-GB" sz="2800" dirty="0"/>
              <a:t> uses all the standard numeric data types.</a:t>
            </a:r>
          </a:p>
          <a:p>
            <a:pPr eaLnBrk="1" hangingPunct="1">
              <a:lnSpc>
                <a:spcPct val="80000"/>
              </a:lnSpc>
            </a:pPr>
            <a:r>
              <a:rPr lang="en-GB" sz="2800" dirty="0"/>
              <a:t>Some you will have come across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 dirty="0"/>
              <a:t>INT				-2147483648 to 2147483647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 dirty="0">
                <a:solidFill>
                  <a:srgbClr val="CC3300"/>
                </a:solidFill>
              </a:rPr>
              <a:t>TINYINT			-128 to 127 or 0 to 255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 dirty="0"/>
              <a:t>SMALLINT		-32768 to 32767 or 0 to 65535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 dirty="0">
                <a:solidFill>
                  <a:srgbClr val="CC3300"/>
                </a:solidFill>
              </a:rPr>
              <a:t>MEDIUMINT		-8388608 to 8388607 or 0 to 16777215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 dirty="0"/>
              <a:t>BIGINT			-9223372036854775808 to 									9223372036854775807 or 0 to 								18446744073709551615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 dirty="0">
                <a:solidFill>
                  <a:srgbClr val="CC3300"/>
                </a:solidFill>
              </a:rPr>
              <a:t>FLOAT			-10,2 up to 24 places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 dirty="0"/>
              <a:t>DOUBLE			-16,4 up to 53 places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dirty="0"/>
              <a:t>	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/>
              <a:t>Displaying the specific record</a:t>
            </a:r>
            <a:br>
              <a:rPr lang="en-GB" sz="4000"/>
            </a:br>
            <a:r>
              <a:rPr lang="en-GB" sz="4000"/>
              <a:t>or the ELSE section</a:t>
            </a:r>
            <a:endParaRPr lang="en-US" sz="4000"/>
          </a:p>
        </p:txBody>
      </p:sp>
      <p:sp>
        <p:nvSpPr>
          <p:cNvPr id="378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GB"/>
              <a:t>Construct the SQL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GB"/>
              <a:t>Execute the SQL 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GB"/>
              <a:t>Extract the required data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GB"/>
              <a:t>Display the record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1</a:t>
            </a:r>
            <a:r>
              <a:rPr lang="en-GB" sz="3600"/>
              <a:t>.  Constructing the SQL</a:t>
            </a:r>
            <a:endParaRPr lang="en-US" sz="3600"/>
          </a:p>
        </p:txBody>
      </p:sp>
      <p:sp>
        <p:nvSpPr>
          <p:cNvPr id="260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79388" y="1905000"/>
            <a:ext cx="8964612" cy="4495800"/>
          </a:xfrm>
        </p:spPr>
        <p:txBody>
          <a:bodyPr/>
          <a:lstStyle/>
          <a:p>
            <a:pPr eaLnBrk="1" hangingPunct="1"/>
            <a:r>
              <a:rPr lang="en-GB" dirty="0"/>
              <a:t>Now we have specific criteria for data that needs to be SELECTED from our record set</a:t>
            </a:r>
          </a:p>
          <a:p>
            <a:pPr eaLnBrk="1" hangingPunct="1"/>
            <a:endParaRPr lang="en-GB" dirty="0"/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$</a:t>
            </a:r>
            <a:r>
              <a:rPr lang="en-US" sz="2000" b="1" dirty="0" err="1">
                <a:latin typeface="Courier New" pitchFamily="49" charset="0"/>
              </a:rPr>
              <a:t>sql</a:t>
            </a:r>
            <a:r>
              <a:rPr lang="en-US" sz="2000" b="1" dirty="0">
                <a:latin typeface="Courier New" pitchFamily="49" charset="0"/>
              </a:rPr>
              <a:t> = "SELECT * FROM user";</a:t>
            </a:r>
          </a:p>
          <a:p>
            <a:pPr eaLnBrk="1" hangingPunct="1">
              <a:buFont typeface="Wingdings" pitchFamily="2" charset="2"/>
              <a:buNone/>
            </a:pPr>
            <a:endParaRPr lang="en-GB" sz="20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GB" sz="20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$</a:t>
            </a:r>
            <a:r>
              <a:rPr lang="en-US" sz="2000" b="1" dirty="0" err="1">
                <a:latin typeface="Courier New" pitchFamily="49" charset="0"/>
              </a:rPr>
              <a:t>sql</a:t>
            </a:r>
            <a:r>
              <a:rPr lang="en-US" sz="2000" b="1" dirty="0">
                <a:latin typeface="Courier New" pitchFamily="49" charset="0"/>
              </a:rPr>
              <a:t> = "SELECT * FROM user </a:t>
            </a:r>
            <a:r>
              <a:rPr lang="en-US" sz="2000" b="1" dirty="0">
                <a:solidFill>
                  <a:srgbClr val="CC3300"/>
                </a:solidFill>
                <a:latin typeface="Courier New" pitchFamily="49" charset="0"/>
              </a:rPr>
              <a:t>WHERE surname = '$_POST[</a:t>
            </a:r>
            <a:r>
              <a:rPr lang="en-US" sz="2000" b="1" dirty="0" err="1">
                <a:solidFill>
                  <a:srgbClr val="CC3300"/>
                </a:solidFill>
                <a:latin typeface="Courier New" pitchFamily="49" charset="0"/>
              </a:rPr>
              <a:t>sel_SN</a:t>
            </a:r>
            <a:r>
              <a:rPr lang="en-US" sz="2000" b="1" dirty="0">
                <a:solidFill>
                  <a:srgbClr val="CC3300"/>
                </a:solidFill>
                <a:latin typeface="Courier New" pitchFamily="49" charset="0"/>
              </a:rPr>
              <a:t>]'</a:t>
            </a:r>
            <a:r>
              <a:rPr lang="en-US" sz="2000" b="1" dirty="0">
                <a:latin typeface="Courier New" pitchFamily="49" charset="0"/>
              </a:rPr>
              <a:t>";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2.  Executing the SQL</a:t>
            </a:r>
            <a:endParaRPr lang="en-US"/>
          </a:p>
        </p:txBody>
      </p:sp>
      <p:sp>
        <p:nvSpPr>
          <p:cNvPr id="3994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062094" cy="46721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</a:rPr>
              <a:t>$result = </a:t>
            </a:r>
            <a:r>
              <a:rPr lang="en-US" sz="2800" b="1" dirty="0" err="1">
                <a:latin typeface="Courier New" pitchFamily="49" charset="0"/>
              </a:rPr>
              <a:t>mysqli_query</a:t>
            </a:r>
            <a:r>
              <a:rPr lang="en-US" sz="2800" b="1" dirty="0">
                <a:latin typeface="Courier New" pitchFamily="49" charset="0"/>
              </a:rPr>
              <a:t> ($conn, $</a:t>
            </a:r>
            <a:r>
              <a:rPr lang="en-US" b="1" dirty="0" err="1">
                <a:latin typeface="Courier New" pitchFamily="49" charset="0"/>
              </a:rPr>
              <a:t>sql</a:t>
            </a:r>
            <a:r>
              <a:rPr lang="en-US" sz="2800" b="1" dirty="0">
                <a:latin typeface="Courier New" pitchFamily="49" charset="0"/>
              </a:rPr>
              <a:t>);</a:t>
            </a:r>
          </a:p>
        </p:txBody>
      </p:sp>
      <p:sp>
        <p:nvSpPr>
          <p:cNvPr id="262148" name="Line 4"/>
          <p:cNvSpPr>
            <a:spLocks noChangeShapeType="1"/>
          </p:cNvSpPr>
          <p:nvPr/>
        </p:nvSpPr>
        <p:spPr bwMode="auto">
          <a:xfrm flipV="1">
            <a:off x="1403350" y="1988270"/>
            <a:ext cx="0" cy="1008062"/>
          </a:xfrm>
          <a:prstGeom prst="line">
            <a:avLst/>
          </a:prstGeom>
          <a:noFill/>
          <a:ln w="38100">
            <a:solidFill>
              <a:srgbClr val="80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395288" y="2996332"/>
            <a:ext cx="2190023" cy="1323439"/>
          </a:xfrm>
          <a:prstGeom prst="rect">
            <a:avLst/>
          </a:prstGeom>
          <a:noFill/>
          <a:ln w="38100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 dirty="0"/>
              <a:t>A variable to </a:t>
            </a:r>
          </a:p>
          <a:p>
            <a:r>
              <a:rPr lang="en-GB" sz="2000" dirty="0"/>
              <a:t>hold the results</a:t>
            </a:r>
          </a:p>
          <a:p>
            <a:r>
              <a:rPr lang="en-GB" sz="2000" dirty="0"/>
              <a:t>of executing</a:t>
            </a:r>
          </a:p>
          <a:p>
            <a:r>
              <a:rPr lang="en-GB" sz="2000" dirty="0"/>
              <a:t>the SQL</a:t>
            </a:r>
            <a:endParaRPr lang="en-US" sz="2000" dirty="0"/>
          </a:p>
        </p:txBody>
      </p:sp>
      <p:sp>
        <p:nvSpPr>
          <p:cNvPr id="262150" name="Line 6"/>
          <p:cNvSpPr>
            <a:spLocks noChangeShapeType="1"/>
          </p:cNvSpPr>
          <p:nvPr/>
        </p:nvSpPr>
        <p:spPr bwMode="auto">
          <a:xfrm flipH="1" flipV="1">
            <a:off x="3492500" y="1988270"/>
            <a:ext cx="0" cy="1008062"/>
          </a:xfrm>
          <a:prstGeom prst="line">
            <a:avLst/>
          </a:prstGeom>
          <a:noFill/>
          <a:ln w="38100">
            <a:solidFill>
              <a:srgbClr val="80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262151" name="Text Box 7"/>
          <p:cNvSpPr txBox="1">
            <a:spLocks noChangeArrowheads="1"/>
          </p:cNvSpPr>
          <p:nvPr/>
        </p:nvSpPr>
        <p:spPr bwMode="auto">
          <a:xfrm>
            <a:off x="3059113" y="2996332"/>
            <a:ext cx="1540806" cy="1631216"/>
          </a:xfrm>
          <a:prstGeom prst="rect">
            <a:avLst/>
          </a:prstGeom>
          <a:noFill/>
          <a:ln w="38100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 dirty="0"/>
              <a:t>The PHP </a:t>
            </a:r>
          </a:p>
          <a:p>
            <a:r>
              <a:rPr lang="en-GB" sz="2000" dirty="0"/>
              <a:t>command </a:t>
            </a:r>
          </a:p>
          <a:p>
            <a:r>
              <a:rPr lang="en-GB" sz="2000" dirty="0"/>
              <a:t>to execute</a:t>
            </a:r>
          </a:p>
          <a:p>
            <a:r>
              <a:rPr lang="en-GB" sz="2000" dirty="0"/>
              <a:t>an SQL </a:t>
            </a:r>
          </a:p>
          <a:p>
            <a:r>
              <a:rPr lang="en-GB" sz="2000" dirty="0"/>
              <a:t>statement</a:t>
            </a:r>
            <a:endParaRPr lang="en-US" sz="2000" dirty="0"/>
          </a:p>
        </p:txBody>
      </p:sp>
      <p:sp>
        <p:nvSpPr>
          <p:cNvPr id="262152" name="Line 8"/>
          <p:cNvSpPr>
            <a:spLocks noChangeShapeType="1"/>
          </p:cNvSpPr>
          <p:nvPr/>
        </p:nvSpPr>
        <p:spPr bwMode="auto">
          <a:xfrm flipH="1" flipV="1">
            <a:off x="7308850" y="1988270"/>
            <a:ext cx="0" cy="1008062"/>
          </a:xfrm>
          <a:prstGeom prst="line">
            <a:avLst/>
          </a:prstGeom>
          <a:noFill/>
          <a:ln w="38100">
            <a:solidFill>
              <a:srgbClr val="80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262153" name="Text Box 9"/>
          <p:cNvSpPr txBox="1">
            <a:spLocks noChangeArrowheads="1"/>
          </p:cNvSpPr>
          <p:nvPr/>
        </p:nvSpPr>
        <p:spPr bwMode="auto">
          <a:xfrm>
            <a:off x="4932040" y="2996332"/>
            <a:ext cx="1928813" cy="1631216"/>
          </a:xfrm>
          <a:prstGeom prst="rect">
            <a:avLst/>
          </a:prstGeom>
          <a:noFill/>
          <a:ln w="38100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 dirty="0"/>
              <a:t>The variable containing the </a:t>
            </a:r>
          </a:p>
          <a:p>
            <a:r>
              <a:rPr lang="en-GB" sz="2000" dirty="0"/>
              <a:t>connection</a:t>
            </a:r>
          </a:p>
          <a:p>
            <a:r>
              <a:rPr lang="en-GB" sz="2000" dirty="0"/>
              <a:t>settings</a:t>
            </a:r>
            <a:endParaRPr lang="en-US" sz="2000" dirty="0"/>
          </a:p>
        </p:txBody>
      </p:sp>
      <p:sp>
        <p:nvSpPr>
          <p:cNvPr id="262154" name="Line 10"/>
          <p:cNvSpPr>
            <a:spLocks noChangeShapeType="1"/>
          </p:cNvSpPr>
          <p:nvPr/>
        </p:nvSpPr>
        <p:spPr bwMode="auto">
          <a:xfrm flipV="1">
            <a:off x="5437188" y="1916832"/>
            <a:ext cx="358775" cy="1079500"/>
          </a:xfrm>
          <a:prstGeom prst="line">
            <a:avLst/>
          </a:prstGeom>
          <a:noFill/>
          <a:ln w="38100">
            <a:solidFill>
              <a:srgbClr val="80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262155" name="Text Box 11"/>
          <p:cNvSpPr txBox="1">
            <a:spLocks noChangeArrowheads="1"/>
          </p:cNvSpPr>
          <p:nvPr/>
        </p:nvSpPr>
        <p:spPr bwMode="auto">
          <a:xfrm>
            <a:off x="7092280" y="3012981"/>
            <a:ext cx="1655762" cy="1631216"/>
          </a:xfrm>
          <a:prstGeom prst="rect">
            <a:avLst/>
          </a:prstGeom>
          <a:noFill/>
          <a:ln w="38100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 dirty="0"/>
              <a:t>The variable containing SQL statement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6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6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6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6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8" grpId="0" animBg="1"/>
      <p:bldP spid="262149" grpId="0" animBg="1"/>
      <p:bldP spid="262150" grpId="0" animBg="1"/>
      <p:bldP spid="262151" grpId="0" animBg="1"/>
      <p:bldP spid="262152" grpId="0" animBg="1"/>
      <p:bldP spid="262153" grpId="0" animBg="1"/>
      <p:bldP spid="262154" grpId="0" animBg="1"/>
      <p:bldP spid="26215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/>
              <a:t>3.  Extracting the required data from the results</a:t>
            </a:r>
            <a:endParaRPr lang="en-US" sz="4000"/>
          </a:p>
        </p:txBody>
      </p:sp>
      <p:sp>
        <p:nvSpPr>
          <p:cNvPr id="4096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67544" y="1988840"/>
            <a:ext cx="8280920" cy="409604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while ($user= </a:t>
            </a:r>
            <a:r>
              <a:rPr lang="en-US" sz="2000" b="1" dirty="0" err="1">
                <a:latin typeface="Courier New" pitchFamily="49" charset="0"/>
              </a:rPr>
              <a:t>mysqli_fetch_array</a:t>
            </a:r>
            <a:r>
              <a:rPr lang="en-US" sz="2000" b="1" dirty="0">
                <a:latin typeface="Courier New" pitchFamily="49" charset="0"/>
              </a:rPr>
              <a:t>($result))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</a:rPr>
              <a:t>	$</a:t>
            </a:r>
            <a:r>
              <a:rPr lang="en-US" sz="2000" b="1" dirty="0" err="1">
                <a:latin typeface="Courier New" pitchFamily="49" charset="0"/>
              </a:rPr>
              <a:t>studID</a:t>
            </a:r>
            <a:r>
              <a:rPr lang="en-US" sz="2000" b="1" dirty="0">
                <a:latin typeface="Courier New" pitchFamily="49" charset="0"/>
              </a:rPr>
              <a:t> = $user[‘</a:t>
            </a:r>
            <a:r>
              <a:rPr lang="en-US" sz="2000" b="1" dirty="0" err="1">
                <a:latin typeface="Courier New" pitchFamily="49" charset="0"/>
              </a:rPr>
              <a:t>studentId</a:t>
            </a:r>
            <a:r>
              <a:rPr lang="en-US" sz="2000" b="1" dirty="0">
                <a:latin typeface="Courier New" pitchFamily="49" charset="0"/>
              </a:rPr>
              <a:t>’];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</a:rPr>
              <a:t>	$</a:t>
            </a:r>
            <a:r>
              <a:rPr lang="en-US" sz="2000" b="1" dirty="0" err="1">
                <a:latin typeface="Courier New" pitchFamily="49" charset="0"/>
              </a:rPr>
              <a:t>studFN</a:t>
            </a:r>
            <a:r>
              <a:rPr lang="en-US" sz="2000" b="1" dirty="0">
                <a:latin typeface="Courier New" pitchFamily="49" charset="0"/>
              </a:rPr>
              <a:t> = $user[‘</a:t>
            </a:r>
            <a:r>
              <a:rPr lang="en-US" sz="2000" b="1" dirty="0" err="1">
                <a:latin typeface="Courier New" pitchFamily="49" charset="0"/>
              </a:rPr>
              <a:t>firstname</a:t>
            </a:r>
            <a:r>
              <a:rPr lang="en-US" sz="2000" b="1" dirty="0">
                <a:latin typeface="Courier New" pitchFamily="49" charset="0"/>
              </a:rPr>
              <a:t>’];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</a:rPr>
              <a:t>	$</a:t>
            </a:r>
            <a:r>
              <a:rPr lang="en-US" sz="2000" b="1" dirty="0" err="1">
                <a:latin typeface="Courier New" pitchFamily="49" charset="0"/>
              </a:rPr>
              <a:t>studSN</a:t>
            </a:r>
            <a:r>
              <a:rPr lang="en-US" sz="2000" b="1" dirty="0">
                <a:latin typeface="Courier New" pitchFamily="49" charset="0"/>
              </a:rPr>
              <a:t> = $user[‘surname’];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</a:pPr>
            <a:endParaRPr lang="en-US" sz="20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4.  Displaying the Record</a:t>
            </a:r>
          </a:p>
        </p:txBody>
      </p:sp>
      <p:sp>
        <p:nvSpPr>
          <p:cNvPr id="4198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2800" b="1" dirty="0">
                <a:latin typeface="Courier New" pitchFamily="49" charset="0"/>
              </a:rPr>
              <a:t>echo $</a:t>
            </a:r>
            <a:r>
              <a:rPr lang="en-GB" sz="2800" b="1" dirty="0" err="1">
                <a:latin typeface="Courier New" pitchFamily="49" charset="0"/>
              </a:rPr>
              <a:t>studFN</a:t>
            </a:r>
            <a:r>
              <a:rPr lang="en-GB" sz="2800" b="1" dirty="0">
                <a:latin typeface="Courier New" pitchFamily="49" charset="0"/>
              </a:rPr>
              <a:t>.$</a:t>
            </a:r>
            <a:r>
              <a:rPr lang="en-GB" sz="2800" b="1" dirty="0" err="1">
                <a:latin typeface="Courier New" pitchFamily="49" charset="0"/>
              </a:rPr>
              <a:t>studSN</a:t>
            </a:r>
            <a:r>
              <a:rPr lang="en-GB" sz="2800" b="1" dirty="0">
                <a:latin typeface="Courier New" pitchFamily="49" charset="0"/>
              </a:rPr>
              <a:t>.$</a:t>
            </a:r>
            <a:r>
              <a:rPr lang="en-GB" sz="2800" b="1" dirty="0" err="1">
                <a:latin typeface="Courier New" pitchFamily="49" charset="0"/>
              </a:rPr>
              <a:t>studID</a:t>
            </a:r>
            <a:r>
              <a:rPr lang="en-GB" sz="2800" b="1" dirty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endParaRPr lang="en-GB" sz="28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sz="2800" b="1" dirty="0">
                <a:latin typeface="Courier New" pitchFamily="49" charset="0"/>
              </a:rPr>
              <a:t>or</a:t>
            </a:r>
          </a:p>
          <a:p>
            <a:pPr eaLnBrk="1" hangingPunct="1">
              <a:buFont typeface="Wingdings" pitchFamily="2" charset="2"/>
              <a:buNone/>
            </a:pPr>
            <a:endParaRPr lang="en-GB" sz="28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sz="2800" b="1" dirty="0">
                <a:latin typeface="Courier New" pitchFamily="49" charset="0"/>
              </a:rPr>
              <a:t>echo (“&lt;table&gt;&lt;</a:t>
            </a:r>
            <a:r>
              <a:rPr lang="en-GB" sz="2800" b="1" dirty="0" err="1">
                <a:latin typeface="Courier New" pitchFamily="49" charset="0"/>
              </a:rPr>
              <a:t>tr</a:t>
            </a:r>
            <a:r>
              <a:rPr lang="en-GB" sz="2800" b="1" dirty="0">
                <a:latin typeface="Courier New" pitchFamily="49" charset="0"/>
              </a:rPr>
              <a:t>&gt;&lt;td&gt;Id Number&lt;/td&gt;&lt;td&gt;Forename&lt;/td&gt;&lt;td&gt;surname&lt;/td&gt;&lt;</a:t>
            </a:r>
            <a:r>
              <a:rPr lang="en-GB" sz="2800" b="1" dirty="0" err="1">
                <a:latin typeface="Courier New" pitchFamily="49" charset="0"/>
              </a:rPr>
              <a:t>tr</a:t>
            </a:r>
            <a:r>
              <a:rPr lang="en-GB" sz="2800" b="1" dirty="0">
                <a:latin typeface="Courier New" pitchFamily="49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800" b="1" dirty="0">
                <a:latin typeface="Courier New" pitchFamily="49" charset="0"/>
              </a:rPr>
              <a:t>&lt;</a:t>
            </a:r>
            <a:r>
              <a:rPr lang="en-GB" sz="2800" b="1" dirty="0" err="1">
                <a:latin typeface="Courier New" pitchFamily="49" charset="0"/>
              </a:rPr>
              <a:t>tr</a:t>
            </a:r>
            <a:r>
              <a:rPr lang="en-GB" sz="2800" b="1" dirty="0">
                <a:latin typeface="Courier New" pitchFamily="49" charset="0"/>
              </a:rPr>
              <a:t>&gt;&lt;td&gt;$</a:t>
            </a:r>
            <a:r>
              <a:rPr lang="en-GB" sz="2800" b="1" dirty="0" err="1">
                <a:latin typeface="Courier New" pitchFamily="49" charset="0"/>
              </a:rPr>
              <a:t>studID</a:t>
            </a:r>
            <a:r>
              <a:rPr lang="en-GB" sz="2800" b="1" dirty="0">
                <a:latin typeface="Courier New" pitchFamily="49" charset="0"/>
              </a:rPr>
              <a:t>&lt;/td&gt;&lt;td&gt;$</a:t>
            </a:r>
            <a:r>
              <a:rPr lang="en-GB" sz="2800" b="1" dirty="0" err="1">
                <a:latin typeface="Courier New" pitchFamily="49" charset="0"/>
              </a:rPr>
              <a:t>studFN</a:t>
            </a:r>
            <a:r>
              <a:rPr lang="en-GB" sz="2800" b="1" dirty="0">
                <a:latin typeface="Courier New" pitchFamily="49" charset="0"/>
              </a:rPr>
              <a:t>&lt;/td&gt;&lt;td&gt;$</a:t>
            </a:r>
            <a:r>
              <a:rPr lang="en-GB" sz="2800" b="1" dirty="0" err="1">
                <a:latin typeface="Courier New" pitchFamily="49" charset="0"/>
              </a:rPr>
              <a:t>studSN</a:t>
            </a:r>
            <a:r>
              <a:rPr lang="en-GB" sz="2800" b="1" dirty="0">
                <a:latin typeface="Courier New" pitchFamily="49" charset="0"/>
              </a:rPr>
              <a:t>&lt;/td&gt;&lt;/</a:t>
            </a:r>
            <a:r>
              <a:rPr lang="en-GB" sz="2800" b="1" dirty="0" err="1">
                <a:latin typeface="Courier New" pitchFamily="49" charset="0"/>
              </a:rPr>
              <a:t>tr</a:t>
            </a:r>
            <a:r>
              <a:rPr lang="en-GB" sz="2800" b="1" dirty="0">
                <a:latin typeface="Courier New" pitchFamily="49" charset="0"/>
              </a:rPr>
              <a:t>&gt;&lt;/table&gt;”);</a:t>
            </a:r>
          </a:p>
          <a:p>
            <a:pPr eaLnBrk="1" hangingPunct="1"/>
            <a:endParaRPr lang="en-GB" sz="28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What have we covered?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en-GB" dirty="0"/>
              <a:t>Create a connection to the SQL Server</a:t>
            </a:r>
          </a:p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en-GB" dirty="0"/>
              <a:t>Construct the SQL</a:t>
            </a:r>
          </a:p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en-GB" dirty="0"/>
              <a:t>Execute the SQL </a:t>
            </a:r>
          </a:p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en-GB" dirty="0"/>
              <a:t>Extract the required data</a:t>
            </a:r>
          </a:p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en-GB" dirty="0"/>
              <a:t>Display the record</a:t>
            </a:r>
            <a:endParaRPr lang="en-US" dirty="0"/>
          </a:p>
          <a:p>
            <a:pPr eaLnBrk="1" hangingPunct="1"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Exercise (time permitting)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function called 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nowAdd</a:t>
            </a:r>
            <a:r>
              <a:rPr lang="en-GB" dirty="0"/>
              <a:t> that will add the data obtained from a form to a database called 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dbCourse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Posted name attributes are:  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fName</a:t>
            </a:r>
            <a:r>
              <a:rPr lang="en-GB" dirty="0"/>
              <a:t>, 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sName</a:t>
            </a:r>
            <a:endParaRPr lang="en-GB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/>
              <a:t>Database table is:  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tblStudent</a:t>
            </a:r>
            <a:endParaRPr lang="en-GB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/>
              <a:t>SQL server is located at:  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localhost</a:t>
            </a:r>
            <a:endParaRPr lang="en-GB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/>
              <a:t>SQL Username is: 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tutor</a:t>
            </a:r>
            <a:r>
              <a:rPr lang="en-GB" dirty="0"/>
              <a:t> </a:t>
            </a:r>
          </a:p>
          <a:p>
            <a:r>
              <a:rPr lang="en-GB" dirty="0"/>
              <a:t>SQL Password is:  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mypw</a:t>
            </a:r>
            <a:endParaRPr lang="en-GB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Spot the errors</a:t>
            </a:r>
          </a:p>
        </p:txBody>
      </p:sp>
      <p:sp>
        <p:nvSpPr>
          <p:cNvPr id="4403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2800" b="1" dirty="0">
                <a:latin typeface="Courier New" pitchFamily="49" charset="0"/>
              </a:rPr>
              <a:t>$</a:t>
            </a:r>
            <a:r>
              <a:rPr lang="en-GB" sz="2800" b="1" dirty="0" err="1">
                <a:latin typeface="Courier New" pitchFamily="49" charset="0"/>
              </a:rPr>
              <a:t>sql</a:t>
            </a:r>
            <a:r>
              <a:rPr lang="en-GB" sz="2800" b="1" dirty="0">
                <a:latin typeface="Courier New" pitchFamily="49" charset="0"/>
              </a:rPr>
              <a:t> = “CREATE TABLE </a:t>
            </a:r>
            <a:r>
              <a:rPr lang="en-GB" sz="2800" b="1" i="1" dirty="0" err="1">
                <a:latin typeface="Courier New" pitchFamily="49" charset="0"/>
              </a:rPr>
              <a:t>tablename</a:t>
            </a:r>
            <a:r>
              <a:rPr lang="en-GB" sz="2800" b="1" i="1" dirty="0">
                <a:latin typeface="Courier New" pitchFamily="49" charset="0"/>
              </a:rPr>
              <a:t> </a:t>
            </a:r>
            <a:r>
              <a:rPr lang="en-GB" sz="2800" b="1" dirty="0">
                <a:latin typeface="Courier New" pitchFamily="49" charset="0"/>
              </a:rPr>
              <a:t>(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800" b="1" dirty="0">
                <a:latin typeface="Courier New" pitchFamily="49" charset="0"/>
              </a:rPr>
              <a:t>fieldname1 </a:t>
            </a:r>
            <a:r>
              <a:rPr lang="en-GB" sz="2800" b="1" dirty="0" err="1">
                <a:latin typeface="Courier New" pitchFamily="49" charset="0"/>
              </a:rPr>
              <a:t>varchar</a:t>
            </a:r>
            <a:r>
              <a:rPr lang="en-GB" sz="2800" b="1" dirty="0">
                <a:latin typeface="Courier New" pitchFamily="49" charset="0"/>
              </a:rPr>
              <a:t>(30),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800" b="1" dirty="0">
                <a:latin typeface="Courier New" pitchFamily="49" charset="0"/>
              </a:rPr>
              <a:t>fieldname2 </a:t>
            </a:r>
            <a:r>
              <a:rPr lang="en-GB" sz="2800" b="1" dirty="0" err="1">
                <a:latin typeface="Courier New" pitchFamily="49" charset="0"/>
              </a:rPr>
              <a:t>varchar</a:t>
            </a:r>
            <a:r>
              <a:rPr lang="en-GB" sz="2800" b="1" dirty="0">
                <a:latin typeface="Courier New" pitchFamily="49" charset="0"/>
              </a:rPr>
              <a:t>(30),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800" b="1" dirty="0">
                <a:latin typeface="Courier New" pitchFamily="49" charset="0"/>
              </a:rPr>
              <a:t>)</a:t>
            </a:r>
            <a:endParaRPr lang="en-US" sz="2800" b="1" dirty="0">
              <a:latin typeface="Courier New" pitchFamily="49" charset="0"/>
            </a:endParaRPr>
          </a:p>
          <a:p>
            <a:pPr eaLnBrk="1" hangingPunct="1"/>
            <a:endParaRPr lang="en-GB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Spot the errors</a:t>
            </a:r>
          </a:p>
        </p:txBody>
      </p:sp>
      <p:sp>
        <p:nvSpPr>
          <p:cNvPr id="4505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39552" y="1412776"/>
            <a:ext cx="7990086" cy="46721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while ($</a:t>
            </a:r>
            <a:r>
              <a:rPr lang="en-US" sz="2400" b="1" dirty="0" err="1">
                <a:latin typeface="Courier New" pitchFamily="49" charset="0"/>
              </a:rPr>
              <a:t>newArray</a:t>
            </a:r>
            <a:r>
              <a:rPr lang="en-US" sz="2400" b="1" dirty="0">
                <a:latin typeface="Courier New" pitchFamily="49" charset="0"/>
              </a:rPr>
              <a:t> == </a:t>
            </a:r>
            <a:r>
              <a:rPr lang="en-US" sz="2400" b="1" dirty="0" err="1">
                <a:latin typeface="Courier New" pitchFamily="49" charset="0"/>
              </a:rPr>
              <a:t>mysqli_fetch</a:t>
            </a:r>
            <a:r>
              <a:rPr lang="en-US" sz="2400" b="1" dirty="0">
                <a:latin typeface="Courier New" pitchFamily="49" charset="0"/>
              </a:rPr>
              <a:t>($result))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$</a:t>
            </a:r>
            <a:r>
              <a:rPr lang="en-US" sz="2400" b="1" dirty="0" err="1">
                <a:latin typeface="Courier New" pitchFamily="49" charset="0"/>
              </a:rPr>
              <a:t>studID</a:t>
            </a:r>
            <a:r>
              <a:rPr lang="en-US" sz="2400" b="1" dirty="0">
                <a:latin typeface="Courier New" pitchFamily="49" charset="0"/>
              </a:rPr>
              <a:t> =&gt; $</a:t>
            </a:r>
            <a:r>
              <a:rPr lang="en-US" sz="2400" b="1" dirty="0" err="1">
                <a:latin typeface="Courier New" pitchFamily="49" charset="0"/>
              </a:rPr>
              <a:t>newArray</a:t>
            </a:r>
            <a:r>
              <a:rPr lang="en-US" sz="2400" b="1" dirty="0">
                <a:latin typeface="Courier New" pitchFamily="49" charset="0"/>
              </a:rPr>
              <a:t>[‘</a:t>
            </a:r>
            <a:r>
              <a:rPr lang="en-US" sz="2400" b="1" dirty="0" err="1">
                <a:latin typeface="Courier New" pitchFamily="49" charset="0"/>
              </a:rPr>
              <a:t>studentID</a:t>
            </a:r>
            <a:r>
              <a:rPr lang="en-US" sz="2400" b="1" dirty="0">
                <a:latin typeface="Courier New" pitchFamily="49" charset="0"/>
              </a:rPr>
              <a:t>’];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$</a:t>
            </a:r>
            <a:r>
              <a:rPr lang="en-US" sz="2400" b="1" dirty="0" err="1">
                <a:latin typeface="Courier New" pitchFamily="49" charset="0"/>
              </a:rPr>
              <a:t>studFN</a:t>
            </a:r>
            <a:r>
              <a:rPr lang="en-US" sz="2400" b="1" dirty="0">
                <a:latin typeface="Courier New" pitchFamily="49" charset="0"/>
              </a:rPr>
              <a:t> =&gt; $</a:t>
            </a:r>
            <a:r>
              <a:rPr lang="en-US" sz="2400" b="1" dirty="0" err="1">
                <a:latin typeface="Courier New" pitchFamily="49" charset="0"/>
              </a:rPr>
              <a:t>newArray</a:t>
            </a:r>
            <a:r>
              <a:rPr lang="en-US" sz="2400" b="1" dirty="0">
                <a:latin typeface="Courier New" pitchFamily="49" charset="0"/>
              </a:rPr>
              <a:t>[‘</a:t>
            </a:r>
            <a:r>
              <a:rPr lang="en-US" sz="2400" b="1" dirty="0" err="1">
                <a:latin typeface="Courier New" pitchFamily="49" charset="0"/>
              </a:rPr>
              <a:t>firstname</a:t>
            </a:r>
            <a:r>
              <a:rPr lang="en-US" sz="2400" b="1" dirty="0">
                <a:latin typeface="Courier New" pitchFamily="49" charset="0"/>
              </a:rPr>
              <a:t>’];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$</a:t>
            </a:r>
            <a:r>
              <a:rPr lang="en-US" sz="2400" b="1" dirty="0" err="1">
                <a:latin typeface="Courier New" pitchFamily="49" charset="0"/>
              </a:rPr>
              <a:t>studSN</a:t>
            </a:r>
            <a:r>
              <a:rPr lang="en-US" sz="2400" b="1" dirty="0">
                <a:latin typeface="Courier New" pitchFamily="49" charset="0"/>
              </a:rPr>
              <a:t> =&gt; $</a:t>
            </a:r>
            <a:r>
              <a:rPr lang="en-US" sz="2400" b="1" dirty="0" err="1">
                <a:latin typeface="Courier New" pitchFamily="49" charset="0"/>
              </a:rPr>
              <a:t>newArray</a:t>
            </a:r>
            <a:r>
              <a:rPr lang="en-US" sz="2400" b="1" dirty="0">
                <a:latin typeface="Courier New" pitchFamily="49" charset="0"/>
              </a:rPr>
              <a:t>[‘surname’];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};</a:t>
            </a:r>
          </a:p>
          <a:p>
            <a:pPr eaLnBrk="1" hangingPunct="1"/>
            <a:endParaRPr lang="en-GB" sz="24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What next?</a:t>
            </a:r>
          </a:p>
        </p:txBody>
      </p:sp>
      <p:sp>
        <p:nvSpPr>
          <p:cNvPr id="471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Independent Study: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GB" dirty="0">
                <a:solidFill>
                  <a:srgbClr val="CC3300"/>
                </a:solidFill>
              </a:rPr>
              <a:t>http://www.w3schools.com/sql/default.asp</a:t>
            </a:r>
          </a:p>
          <a:p>
            <a:pPr eaLnBrk="1" hangingPunct="1"/>
            <a:endParaRPr lang="en-GB" dirty="0">
              <a:solidFill>
                <a:srgbClr val="CC3300"/>
              </a:solidFill>
            </a:endParaRPr>
          </a:p>
          <a:p>
            <a:pPr eaLnBrk="1" hangingPunct="1"/>
            <a:r>
              <a:rPr lang="en-GB"/>
              <a:t>Begin front end design </a:t>
            </a:r>
            <a:r>
              <a:rPr lang="en-GB" dirty="0"/>
              <a:t>and implementation for assessment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Date and Time Types</a:t>
            </a:r>
            <a:endParaRPr lang="en-US"/>
          </a:p>
        </p:txBody>
      </p:sp>
      <p:sp>
        <p:nvSpPr>
          <p:cNvPr id="71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79388" y="1905000"/>
            <a:ext cx="8964612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/>
              <a:t>DATE				- A date in YYYY-MM-DD format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DATETIME		- A combination of both the date and the 							time, in YYYY-MM-DD &amp; HH:MM:SS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TIMESTAMP		- Similar to DATETIME with hyphens an 							colons omitted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TIME				- A time in format HH:MM:SS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YEAR(</a:t>
            </a:r>
            <a:r>
              <a:rPr lang="en-GB" sz="2400" i="1" dirty="0"/>
              <a:t>x</a:t>
            </a:r>
            <a:r>
              <a:rPr lang="en-GB" sz="2400" dirty="0"/>
              <a:t>)			- The year, the length is specified by </a:t>
            </a:r>
            <a:r>
              <a:rPr lang="en-GB" sz="2400" i="1" dirty="0"/>
              <a:t>x</a:t>
            </a:r>
            <a:r>
              <a:rPr lang="en-GB" sz="2400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Any Questions?</a:t>
            </a:r>
          </a:p>
        </p:txBody>
      </p:sp>
      <p:sp>
        <p:nvSpPr>
          <p:cNvPr id="481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String Types</a:t>
            </a:r>
            <a:endParaRPr lang="en-US"/>
          </a:p>
        </p:txBody>
      </p:sp>
      <p:sp>
        <p:nvSpPr>
          <p:cNvPr id="81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dirty="0"/>
              <a:t>CHAR (</a:t>
            </a:r>
            <a:r>
              <a:rPr lang="en-GB" sz="2400" i="1" dirty="0"/>
              <a:t>x</a:t>
            </a:r>
            <a:r>
              <a:rPr lang="en-GB" sz="2400" dirty="0"/>
              <a:t>)					Fixed length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dirty="0">
                <a:solidFill>
                  <a:srgbClr val="CC3300"/>
                </a:solidFill>
              </a:rPr>
              <a:t>VARCHAR (</a:t>
            </a:r>
            <a:r>
              <a:rPr lang="en-GB" sz="2400" i="1" dirty="0">
                <a:solidFill>
                  <a:srgbClr val="CC3300"/>
                </a:solidFill>
              </a:rPr>
              <a:t>x</a:t>
            </a:r>
            <a:r>
              <a:rPr lang="en-GB" sz="2400" dirty="0">
                <a:solidFill>
                  <a:srgbClr val="CC3300"/>
                </a:solidFill>
              </a:rPr>
              <a:t>)			Variable length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dirty="0"/>
              <a:t>BLOB or TEXT			Max of 65535 chars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dirty="0">
                <a:solidFill>
                  <a:srgbClr val="CC3300"/>
                </a:solidFill>
              </a:rPr>
              <a:t>TINYBLOB or 			Max of 255 chars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dirty="0">
                <a:solidFill>
                  <a:srgbClr val="CC3300"/>
                </a:solidFill>
              </a:rPr>
              <a:t>TINYTEXT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dirty="0"/>
              <a:t>MEDIUMBLOB or 		Max of 255 chars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dirty="0"/>
              <a:t>MEDIUMTEXT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dirty="0">
                <a:solidFill>
                  <a:srgbClr val="CC3300"/>
                </a:solidFill>
              </a:rPr>
              <a:t>LONGBLOB or 			Max of 255 chars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dirty="0">
                <a:solidFill>
                  <a:srgbClr val="CC3300"/>
                </a:solidFill>
              </a:rPr>
              <a:t>LONGTEXT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dirty="0"/>
              <a:t>ENUM						A list with a  max 65535 values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MySQL</a:t>
            </a:r>
            <a:endParaRPr lang="en-US"/>
          </a:p>
        </p:txBody>
      </p:sp>
      <p:sp>
        <p:nvSpPr>
          <p:cNvPr id="92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800" dirty="0"/>
              <a:t>In order to complete your assignment you will need to create a database</a:t>
            </a:r>
          </a:p>
          <a:p>
            <a:pPr eaLnBrk="1" hangingPunct="1"/>
            <a:r>
              <a:rPr lang="en-GB" sz="2800" dirty="0"/>
              <a:t>The database will be empty, you will need to define the structure</a:t>
            </a:r>
          </a:p>
          <a:p>
            <a:pPr eaLnBrk="1" hangingPunct="1"/>
            <a:r>
              <a:rPr lang="en-GB" sz="2800" dirty="0"/>
              <a:t>The database and the tables should be named appropriately</a:t>
            </a:r>
          </a:p>
          <a:p>
            <a:pPr eaLnBrk="1" hangingPunct="1"/>
            <a:r>
              <a:rPr lang="en-GB" sz="2800" dirty="0"/>
              <a:t>The fields within the database should be of a suitable type</a:t>
            </a:r>
            <a:endParaRPr lang="en-GB" sz="2800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Talking to the DATABASE</a:t>
            </a:r>
          </a:p>
        </p:txBody>
      </p:sp>
      <p:sp>
        <p:nvSpPr>
          <p:cNvPr id="102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GB" dirty="0"/>
              <a:t>Create a connection with the SQL Server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GB" dirty="0"/>
              <a:t>Construct the SQL Query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GB" dirty="0"/>
              <a:t>Execute the SQL Query</a:t>
            </a:r>
          </a:p>
          <a:p>
            <a:pPr marL="609600" indent="-609600" eaLnBrk="1" hangingPunct="1"/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1. The Connection</a:t>
            </a:r>
            <a:endParaRPr lang="en-US"/>
          </a:p>
        </p:txBody>
      </p:sp>
      <p:sp>
        <p:nvSpPr>
          <p:cNvPr id="112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z="24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</a:rPr>
              <a:t>mysqli_connect</a:t>
            </a:r>
            <a:r>
              <a:rPr lang="en-US" sz="2400" b="1" dirty="0">
                <a:latin typeface="Courier New" pitchFamily="49" charset="0"/>
              </a:rPr>
              <a:t>($host,$user,$password,$</a:t>
            </a:r>
            <a:r>
              <a:rPr lang="en-US" sz="2400" b="1" dirty="0" err="1">
                <a:latin typeface="Courier New" pitchFamily="49" charset="0"/>
              </a:rPr>
              <a:t>db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 eaLnBrk="1" hangingPunct="1"/>
            <a:endParaRPr lang="en-GB" sz="2400" dirty="0"/>
          </a:p>
          <a:p>
            <a:pPr eaLnBrk="1" hangingPunct="1"/>
            <a:r>
              <a:rPr lang="en-GB" sz="2400" dirty="0"/>
              <a:t>host is the SQL server address</a:t>
            </a:r>
          </a:p>
          <a:p>
            <a:pPr eaLnBrk="1" hangingPunct="1"/>
            <a:r>
              <a:rPr lang="en-GB" sz="2400" dirty="0"/>
              <a:t>user is the username to login to the database</a:t>
            </a:r>
          </a:p>
          <a:p>
            <a:pPr eaLnBrk="1" hangingPunct="1"/>
            <a:r>
              <a:rPr lang="en-GB" sz="2400" dirty="0"/>
              <a:t>password is the password associated with the username</a:t>
            </a:r>
          </a:p>
          <a:p>
            <a:pPr eaLnBrk="1" hangingPunct="1"/>
            <a:r>
              <a:rPr lang="en-GB" sz="2400" dirty="0" err="1"/>
              <a:t>db</a:t>
            </a:r>
            <a:r>
              <a:rPr lang="en-GB" sz="2400" dirty="0"/>
              <a:t> is the database name</a:t>
            </a:r>
          </a:p>
          <a:p>
            <a:pPr eaLnBrk="1" hangingPunct="1"/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p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Office Theme">
      <a:majorFont>
        <a:latin typeface="Arial"/>
        <a:ea typeface="SimSun"/>
        <a:cs typeface="SimSun"/>
      </a:majorFont>
      <a:minorFont>
        <a:latin typeface="Arial"/>
        <a:ea typeface="SimSun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Hope</Template>
  <TotalTime>7270</TotalTime>
  <Words>1702</Words>
  <Application>Microsoft Office PowerPoint</Application>
  <PresentationFormat>On-screen Show (4:3)</PresentationFormat>
  <Paragraphs>421</Paragraphs>
  <Slides>50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SimSun</vt:lpstr>
      <vt:lpstr>Arial</vt:lpstr>
      <vt:lpstr>Courier New</vt:lpstr>
      <vt:lpstr>Lucida Sans Unicode</vt:lpstr>
      <vt:lpstr>Tahoma</vt:lpstr>
      <vt:lpstr>Times New Roman</vt:lpstr>
      <vt:lpstr>Wingdings</vt:lpstr>
      <vt:lpstr>Hope</vt:lpstr>
      <vt:lpstr>PHP &amp; MySQL</vt:lpstr>
      <vt:lpstr>What will we cover</vt:lpstr>
      <vt:lpstr>Why</vt:lpstr>
      <vt:lpstr>Data Types</vt:lpstr>
      <vt:lpstr>Date and Time Types</vt:lpstr>
      <vt:lpstr>String Types</vt:lpstr>
      <vt:lpstr>MySQL</vt:lpstr>
      <vt:lpstr>Talking to the DATABASE</vt:lpstr>
      <vt:lpstr>1. The Connection</vt:lpstr>
      <vt:lpstr>1.  The Connection Syntax</vt:lpstr>
      <vt:lpstr>2. Constructing the SQL Query</vt:lpstr>
      <vt:lpstr>3. Executing the SQL Query</vt:lpstr>
      <vt:lpstr>Talking to the DATABASE</vt:lpstr>
      <vt:lpstr>1. The connection</vt:lpstr>
      <vt:lpstr>2. Constructing the SQL Query</vt:lpstr>
      <vt:lpstr>3. Executing the SQL Query</vt:lpstr>
      <vt:lpstr>Retrieving Error Messages</vt:lpstr>
      <vt:lpstr>So far!</vt:lpstr>
      <vt:lpstr>All together</vt:lpstr>
      <vt:lpstr>Inserting DATA</vt:lpstr>
      <vt:lpstr>Unlikely!</vt:lpstr>
      <vt:lpstr>3 Methods</vt:lpstr>
      <vt:lpstr>Pause</vt:lpstr>
      <vt:lpstr>PowerPoint Presentation</vt:lpstr>
      <vt:lpstr>PowerPoint Presentation</vt:lpstr>
      <vt:lpstr>Using Forms</vt:lpstr>
      <vt:lpstr>Processing data from forms</vt:lpstr>
      <vt:lpstr>Using Forms</vt:lpstr>
      <vt:lpstr>Retrieving Data</vt:lpstr>
      <vt:lpstr>Getting the data from the RESOURCE</vt:lpstr>
      <vt:lpstr>Moving through multiple records</vt:lpstr>
      <vt:lpstr>Combo Boxes</vt:lpstr>
      <vt:lpstr>Overall structure of the page!</vt:lpstr>
      <vt:lpstr>Forms!</vt:lpstr>
      <vt:lpstr>3 Steps</vt:lpstr>
      <vt:lpstr>The first bit</vt:lpstr>
      <vt:lpstr>The complicated bit</vt:lpstr>
      <vt:lpstr>The end bit</vt:lpstr>
      <vt:lpstr>Overall structure of the page!</vt:lpstr>
      <vt:lpstr>Displaying the specific record or the ELSE section</vt:lpstr>
      <vt:lpstr>1.  Constructing the SQL</vt:lpstr>
      <vt:lpstr>2.  Executing the SQL</vt:lpstr>
      <vt:lpstr>3.  Extracting the required data from the results</vt:lpstr>
      <vt:lpstr>4.  Displaying the Record</vt:lpstr>
      <vt:lpstr>What have we covered?</vt:lpstr>
      <vt:lpstr>Class Exercise (time permitting)</vt:lpstr>
      <vt:lpstr>Spot the errors</vt:lpstr>
      <vt:lpstr>Spot the errors</vt:lpstr>
      <vt:lpstr>What next?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Stewart Blakeway</dc:creator>
  <cp:keywords>Strings</cp:keywords>
  <cp:lastModifiedBy>Neil Buckley</cp:lastModifiedBy>
  <cp:revision>191</cp:revision>
  <dcterms:created xsi:type="dcterms:W3CDTF">1601-01-01T00:00:00Z</dcterms:created>
  <dcterms:modified xsi:type="dcterms:W3CDTF">2019-12-20T09:46:01Z</dcterms:modified>
</cp:coreProperties>
</file>