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Sunday, March 13,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6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Sunday, March 13,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Sunday, March 13,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0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Sunday, March 13,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9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Sunday, March 13,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7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Sunday, March 13,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Sunday, March 13,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6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Sunday, March 13,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6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Sunday, March 13,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3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Sunday, March 13,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0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Sunday, March 13,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1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Sunday, March 13,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150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7D4142-5F83-544D-B811-F38D131DC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728663"/>
            <a:ext cx="5015638" cy="2795737"/>
          </a:xfrm>
        </p:spPr>
        <p:txBody>
          <a:bodyPr>
            <a:normAutofit/>
          </a:bodyPr>
          <a:lstStyle/>
          <a:p>
            <a:r>
              <a:rPr lang="es-ES" dirty="0"/>
              <a:t>El factor campo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E76761-7A79-1448-BC4F-5D261E670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9"/>
            <a:ext cx="5015638" cy="2298938"/>
          </a:xfrm>
        </p:spPr>
        <p:txBody>
          <a:bodyPr>
            <a:normAutofit/>
          </a:bodyPr>
          <a:lstStyle/>
          <a:p>
            <a:r>
              <a:rPr lang="es-ES" dirty="0"/>
              <a:t>La Liga de fútbol desde 2012 hasta 2020 centrándonos en como se reparten los goles 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25036BED-A2BB-3F47-48CC-18CCFF2FE1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73" r="28303" b="2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4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17870-0BEA-8F4F-8B95-0883BD24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Temporada 2013-14, Goles como Visitantes de todos los equipos:</a:t>
            </a:r>
          </a:p>
        </p:txBody>
      </p:sp>
      <p:pic>
        <p:nvPicPr>
          <p:cNvPr id="5" name="Imagen 4" descr="Imagen que contiene cerca, escurridor de platos, cuchillo&#10;&#10;Descripción generada automáticamente">
            <a:extLst>
              <a:ext uri="{FF2B5EF4-FFF2-40B4-BE49-F238E27FC236}">
                <a16:creationId xmlns:a16="http://schemas.microsoft.com/office/drawing/2014/main" id="{41A293F2-0605-8247-9E84-D2CF8FD13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0225"/>
            <a:ext cx="121920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53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36AD6-2808-404D-B3CC-9B1B5DCF8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12" y="104850"/>
            <a:ext cx="10728322" cy="1477328"/>
          </a:xfrm>
        </p:spPr>
        <p:txBody>
          <a:bodyPr/>
          <a:lstStyle/>
          <a:p>
            <a:r>
              <a:rPr lang="es-ES" dirty="0"/>
              <a:t>Temporada 2013-14, Real Madrid CF vs FC Barcelona vs Atlético de Madrid goles como Visitantes:</a:t>
            </a:r>
          </a:p>
        </p:txBody>
      </p:sp>
      <p:pic>
        <p:nvPicPr>
          <p:cNvPr id="5" name="Imagen 4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189BE80A-4152-9348-8CB3-884DEC681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0164"/>
            <a:ext cx="12192000" cy="555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94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BFA128-D00A-5C4A-A104-F863DF850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546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600" spc="-100" dirty="0" err="1"/>
              <a:t>Temporada</a:t>
            </a:r>
            <a:r>
              <a:rPr lang="en-US" sz="5600" spc="-100" dirty="0"/>
              <a:t> 2013-14 </a:t>
            </a:r>
            <a:r>
              <a:rPr lang="en-US" sz="5600" spc="-100" dirty="0" err="1"/>
              <a:t>Campeón</a:t>
            </a:r>
            <a:r>
              <a:rPr lang="en-US" sz="5600" spc="-100" dirty="0"/>
              <a:t>: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22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Imagen 4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C2A1FC8C-0202-3F49-BBBA-59B10B85F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638" y="794620"/>
            <a:ext cx="6135779" cy="4508750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6DAA2513-94E7-AC46-876D-8DED09C88A34}"/>
              </a:ext>
            </a:extLst>
          </p:cNvPr>
          <p:cNvSpPr txBox="1"/>
          <p:nvPr/>
        </p:nvSpPr>
        <p:spPr>
          <a:xfrm>
            <a:off x="6096000" y="5567284"/>
            <a:ext cx="5305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Atlético de Madrid</a:t>
            </a:r>
          </a:p>
          <a:p>
            <a:r>
              <a:rPr lang="es-ES" dirty="0"/>
              <a:t>Total Goles: 77. (49 como local, 28  como visitante)</a:t>
            </a:r>
          </a:p>
        </p:txBody>
      </p:sp>
    </p:spTree>
    <p:extLst>
      <p:ext uri="{BB962C8B-B14F-4D97-AF65-F5344CB8AC3E}">
        <p14:creationId xmlns:p14="http://schemas.microsoft.com/office/powerpoint/2010/main" val="2090714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DE0F3-FFE7-B442-AC8A-E7ADE923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Temporada 2016-17, Goles como Locales de todos los equipos:</a:t>
            </a:r>
          </a:p>
        </p:txBody>
      </p:sp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85EAA5A-7033-9F41-B98D-99168BFD5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2826" y="1714500"/>
            <a:ext cx="129091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2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0BF1A-E24E-A940-A043-2D3DEFE73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9" y="262012"/>
            <a:ext cx="10728322" cy="1477328"/>
          </a:xfrm>
        </p:spPr>
        <p:txBody>
          <a:bodyPr/>
          <a:lstStyle/>
          <a:p>
            <a:r>
              <a:rPr lang="es-ES" dirty="0"/>
              <a:t>Temporada 2016-17, Real Madrid CF vs FC Barcelona goles como Locales:</a:t>
            </a:r>
          </a:p>
        </p:txBody>
      </p:sp>
      <p:pic>
        <p:nvPicPr>
          <p:cNvPr id="7" name="Imagen 6" descr="Gráfico, Histograma&#10;&#10;Descripción generada automáticamente">
            <a:extLst>
              <a:ext uri="{FF2B5EF4-FFF2-40B4-BE49-F238E27FC236}">
                <a16:creationId xmlns:a16="http://schemas.microsoft.com/office/drawing/2014/main" id="{A7984743-3453-AD46-93E7-B7D6A3E93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974"/>
            <a:ext cx="121920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53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CC658-2027-374D-86A7-8D1F01CF8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87" y="819225"/>
            <a:ext cx="10728322" cy="1477328"/>
          </a:xfrm>
        </p:spPr>
        <p:txBody>
          <a:bodyPr/>
          <a:lstStyle/>
          <a:p>
            <a:r>
              <a:rPr lang="es-ES" dirty="0"/>
              <a:t>Temporada 2016-17, Goles como Visitantes de todos los equipos:</a:t>
            </a:r>
          </a:p>
        </p:txBody>
      </p:sp>
      <p:pic>
        <p:nvPicPr>
          <p:cNvPr id="5" name="Imagen 4" descr="Histograma&#10;&#10;Descripción generada automáticamente con confianza baja">
            <a:extLst>
              <a:ext uri="{FF2B5EF4-FFF2-40B4-BE49-F238E27FC236}">
                <a16:creationId xmlns:a16="http://schemas.microsoft.com/office/drawing/2014/main" id="{DBAE4275-4AFD-B546-8840-AA7213447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8825"/>
            <a:ext cx="121920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87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C2896-08EE-1948-8C43-D70B875C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9" y="219150"/>
            <a:ext cx="10728322" cy="1477328"/>
          </a:xfrm>
        </p:spPr>
        <p:txBody>
          <a:bodyPr/>
          <a:lstStyle/>
          <a:p>
            <a:r>
              <a:rPr lang="es-ES" dirty="0"/>
              <a:t>Temporada 2016-17, Real Madrid CF vs FC Barcelona goles como Visitantes:</a:t>
            </a:r>
          </a:p>
        </p:txBody>
      </p:sp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8DF0F0E3-8890-8242-BEF8-8B08EF4AF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300"/>
            <a:ext cx="121920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19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EF3E33-CCFB-4B48-982A-8255D25B8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546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600" spc="-100"/>
              <a:t>Temporada 2016-17 Campeón: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24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5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6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7" name="Imagen 6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696DBCB8-54B2-5A4E-BDF7-324AC9582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877" y="765178"/>
            <a:ext cx="5779884" cy="3984953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7CFDBD53-36C3-A043-B403-7A404A5EB24B}"/>
              </a:ext>
            </a:extLst>
          </p:cNvPr>
          <p:cNvSpPr txBox="1"/>
          <p:nvPr/>
        </p:nvSpPr>
        <p:spPr>
          <a:xfrm>
            <a:off x="6096000" y="4906289"/>
            <a:ext cx="5305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Real Madrid CF</a:t>
            </a:r>
          </a:p>
          <a:p>
            <a:r>
              <a:rPr lang="es-ES" dirty="0"/>
              <a:t>Total Goles: 106. (48 como local,   58 como visitante)</a:t>
            </a:r>
          </a:p>
        </p:txBody>
      </p:sp>
    </p:spTree>
    <p:extLst>
      <p:ext uri="{BB962C8B-B14F-4D97-AF65-F5344CB8AC3E}">
        <p14:creationId xmlns:p14="http://schemas.microsoft.com/office/powerpoint/2010/main" val="3351507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A5FE8-5662-6047-8C2A-9B3F4779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475" y="119137"/>
            <a:ext cx="10728322" cy="1477328"/>
          </a:xfrm>
        </p:spPr>
        <p:txBody>
          <a:bodyPr/>
          <a:lstStyle/>
          <a:p>
            <a:r>
              <a:rPr lang="es-ES" dirty="0"/>
              <a:t>Comparaciones</a:t>
            </a:r>
            <a:r>
              <a:rPr lang="es-ES" dirty="0">
                <a:sym typeface="Wingdings" pitchFamily="2" charset="2"/>
              </a:rPr>
              <a:t> (I)</a:t>
            </a:r>
            <a:endParaRPr lang="es-ES" dirty="0"/>
          </a:p>
        </p:txBody>
      </p:sp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A0FC3907-3323-CF4E-8017-0622F94EB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7287"/>
            <a:ext cx="12192000" cy="577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55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D387B-F168-7341-8A7C-610CAF942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050" y="190024"/>
            <a:ext cx="10728322" cy="1477328"/>
          </a:xfrm>
        </p:spPr>
        <p:txBody>
          <a:bodyPr/>
          <a:lstStyle/>
          <a:p>
            <a:r>
              <a:rPr lang="es-ES" dirty="0"/>
              <a:t>Comparaciones(II)</a:t>
            </a:r>
          </a:p>
        </p:txBody>
      </p:sp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EA2E4343-35C3-9F41-98D2-63A7C2EFD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688"/>
            <a:ext cx="12192000" cy="592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76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7C8E24-CAC2-394D-841E-4B4D1C59A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3096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s-ES" sz="3200" dirty="0"/>
              <a:t>Introducción:</a:t>
            </a:r>
          </a:p>
        </p:txBody>
      </p:sp>
      <p:pic>
        <p:nvPicPr>
          <p:cNvPr id="5" name="Picture 4" descr="Jugadores de fútbol">
            <a:extLst>
              <a:ext uri="{FF2B5EF4-FFF2-40B4-BE49-F238E27FC236}">
                <a16:creationId xmlns:a16="http://schemas.microsoft.com/office/drawing/2014/main" id="{017DCC17-66EF-ADE7-9D86-0A9D89765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96" r="18257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7F8170-F04B-A349-9EAB-5E64C8E05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999" y="2096528"/>
            <a:ext cx="4991962" cy="4016363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La Liga de fútbol es una competición doméstica propia de España en la que 20 equipos compiten a lo largo de 38 jornadas en las que se enfrentan los unos con los otros un total de 2 veces.</a:t>
            </a:r>
          </a:p>
          <a:p>
            <a:r>
              <a:rPr lang="es-ES" dirty="0"/>
              <a:t>Gana la competición el equipo que consigue más puntos.</a:t>
            </a:r>
          </a:p>
          <a:p>
            <a:r>
              <a:rPr lang="es-ES" dirty="0"/>
              <a:t>El objetivo es analizar la relación entre ser campeón y el mayor goleador</a:t>
            </a:r>
          </a:p>
          <a:p>
            <a:r>
              <a:rPr lang="es-ES" dirty="0"/>
              <a:t>Además analizaremos esos goles como se reparten.</a:t>
            </a:r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6599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ACD33-E309-8340-8E90-06E894F5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88" y="261460"/>
            <a:ext cx="10728322" cy="1477328"/>
          </a:xfrm>
        </p:spPr>
        <p:txBody>
          <a:bodyPr/>
          <a:lstStyle/>
          <a:p>
            <a:r>
              <a:rPr lang="es-ES" dirty="0"/>
              <a:t>Comparaciones(III)</a:t>
            </a:r>
          </a:p>
        </p:txBody>
      </p:sp>
      <p:pic>
        <p:nvPicPr>
          <p:cNvPr id="5" name="Imagen 4" descr="Gráfico, Histograma&#10;&#10;Descripción generada automáticamente">
            <a:extLst>
              <a:ext uri="{FF2B5EF4-FFF2-40B4-BE49-F238E27FC236}">
                <a16:creationId xmlns:a16="http://schemas.microsoft.com/office/drawing/2014/main" id="{65DDAD33-89CD-714D-99EE-44017FF6E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40" y="1000124"/>
            <a:ext cx="12313377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78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FFA33-DB0F-ED46-8596-79A76D800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9" y="290036"/>
            <a:ext cx="10728322" cy="1477328"/>
          </a:xfrm>
        </p:spPr>
        <p:txBody>
          <a:bodyPr/>
          <a:lstStyle/>
          <a:p>
            <a:r>
              <a:rPr lang="es-ES" dirty="0"/>
              <a:t>Comparaciones(IV)</a:t>
            </a:r>
          </a:p>
        </p:txBody>
      </p:sp>
      <p:pic>
        <p:nvPicPr>
          <p:cNvPr id="7" name="Imagen 6" descr="Gráfico, Gráfico de embudo&#10;&#10;Descripción generada automáticamente">
            <a:extLst>
              <a:ext uri="{FF2B5EF4-FFF2-40B4-BE49-F238E27FC236}">
                <a16:creationId xmlns:a16="http://schemas.microsoft.com/office/drawing/2014/main" id="{4D55FC75-6ACF-6C47-83AF-A1B6BD68E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7262"/>
            <a:ext cx="12192000" cy="590073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19F725B-3889-564A-8395-E574C7F672D3}"/>
              </a:ext>
            </a:extLst>
          </p:cNvPr>
          <p:cNvSpPr txBox="1"/>
          <p:nvPr/>
        </p:nvSpPr>
        <p:spPr>
          <a:xfrm>
            <a:off x="8643938" y="1057275"/>
            <a:ext cx="2214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</a:rPr>
              <a:t>ATM=‘</a:t>
            </a:r>
            <a:r>
              <a:rPr lang="es-ES" sz="1100" dirty="0" err="1">
                <a:solidFill>
                  <a:schemeClr val="bg1"/>
                </a:solidFill>
              </a:rPr>
              <a:t>Red’,RMCF</a:t>
            </a:r>
            <a:r>
              <a:rPr lang="es-ES" sz="1100" dirty="0">
                <a:solidFill>
                  <a:schemeClr val="bg1"/>
                </a:solidFill>
              </a:rPr>
              <a:t>=‘Blue’</a:t>
            </a:r>
          </a:p>
        </p:txBody>
      </p:sp>
    </p:spTree>
    <p:extLst>
      <p:ext uri="{BB962C8B-B14F-4D97-AF65-F5344CB8AC3E}">
        <p14:creationId xmlns:p14="http://schemas.microsoft.com/office/powerpoint/2010/main" val="3698948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B4390-1294-9949-A1AC-0508DEC24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9" y="370999"/>
            <a:ext cx="10728322" cy="1477328"/>
          </a:xfrm>
        </p:spPr>
        <p:txBody>
          <a:bodyPr/>
          <a:lstStyle/>
          <a:p>
            <a:r>
              <a:rPr lang="es-ES" dirty="0"/>
              <a:t>Comparaciones(V)</a:t>
            </a:r>
          </a:p>
        </p:txBody>
      </p:sp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5185879A-AE25-8C40-A15C-5E81811F5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9663"/>
            <a:ext cx="12192000" cy="574833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4BA73C7-FAA4-C646-BE7B-22E9886A81D4}"/>
              </a:ext>
            </a:extLst>
          </p:cNvPr>
          <p:cNvSpPr txBox="1"/>
          <p:nvPr/>
        </p:nvSpPr>
        <p:spPr>
          <a:xfrm>
            <a:off x="8578850" y="1190626"/>
            <a:ext cx="2214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</a:rPr>
              <a:t>ATM=‘</a:t>
            </a:r>
            <a:r>
              <a:rPr lang="es-ES" sz="1100" dirty="0" err="1">
                <a:solidFill>
                  <a:schemeClr val="bg1"/>
                </a:solidFill>
              </a:rPr>
              <a:t>Red’,RMCF</a:t>
            </a:r>
            <a:r>
              <a:rPr lang="es-ES" sz="1100" dirty="0">
                <a:solidFill>
                  <a:schemeClr val="bg1"/>
                </a:solidFill>
              </a:rPr>
              <a:t>=‘Blue’</a:t>
            </a:r>
          </a:p>
        </p:txBody>
      </p:sp>
    </p:spTree>
    <p:extLst>
      <p:ext uri="{BB962C8B-B14F-4D97-AF65-F5344CB8AC3E}">
        <p14:creationId xmlns:p14="http://schemas.microsoft.com/office/powerpoint/2010/main" val="649419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7EE0A-0640-4E46-8DB6-3141F9DC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C776AE-1C03-5E42-9807-FC1777C8C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763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C8BD5-00AC-9341-9435-A9D0FD69D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Temporada 2012-13, Goles como Locales de todos los equipos:</a:t>
            </a:r>
          </a:p>
        </p:txBody>
      </p:sp>
      <p:pic>
        <p:nvPicPr>
          <p:cNvPr id="5" name="Imagen 4" descr="Imagen que contiene cuchillo&#10;&#10;Descripción generada automáticamente">
            <a:extLst>
              <a:ext uri="{FF2B5EF4-FFF2-40B4-BE49-F238E27FC236}">
                <a16:creationId xmlns:a16="http://schemas.microsoft.com/office/drawing/2014/main" id="{9830120A-4FF3-ED4E-BE51-C6FCB379E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5951"/>
            <a:ext cx="12192000" cy="497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3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BEA73-4E23-E342-867A-9C7D8F8A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Temporada 2012-13, Real Madrid CF vs FC Barcelona goles como Locales:</a:t>
            </a:r>
          </a:p>
        </p:txBody>
      </p:sp>
      <p:pic>
        <p:nvPicPr>
          <p:cNvPr id="7" name="Imagen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C68F997E-D4C5-1B40-9FD7-BCE3C27ED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736" y="1357864"/>
            <a:ext cx="9848850" cy="492442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4180C14-A563-824B-88CA-B835FBD55646}"/>
              </a:ext>
            </a:extLst>
          </p:cNvPr>
          <p:cNvSpPr txBox="1"/>
          <p:nvPr/>
        </p:nvSpPr>
        <p:spPr>
          <a:xfrm>
            <a:off x="3086100" y="6415088"/>
            <a:ext cx="624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Madrid=Rojo, Barcelona=Azul</a:t>
            </a:r>
          </a:p>
        </p:txBody>
      </p:sp>
    </p:spTree>
    <p:extLst>
      <p:ext uri="{BB962C8B-B14F-4D97-AF65-F5344CB8AC3E}">
        <p14:creationId xmlns:p14="http://schemas.microsoft.com/office/powerpoint/2010/main" val="222152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61BE3-9DF5-7C40-BF99-43823306F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Temporada 2012-13, Goles como Visitantes de todos los equipos:</a:t>
            </a:r>
          </a:p>
        </p:txBody>
      </p:sp>
      <p:pic>
        <p:nvPicPr>
          <p:cNvPr id="7" name="Imagen 6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0B1CD29C-5EEF-FA41-9F23-4428756FB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3075"/>
            <a:ext cx="121920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6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77705-CBA0-374E-9813-6D53CE55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Temporada 2012-13, Real Madrid CF vs FC Barcelona goles como Visitantes:</a:t>
            </a:r>
          </a:p>
        </p:txBody>
      </p:sp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CCC648F5-AFD8-7547-8BAB-3BDFE6B25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357864"/>
            <a:ext cx="9829800" cy="49149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90E0C26-2C92-E342-9410-6C17655F2C41}"/>
              </a:ext>
            </a:extLst>
          </p:cNvPr>
          <p:cNvSpPr txBox="1"/>
          <p:nvPr/>
        </p:nvSpPr>
        <p:spPr>
          <a:xfrm>
            <a:off x="3086100" y="6415088"/>
            <a:ext cx="624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Madrid=Rojo, Barcelona=Azul</a:t>
            </a:r>
          </a:p>
        </p:txBody>
      </p:sp>
    </p:spTree>
    <p:extLst>
      <p:ext uri="{BB962C8B-B14F-4D97-AF65-F5344CB8AC3E}">
        <p14:creationId xmlns:p14="http://schemas.microsoft.com/office/powerpoint/2010/main" val="31776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2BECD5-983B-0A43-9E1C-18DB7080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546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600" spc="-100" dirty="0" err="1"/>
              <a:t>Temporada</a:t>
            </a:r>
            <a:r>
              <a:rPr lang="en-US" sz="5600" spc="-100" dirty="0"/>
              <a:t> 2012-13 </a:t>
            </a:r>
            <a:r>
              <a:rPr lang="en-US" sz="5600" spc="-100" dirty="0" err="1"/>
              <a:t>Campeón</a:t>
            </a:r>
            <a:r>
              <a:rPr lang="en-US" sz="5600" spc="-100" dirty="0"/>
              <a:t>: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22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Imagen 4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7B3974BF-9537-204E-8DFE-21D8D9D2A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13" y="1232556"/>
            <a:ext cx="5888011" cy="4218097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16A370F-9D3F-5D44-A407-67035B1DB302}"/>
              </a:ext>
            </a:extLst>
          </p:cNvPr>
          <p:cNvSpPr txBox="1"/>
          <p:nvPr/>
        </p:nvSpPr>
        <p:spPr>
          <a:xfrm>
            <a:off x="6096000" y="5567284"/>
            <a:ext cx="5305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FC Barcelona</a:t>
            </a:r>
          </a:p>
          <a:p>
            <a:r>
              <a:rPr lang="es-ES" dirty="0"/>
              <a:t>Total Goles: 115. (63 como local, 52 como visitante)</a:t>
            </a:r>
          </a:p>
        </p:txBody>
      </p:sp>
    </p:spTree>
    <p:extLst>
      <p:ext uri="{BB962C8B-B14F-4D97-AF65-F5344CB8AC3E}">
        <p14:creationId xmlns:p14="http://schemas.microsoft.com/office/powerpoint/2010/main" val="3868243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FC678-CC9A-2945-A77E-DD2018C3C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Temporada 2013-14, Goles como Locales de todos los equipos:</a:t>
            </a:r>
          </a:p>
        </p:txBody>
      </p:sp>
      <p:pic>
        <p:nvPicPr>
          <p:cNvPr id="5" name="Imagen 4" descr="Imagen que contiene cuchillo&#10;&#10;Descripción generada automáticamente">
            <a:extLst>
              <a:ext uri="{FF2B5EF4-FFF2-40B4-BE49-F238E27FC236}">
                <a16:creationId xmlns:a16="http://schemas.microsoft.com/office/drawing/2014/main" id="{F7414C18-2298-FB4E-A4F1-AEDAC0149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1663"/>
            <a:ext cx="12192000" cy="498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67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2F37C-F756-9F48-8CBA-BB724F27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126" y="22858"/>
            <a:ext cx="10728322" cy="1320166"/>
          </a:xfrm>
        </p:spPr>
        <p:txBody>
          <a:bodyPr/>
          <a:lstStyle/>
          <a:p>
            <a:r>
              <a:rPr lang="es-ES" dirty="0"/>
              <a:t>Temporada 2013-14, Real Madrid CF vs FC Barcelona vs Atlético de Madrid goles como Locales:</a:t>
            </a:r>
          </a:p>
        </p:txBody>
      </p:sp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94268F51-7202-054A-A547-AD30CFC65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3024"/>
            <a:ext cx="1219200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24541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354</Words>
  <Application>Microsoft Macintosh PowerPoint</Application>
  <PresentationFormat>Panorámica</PresentationFormat>
  <Paragraphs>38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Sagona Book</vt:lpstr>
      <vt:lpstr>The Hand Extrablack</vt:lpstr>
      <vt:lpstr>BlobVTI</vt:lpstr>
      <vt:lpstr>El factor campo</vt:lpstr>
      <vt:lpstr>Introducción:</vt:lpstr>
      <vt:lpstr>Temporada 2012-13, Goles como Locales de todos los equipos:</vt:lpstr>
      <vt:lpstr>Temporada 2012-13, Real Madrid CF vs FC Barcelona goles como Locales:</vt:lpstr>
      <vt:lpstr>Temporada 2012-13, Goles como Visitantes de todos los equipos:</vt:lpstr>
      <vt:lpstr>Temporada 2012-13, Real Madrid CF vs FC Barcelona goles como Visitantes:</vt:lpstr>
      <vt:lpstr>Temporada 2012-13 Campeón:</vt:lpstr>
      <vt:lpstr>Temporada 2013-14, Goles como Locales de todos los equipos:</vt:lpstr>
      <vt:lpstr>Temporada 2013-14, Real Madrid CF vs FC Barcelona vs Atlético de Madrid goles como Locales:</vt:lpstr>
      <vt:lpstr>Temporada 2013-14, Goles como Visitantes de todos los equipos:</vt:lpstr>
      <vt:lpstr>Temporada 2013-14, Real Madrid CF vs FC Barcelona vs Atlético de Madrid goles como Visitantes:</vt:lpstr>
      <vt:lpstr>Temporada 2013-14 Campeón:</vt:lpstr>
      <vt:lpstr>Temporada 2016-17, Goles como Locales de todos los equipos:</vt:lpstr>
      <vt:lpstr>Temporada 2016-17, Real Madrid CF vs FC Barcelona goles como Locales:</vt:lpstr>
      <vt:lpstr>Temporada 2016-17, Goles como Visitantes de todos los equipos:</vt:lpstr>
      <vt:lpstr>Temporada 2016-17, Real Madrid CF vs FC Barcelona goles como Visitantes:</vt:lpstr>
      <vt:lpstr>Temporada 2016-17 Campeón:</vt:lpstr>
      <vt:lpstr>Comparaciones (I)</vt:lpstr>
      <vt:lpstr>Comparaciones(II)</vt:lpstr>
      <vt:lpstr>Comparaciones(III)</vt:lpstr>
      <vt:lpstr>Comparaciones(IV)</vt:lpstr>
      <vt:lpstr>Comparaciones(V)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factor campo</dc:title>
  <dc:creator>Alejandro Perdiguero Gutierrez</dc:creator>
  <cp:lastModifiedBy>Alejandro Perdiguero Gutierrez</cp:lastModifiedBy>
  <cp:revision>1</cp:revision>
  <dcterms:created xsi:type="dcterms:W3CDTF">2022-03-13T19:34:41Z</dcterms:created>
  <dcterms:modified xsi:type="dcterms:W3CDTF">2022-03-13T21:03:02Z</dcterms:modified>
</cp:coreProperties>
</file>