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  <p:sldMasterId id="2147483661" r:id="rId2"/>
    <p:sldMasterId id="2147483662" r:id="rId3"/>
  </p:sldMasterIdLst>
  <p:notesMasterIdLst>
    <p:notesMasterId r:id="rId12"/>
  </p:notesMasterIdLst>
  <p:sldIdLst>
    <p:sldId id="256" r:id="rId4"/>
    <p:sldId id="257" r:id="rId5"/>
    <p:sldId id="259" r:id="rId6"/>
    <p:sldId id="264" r:id="rId7"/>
    <p:sldId id="270" r:id="rId8"/>
    <p:sldId id="276" r:id="rId9"/>
    <p:sldId id="273" r:id="rId10"/>
    <p:sldId id="274" r:id="rId11"/>
  </p:sldIdLst>
  <p:sldSz cx="12188825" cy="6858000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Tahoma" panose="020B060403050404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92">
          <p15:clr>
            <a:srgbClr val="9AA0A6"/>
          </p15:clr>
        </p15:guide>
        <p15:guide id="2" pos="420">
          <p15:clr>
            <a:srgbClr val="9AA0A6"/>
          </p15:clr>
        </p15:guide>
        <p15:guide id="3" orient="horz" pos="358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Lorenz" initials="AL" lastIdx="1" clrIdx="0">
    <p:extLst>
      <p:ext uri="{19B8F6BF-5375-455C-9EA6-DF929625EA0E}">
        <p15:presenceInfo xmlns:p15="http://schemas.microsoft.com/office/powerpoint/2012/main" userId="4740cf2db3dd5c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9B3D48-3BED-4582-AAAF-CE81FEA98167}">
  <a:tblStyle styleId="{639B3D48-3BED-4582-AAAF-CE81FEA981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44"/>
      </p:cViewPr>
      <p:guideLst>
        <p:guide orient="horz" pos="892"/>
        <p:guide pos="420"/>
        <p:guide orient="horz" pos="3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9.fntdata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2288" y="685800"/>
            <a:ext cx="6094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b2f2a7ed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b2f2a7ed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c01a8b08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c01a8b08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c01a8b08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c01a8b08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e5b16ac5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e5b16ac5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e2b71288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e2b71288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24AE0F34-B85B-BAB2-3D65-E89361AC3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e5b16ac52_0_9:notes">
            <a:extLst>
              <a:ext uri="{FF2B5EF4-FFF2-40B4-BE49-F238E27FC236}">
                <a16:creationId xmlns:a16="http://schemas.microsoft.com/office/drawing/2014/main" id="{6C498CA4-E21F-3EBA-8AD2-C5DCC09931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e5b16ac52_0_9:notes">
            <a:extLst>
              <a:ext uri="{FF2B5EF4-FFF2-40B4-BE49-F238E27FC236}">
                <a16:creationId xmlns:a16="http://schemas.microsoft.com/office/drawing/2014/main" id="{7218B579-5245-4420-E940-0A027B14A1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668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e832865d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e832865d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2944" y="3598867"/>
            <a:ext cx="113571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Roboto"/>
              <a:buNone/>
              <a:defRPr sz="2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72944" y="2492800"/>
            <a:ext cx="11357100" cy="10569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800"/>
              <a:buFont typeface="Roboto"/>
              <a:buNone/>
              <a:defRPr sz="48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-23800"/>
            <a:ext cx="12188100" cy="167100"/>
          </a:xfrm>
          <a:prstGeom prst="rect">
            <a:avLst/>
          </a:prstGeom>
          <a:solidFill>
            <a:srgbClr val="074276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2" title="logo-full-colo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5675" y="487537"/>
            <a:ext cx="3884101" cy="7154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4" name="Google Shape;14;p2" title="AWS_logo_RGB_1c_Gray85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075" y="531924"/>
            <a:ext cx="1047846" cy="62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2"/>
          <p:cNvCxnSpPr/>
          <p:nvPr/>
        </p:nvCxnSpPr>
        <p:spPr>
          <a:xfrm>
            <a:off x="4851025" y="550374"/>
            <a:ext cx="0" cy="589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 Contents">
  <p:cSld name="TITLE_AND_BODY_1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4597800" y="950475"/>
            <a:ext cx="7174800" cy="53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-11075" y="-33200"/>
            <a:ext cx="4473600" cy="689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" name="Google Shape;50;p12" title="AWS_logo_RGB_WH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9768" y="6455664"/>
            <a:ext cx="402335" cy="25603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2"/>
          <p:cNvSpPr/>
          <p:nvPr/>
        </p:nvSpPr>
        <p:spPr>
          <a:xfrm>
            <a:off x="4462525" y="-33200"/>
            <a:ext cx="7725600" cy="2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4597796" y="186975"/>
            <a:ext cx="7174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pic>
        <p:nvPicPr>
          <p:cNvPr id="53" name="Google Shape;5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27" y="1316300"/>
            <a:ext cx="3236850" cy="32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72944" y="3598867"/>
            <a:ext cx="113571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Roboto"/>
              <a:buNone/>
              <a:defRPr sz="2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172944" y="2492800"/>
            <a:ext cx="11357100" cy="10569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800"/>
              <a:buFont typeface="Roboto"/>
              <a:buNone/>
              <a:defRPr sz="48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0" y="-23800"/>
            <a:ext cx="12188100" cy="167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5" title="AWS_logo_RGB_1c_Gray850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9075" y="531925"/>
            <a:ext cx="2151974" cy="128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405337" y="6416233"/>
            <a:ext cx="7314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 overlay">
  <p:cSld name="BLANK_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2 overlay">
  <p:cSld name="BLANK_2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BLANK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15465" y="186967"/>
            <a:ext cx="11357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406035" y="1040900"/>
            <a:ext cx="11357100" cy="52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">
  <p:cSld name="TITLE_AND_BODY_1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4597796" y="186975"/>
            <a:ext cx="7174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4588125" y="1040900"/>
            <a:ext cx="7174800" cy="52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Google Shape;33;p9"/>
          <p:cNvSpPr/>
          <p:nvPr/>
        </p:nvSpPr>
        <p:spPr>
          <a:xfrm>
            <a:off x="-11075" y="-33200"/>
            <a:ext cx="4473600" cy="689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3575" y="1310725"/>
            <a:ext cx="3717450" cy="37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9" title="AWS_logo_RGB_WH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68" y="6455664"/>
            <a:ext cx="402335" cy="25603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9"/>
          <p:cNvSpPr/>
          <p:nvPr/>
        </p:nvSpPr>
        <p:spPr>
          <a:xfrm>
            <a:off x="4462525" y="-33200"/>
            <a:ext cx="7725600" cy="2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">
  <p:cSld name="TITLE_AND_BODY_1_3">
    <p:bg>
      <p:bgPr>
        <a:gradFill>
          <a:gsLst>
            <a:gs pos="0">
              <a:srgbClr val="FF9900"/>
            </a:gs>
            <a:gs pos="25000">
              <a:srgbClr val="FF9900">
                <a:alpha val="53333"/>
              </a:srgbClr>
            </a:gs>
            <a:gs pos="45000">
              <a:srgbClr val="FF9900">
                <a:alpha val="22745"/>
              </a:srgbClr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557118" y="186975"/>
            <a:ext cx="11215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542000" y="1040900"/>
            <a:ext cx="11215500" cy="52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s">
  <p:cSld name="TITLE_AND_BODY_1_2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4588125" y="1040900"/>
            <a:ext cx="7174800" cy="52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/>
          <p:nvPr/>
        </p:nvSpPr>
        <p:spPr>
          <a:xfrm>
            <a:off x="-11075" y="-33200"/>
            <a:ext cx="4473600" cy="689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" name="Google Shape;43;p11" title="AWS_logo_RGB_WH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9768" y="6455664"/>
            <a:ext cx="402335" cy="256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38" y="1887050"/>
            <a:ext cx="2932175" cy="29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/>
          <p:nvPr/>
        </p:nvSpPr>
        <p:spPr>
          <a:xfrm>
            <a:off x="4462525" y="-33200"/>
            <a:ext cx="7725600" cy="2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597796" y="186975"/>
            <a:ext cx="7174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465" y="186967"/>
            <a:ext cx="11357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800"/>
              <a:buFont typeface="Roboto"/>
              <a:buNone/>
              <a:defRPr sz="48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cxnSp>
        <p:nvCxnSpPr>
          <p:cNvPr id="7" name="Google Shape;7;p1"/>
          <p:cNvCxnSpPr/>
          <p:nvPr/>
        </p:nvCxnSpPr>
        <p:spPr>
          <a:xfrm flipH="1">
            <a:off x="17820" y="6400800"/>
            <a:ext cx="12158400" cy="22500"/>
          </a:xfrm>
          <a:prstGeom prst="straightConnector1">
            <a:avLst/>
          </a:prstGeom>
          <a:noFill/>
          <a:ln w="9525" cap="flat" cmpd="sng">
            <a:solidFill>
              <a:srgbClr val="E6E6E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Google Shape;8;p1"/>
          <p:cNvSpPr txBox="1"/>
          <p:nvPr/>
        </p:nvSpPr>
        <p:spPr>
          <a:xfrm>
            <a:off x="3458279" y="6551567"/>
            <a:ext cx="5380200" cy="1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975" tIns="0" rIns="11997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Tahoma"/>
              <a:buNone/>
            </a:pPr>
            <a:r>
              <a:rPr lang="en" sz="1100" b="0" i="0" u="none" strike="noStrike" cap="non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Copyright </a:t>
            </a:r>
            <a:r>
              <a:rPr lang="en" sz="110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2025 ROI Training, Inc.</a:t>
            </a:r>
            <a:r>
              <a:rPr lang="en" sz="1100" b="0" i="0" u="none" strike="noStrike" cap="non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 All rights reserved. Do not dis</a:t>
            </a:r>
            <a:r>
              <a:rPr lang="en" sz="110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tribute.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/>
        </p:nvSpPr>
        <p:spPr>
          <a:xfrm>
            <a:off x="1400779" y="214127"/>
            <a:ext cx="93339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" name="Google Shape;23;p7"/>
          <p:cNvSpPr txBox="1"/>
          <p:nvPr/>
        </p:nvSpPr>
        <p:spPr>
          <a:xfrm>
            <a:off x="774449" y="1137684"/>
            <a:ext cx="10690200" cy="50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304800" lvl="0" indent="-15240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" name="Google Shape;24;p7"/>
          <p:cNvSpPr/>
          <p:nvPr/>
        </p:nvSpPr>
        <p:spPr>
          <a:xfrm>
            <a:off x="0" y="-23800"/>
            <a:ext cx="12188100" cy="167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7"/>
          <p:cNvSpPr txBox="1"/>
          <p:nvPr/>
        </p:nvSpPr>
        <p:spPr>
          <a:xfrm>
            <a:off x="11209924" y="6383225"/>
            <a:ext cx="942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475" tIns="162475" rIns="162475" bIns="1624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WB</a:t>
            </a: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fld id="{00000000-1234-1234-1234-123412341234}" type="slidenum"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" name="Google Shape;26;p7" title="AWS_logo_RGB_1c_Gray850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3312" y="6454325"/>
            <a:ext cx="403584" cy="2600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15465" y="186967"/>
            <a:ext cx="11357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800"/>
              <a:buFont typeface="Roboto"/>
              <a:buNone/>
              <a:defRPr sz="48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394a274f53284c2b8933dc5d4822547-1758228924.us-east-1.elb.amazonaws.com/" TargetMode="External"/><Relationship Id="rId2" Type="http://schemas.openxmlformats.org/officeDocument/2006/relationships/hyperlink" Target="http://34.238.176.252:8080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xPl1Cit/aws-engagement-ready" TargetMode="External"/><Relationship Id="rId5" Type="http://schemas.openxmlformats.org/officeDocument/2006/relationships/hyperlink" Target="https://us-east-1.console.aws.amazon.com/ecr/private-registry/repositories?region=us-east-1" TargetMode="External"/><Relationship Id="rId4" Type="http://schemas.openxmlformats.org/officeDocument/2006/relationships/hyperlink" Target="https://us-east-1.console.aws.amazon.com/eks/clusters/aws-final-al-test?region=us-east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325344" y="3715817"/>
            <a:ext cx="11357100" cy="1056900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4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Andreas Lorenz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4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AWS Engagement Ready Program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4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415465" y="186967"/>
            <a:ext cx="113571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Overview</a:t>
            </a:r>
            <a:endParaRPr dirty="0"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406025" y="1040899"/>
            <a:ext cx="11357100" cy="4702285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lvl="0" indent="0">
              <a:spcAft>
                <a:spcPts val="1200"/>
              </a:spcAft>
              <a:buNone/>
            </a:pPr>
            <a:r>
              <a:rPr lang="en-US" dirty="0"/>
              <a:t>The B2B Shop is a basic single-page application built with Angular, TypeScript, Java, </a:t>
            </a:r>
            <a:r>
              <a:rPr lang="en-US" dirty="0" err="1"/>
              <a:t>SpringBoot</a:t>
            </a:r>
            <a:r>
              <a:rPr lang="en-US" dirty="0"/>
              <a:t>, PostgreSQL, REDIS, EKS and Terraform to demonstrate core e-commerce functionality for B2B scenarios. It includes a product list view, a shopping cart, and simple state management using a caching service. The application focuses on modular design, fault tolerance, and scalability, providing a foundation for further extension with authentication and advanced ordering workflows. Disclaimer: The app was developed as a prototype without external dependencies or real data sources and therefore does not feature all functionalities a production ready application should offer.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415465" y="339367"/>
            <a:ext cx="113571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Architecture</a:t>
            </a:r>
            <a:endParaRPr dirty="0"/>
          </a:p>
        </p:txBody>
      </p:sp>
      <p:pic>
        <p:nvPicPr>
          <p:cNvPr id="84" name="Google Shape;84;p19"/>
          <p:cNvPicPr preferRelativeResize="0"/>
          <p:nvPr/>
        </p:nvPicPr>
        <p:blipFill>
          <a:blip r:embed="rId3"/>
          <a:srcRect/>
          <a:stretch/>
        </p:blipFill>
        <p:spPr>
          <a:xfrm>
            <a:off x="234430" y="1317525"/>
            <a:ext cx="11844590" cy="512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415465" y="186967"/>
            <a:ext cx="113571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12 Factor App</a:t>
            </a:r>
            <a:endParaRPr dirty="0"/>
          </a:p>
        </p:txBody>
      </p:sp>
      <p:graphicFrame>
        <p:nvGraphicFramePr>
          <p:cNvPr id="117" name="Google Shape;117;p24"/>
          <p:cNvGraphicFramePr/>
          <p:nvPr>
            <p:extLst>
              <p:ext uri="{D42A27DB-BD31-4B8C-83A1-F6EECF244321}">
                <p14:modId xmlns:p14="http://schemas.microsoft.com/office/powerpoint/2010/main" val="186480562"/>
              </p:ext>
            </p:extLst>
          </p:nvPr>
        </p:nvGraphicFramePr>
        <p:xfrm>
          <a:off x="506650" y="950467"/>
          <a:ext cx="10998505" cy="5533064"/>
        </p:xfrm>
        <a:graphic>
          <a:graphicData uri="http://schemas.openxmlformats.org/drawingml/2006/table">
            <a:tbl>
              <a:tblPr>
                <a:noFill/>
                <a:tableStyleId>{639B3D48-3BED-4582-AAAF-CE81FEA98167}</a:tableStyleId>
              </a:tblPr>
              <a:tblGrid>
                <a:gridCol w="483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9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Factor</a:t>
                      </a:r>
                      <a:endParaRPr b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Architecture Solution</a:t>
                      </a:r>
                      <a:endParaRPr b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7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Codebase</a:t>
                      </a:r>
                      <a:endParaRPr b="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 code is stored in sep</a:t>
                      </a:r>
                      <a:r>
                        <a:rPr lang="de-DE" sz="11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" sz="11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rate GitHub Repositories with branch management options</a:t>
                      </a:r>
                      <a:endParaRPr sz="110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7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Dependencies</a:t>
                      </a:r>
                      <a:endParaRPr b="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Only Technologies used that offer dependency solution: Maven for SpringBoot and npm for Angular</a:t>
                      </a:r>
                      <a:endParaRPr sz="110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7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Config</a:t>
                      </a:r>
                      <a:endParaRPr b="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 configuration is part of script and configuration files in GitHub Repos</a:t>
                      </a:r>
                      <a:endParaRPr sz="110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7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Backing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services</a:t>
                      </a:r>
                      <a:endParaRPr b="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Caching (Redis) and Database (Postgres Aurora) are </a:t>
                      </a:r>
                      <a:endParaRPr sz="110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7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Build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release, 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run</a:t>
                      </a:r>
                      <a:endParaRPr b="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Individual Pipelines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are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setup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in Jenkins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facilitate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build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release,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run</a:t>
                      </a:r>
                      <a:endParaRPr sz="110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035403066"/>
                  </a:ext>
                </a:extLst>
              </a:tr>
              <a:tr h="3827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Processes</a:t>
                      </a:r>
                      <a:endParaRPr b="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containers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are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stateless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and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only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stored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in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caching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and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database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solutions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sz="110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970939017"/>
                  </a:ext>
                </a:extLst>
              </a:tr>
              <a:tr h="3827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Port 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binding</a:t>
                      </a:r>
                      <a:endParaRPr b="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EKS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utlized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bind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specific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ports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via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Kubernetes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Services</a:t>
                      </a:r>
                      <a:endParaRPr sz="110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725857699"/>
                  </a:ext>
                </a:extLst>
              </a:tr>
              <a:tr h="3827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Concurrency</a:t>
                      </a:r>
                      <a:endParaRPr b="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 all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contaners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are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stateless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they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can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individually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scaled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up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and down,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while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all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working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concurrently</a:t>
                      </a:r>
                      <a:endParaRPr sz="110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849409418"/>
                  </a:ext>
                </a:extLst>
              </a:tr>
              <a:tr h="3827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Disposability</a:t>
                      </a:r>
                      <a:endParaRPr b="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of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computational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and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visual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architecture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are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stateless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microservices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and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are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therefore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disposable</a:t>
                      </a:r>
                      <a:endParaRPr sz="110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923105128"/>
                  </a:ext>
                </a:extLst>
              </a:tr>
              <a:tr h="3827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Dev/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prod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parity</a:t>
                      </a:r>
                      <a:endParaRPr b="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Jenkins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setup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in a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way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that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gurantees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parity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for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four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environments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(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test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dev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prod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</a:t>
                      </a:r>
                      <a:endParaRPr sz="110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650099423"/>
                  </a:ext>
                </a:extLst>
              </a:tr>
              <a:tr h="3827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Logs</a:t>
                      </a:r>
                      <a:endParaRPr b="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Logs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are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centralized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via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Grafana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(Loki), Prometheus and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CloudWatch</a:t>
                      </a:r>
                      <a:endParaRPr sz="110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610552507"/>
                  </a:ext>
                </a:extLst>
              </a:tr>
              <a:tr h="3827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Admin 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Processes</a:t>
                      </a:r>
                      <a:endParaRPr b="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admin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tasks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are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bundles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bash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scripts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inside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github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repo</a:t>
                      </a:r>
                      <a:endParaRPr sz="110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181923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415465" y="339367"/>
            <a:ext cx="113571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Choosing Compute Service</a:t>
            </a:r>
            <a:endParaRPr dirty="0"/>
          </a:p>
        </p:txBody>
      </p:sp>
      <p:graphicFrame>
        <p:nvGraphicFramePr>
          <p:cNvPr id="156" name="Google Shape;156;p30"/>
          <p:cNvGraphicFramePr/>
          <p:nvPr>
            <p:extLst>
              <p:ext uri="{D42A27DB-BD31-4B8C-83A1-F6EECF244321}">
                <p14:modId xmlns:p14="http://schemas.microsoft.com/office/powerpoint/2010/main" val="3684414033"/>
              </p:ext>
            </p:extLst>
          </p:nvPr>
        </p:nvGraphicFramePr>
        <p:xfrm>
          <a:off x="643113" y="1471733"/>
          <a:ext cx="10901800" cy="2881544"/>
        </p:xfrm>
        <a:graphic>
          <a:graphicData uri="http://schemas.openxmlformats.org/drawingml/2006/table">
            <a:tbl>
              <a:tblPr>
                <a:noFill/>
                <a:tableStyleId>{639B3D48-3BED-4582-AAAF-CE81FEA98167}</a:tableStyleId>
              </a:tblPr>
              <a:tblGrid>
                <a:gridCol w="534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Task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ECS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EKS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Lambda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Estimate the effort required to develop the application for the target platform (H, M, L).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</a:t>
                      </a: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</a:t>
                      </a: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Estimate the effort required for the team to learn the new platform (H, M, L).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</a:t>
                      </a: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</a:t>
                      </a: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</a:t>
                      </a: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Estimate the effort required to maintain and administer the target platform over time  (H, M, L).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</a:t>
                      </a: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</a:t>
                      </a: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</a:t>
                      </a: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Which would you recommend?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Great </a:t>
                      </a:r>
                      <a:r>
                        <a:rPr lang="en-US" sz="1000" b="1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usecase</a:t>
                      </a:r>
                      <a:r>
                        <a:rPr lang="en-US" sz="10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as the app needs easy scalability and HA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DE0622BA-6544-FE82-C133-8E38B2A00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>
            <a:extLst>
              <a:ext uri="{FF2B5EF4-FFF2-40B4-BE49-F238E27FC236}">
                <a16:creationId xmlns:a16="http://schemas.microsoft.com/office/drawing/2014/main" id="{BD056D27-45E2-6A0E-50FA-DDEAE0BC53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465" y="186967"/>
            <a:ext cx="113571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Disaster Planning</a:t>
            </a:r>
            <a:endParaRPr dirty="0"/>
          </a:p>
        </p:txBody>
      </p:sp>
      <p:graphicFrame>
        <p:nvGraphicFramePr>
          <p:cNvPr id="117" name="Google Shape;117;p24">
            <a:extLst>
              <a:ext uri="{FF2B5EF4-FFF2-40B4-BE49-F238E27FC236}">
                <a16:creationId xmlns:a16="http://schemas.microsoft.com/office/drawing/2014/main" id="{8F9E8F36-A2CC-851C-5D32-9BBC524FF8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46994"/>
              </p:ext>
            </p:extLst>
          </p:nvPr>
        </p:nvGraphicFramePr>
        <p:xfrm>
          <a:off x="656963" y="2044170"/>
          <a:ext cx="10874125" cy="2881574"/>
        </p:xfrm>
        <a:graphic>
          <a:graphicData uri="http://schemas.openxmlformats.org/drawingml/2006/table">
            <a:tbl>
              <a:tblPr>
                <a:noFill/>
                <a:tableStyleId>{639B3D48-3BED-4582-AAAF-CE81FEA98167}</a:tableStyleId>
              </a:tblPr>
              <a:tblGrid>
                <a:gridCol w="266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Resource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Backup Plan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Backup Location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Restore Procedure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Primary Database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Full daily backup + transaction log backups every 15 min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On-prem backup storage + offsite secure vault</a:t>
                      </a:r>
                      <a:endParaRPr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Restore full backup, then apply transaction logs up to failure point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Application Server Config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Config files backed up weekly and before changes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Central config management system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Re-deploy config files from backup and validate against latest version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Infrastructure VM Images (Jenkins and Bastion)</a:t>
                      </a:r>
                      <a:endParaRPr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Weekly snapshots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Offsite disaster recovery site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Restore VM snapshots and reconfigure network settings</a:t>
                      </a:r>
                      <a:endParaRPr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02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title"/>
          </p:nvPr>
        </p:nvSpPr>
        <p:spPr>
          <a:xfrm>
            <a:off x="415465" y="186967"/>
            <a:ext cx="113571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Security Measures</a:t>
            </a:r>
            <a:endParaRPr dirty="0"/>
          </a:p>
        </p:txBody>
      </p:sp>
      <p:sp>
        <p:nvSpPr>
          <p:cNvPr id="175" name="Google Shape;175;p33"/>
          <p:cNvSpPr txBox="1">
            <a:spLocks noGrp="1"/>
          </p:cNvSpPr>
          <p:nvPr>
            <p:ph type="body" idx="1"/>
          </p:nvPr>
        </p:nvSpPr>
        <p:spPr>
          <a:xfrm>
            <a:off x="415475" y="568724"/>
            <a:ext cx="11357100" cy="5982387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Data Encryption</a:t>
            </a:r>
            <a:endParaRPr sz="12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In Transit: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TLS 1.2+ for all communication (users, app servers, DB)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At Rest: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Aurora encrypted with AWS KMS customer-managed keys (CMKs)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Backups encrypted with AWS-managed keys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Key Management: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Customer-managed keys in AWS KMS for control and auditability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Option for BYOK if compliance demands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Access Control</a:t>
            </a:r>
            <a:endParaRPr sz="1200" b="1" dirty="0">
              <a:latin typeface="Arial"/>
              <a:ea typeface="Arial"/>
              <a:cs typeface="Arial"/>
              <a:sym typeface="Arial"/>
            </a:endParaRPr>
          </a:p>
          <a:p>
            <a:pPr indent="-298450"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User Access: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Role-Based Access Control (RBAC) with </a:t>
            </a:r>
            <a:r>
              <a:rPr lang="de-DE" sz="1100" dirty="0">
                <a:latin typeface="Arial"/>
                <a:ea typeface="Arial"/>
                <a:cs typeface="Arial"/>
                <a:sym typeface="Arial"/>
              </a:rPr>
              <a:t>AWS </a:t>
            </a:r>
            <a:r>
              <a:rPr lang="de-DE" sz="1100" dirty="0" err="1">
                <a:latin typeface="Arial"/>
                <a:ea typeface="Arial"/>
                <a:cs typeface="Arial"/>
                <a:sym typeface="Arial"/>
              </a:rPr>
              <a:t>Cognito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Data Access: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External users limited to transactional data via secure APIs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Internal/admin data receive privileged users with MFA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Authentication: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AWS Cognito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Auditing: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Continuous monitoring via AWS CloudTrail and logging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Network Security</a:t>
            </a:r>
            <a:endParaRPr sz="12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External Traffic: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Only HTTPS (port 443) and essential service ports allowed via Security Groups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AWS WAF protects frontend from common web threats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Internal Traffic: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Micro-segmentation in VPC separating app and DB tiers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Security Groups permit only necessary tier-to-tier communication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Firewall Rules &amp; ACLs: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Managed as code (Terraform, Kubectl) with automated reviews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Regular audits ensure compliance and operational security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1ED74-26D2-EC01-77BE-F6E61B38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Hands on Look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F13280-CC71-35B3-63B4-46A58D7E6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Jenkins</a:t>
            </a:r>
            <a:endParaRPr lang="de-DE" dirty="0"/>
          </a:p>
          <a:p>
            <a:r>
              <a:rPr lang="de-DE" dirty="0">
                <a:hlinkClick r:id="rId3"/>
              </a:rPr>
              <a:t>Frontend</a:t>
            </a:r>
            <a:endParaRPr lang="de-DE" dirty="0"/>
          </a:p>
          <a:p>
            <a:r>
              <a:rPr lang="de-DE" dirty="0">
                <a:hlinkClick r:id="rId4"/>
              </a:rPr>
              <a:t>EKS Cluster</a:t>
            </a:r>
            <a:endParaRPr lang="de-DE" dirty="0"/>
          </a:p>
          <a:p>
            <a:r>
              <a:rPr lang="de-DE" dirty="0">
                <a:hlinkClick r:id="rId5"/>
              </a:rPr>
              <a:t>ECR</a:t>
            </a:r>
            <a:endParaRPr lang="de-DE" dirty="0"/>
          </a:p>
          <a:p>
            <a:r>
              <a:rPr lang="de-DE" dirty="0">
                <a:hlinkClick r:id="rId6"/>
              </a:rPr>
              <a:t>GitHub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10151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Office PowerPoint</Application>
  <PresentationFormat>Benutzerdefiniert</PresentationFormat>
  <Paragraphs>101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Open Sans</vt:lpstr>
      <vt:lpstr>Tahoma</vt:lpstr>
      <vt:lpstr>Roboto</vt:lpstr>
      <vt:lpstr>Simple Light</vt:lpstr>
      <vt:lpstr>Simple Light</vt:lpstr>
      <vt:lpstr>Simple Light</vt:lpstr>
      <vt:lpstr>PowerPoint-Präsentation</vt:lpstr>
      <vt:lpstr>Application Overview</vt:lpstr>
      <vt:lpstr>Architecture</vt:lpstr>
      <vt:lpstr>12 Factor App</vt:lpstr>
      <vt:lpstr>Choosing Compute Service</vt:lpstr>
      <vt:lpstr>Disaster Planning</vt:lpstr>
      <vt:lpstr>Security Measures</vt:lpstr>
      <vt:lpstr>Hands on 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Andreas Lorenz</cp:lastModifiedBy>
  <cp:revision>6</cp:revision>
  <dcterms:modified xsi:type="dcterms:W3CDTF">2025-07-15T11:33:30Z</dcterms:modified>
</cp:coreProperties>
</file>