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12"/>
  </p:notesMasterIdLst>
  <p:sldIdLst>
    <p:sldId id="256" r:id="rId4"/>
    <p:sldId id="257" r:id="rId5"/>
    <p:sldId id="259" r:id="rId6"/>
    <p:sldId id="264" r:id="rId7"/>
    <p:sldId id="274" r:id="rId8"/>
    <p:sldId id="270" r:id="rId9"/>
    <p:sldId id="276" r:id="rId10"/>
    <p:sldId id="273" r:id="rId11"/>
  </p:sldIdLst>
  <p:sldSz cx="12188825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92">
          <p15:clr>
            <a:srgbClr val="9AA0A6"/>
          </p15:clr>
        </p15:guide>
        <p15:guide id="2" pos="420">
          <p15:clr>
            <a:srgbClr val="9AA0A6"/>
          </p15:clr>
        </p15:guide>
        <p15:guide id="3" orient="horz" pos="358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Lorenz" initials="AL" lastIdx="1" clrIdx="0">
    <p:extLst>
      <p:ext uri="{19B8F6BF-5375-455C-9EA6-DF929625EA0E}">
        <p15:presenceInfo xmlns:p15="http://schemas.microsoft.com/office/powerpoint/2012/main" userId="4740cf2db3dd5c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9B3D48-3BED-4582-AAAF-CE81FEA98167}">
  <a:tblStyle styleId="{639B3D48-3BED-4582-AAAF-CE81FEA981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>
        <p:guide orient="horz" pos="892"/>
        <p:guide pos="420"/>
        <p:guide orient="horz" pos="3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9.fntdata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288" y="685800"/>
            <a:ext cx="6094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2f2a7ed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2f2a7ed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c01a8b08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c01a8b08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c01a8b08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c01a8b08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5b16ac5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5b16ac5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e2b71288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e2b71288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24AE0F34-B85B-BAB2-3D65-E89361AC3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e5b16ac52_0_9:notes">
            <a:extLst>
              <a:ext uri="{FF2B5EF4-FFF2-40B4-BE49-F238E27FC236}">
                <a16:creationId xmlns:a16="http://schemas.microsoft.com/office/drawing/2014/main" id="{6C498CA4-E21F-3EBA-8AD2-C5DCC09931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e5b16ac52_0_9:notes">
            <a:extLst>
              <a:ext uri="{FF2B5EF4-FFF2-40B4-BE49-F238E27FC236}">
                <a16:creationId xmlns:a16="http://schemas.microsoft.com/office/drawing/2014/main" id="{7218B579-5245-4420-E940-0A027B14A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66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832865d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832865d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074276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 title="logo-full-colo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5675" y="487537"/>
            <a:ext cx="3884101" cy="715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" name="Google Shape;14;p2" title="AWS_logo_RGB_1c_Gray8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075" y="531924"/>
            <a:ext cx="1047846" cy="62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>
            <a:off x="4851025" y="550374"/>
            <a:ext cx="0" cy="5898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Contents">
  <p:cSld name="TITLE_AND_BODY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97800" y="950475"/>
            <a:ext cx="7174800" cy="53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Google Shape;50;p12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2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27" y="1316300"/>
            <a:ext cx="3236850" cy="32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72944" y="3598867"/>
            <a:ext cx="11357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Roboto"/>
              <a:buNone/>
              <a:defRPr sz="2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boto"/>
              <a:buNone/>
              <a:defRPr sz="3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172944" y="2492800"/>
            <a:ext cx="11357100" cy="1056900"/>
          </a:xfrm>
          <a:prstGeom prst="rect">
            <a:avLst/>
          </a:prstGeom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4800"/>
              <a:buNone/>
              <a:defRPr sz="4800" b="1">
                <a:solidFill>
                  <a:srgbClr val="1155CC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5" title="AWS_logo_RGB_1c_Gray850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075" y="531925"/>
            <a:ext cx="2151974" cy="128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405337" y="6416233"/>
            <a:ext cx="7314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 overlay">
  <p:cSld name="BLANK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 overlay">
  <p:cSld name="BLANK_2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BLANK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06035" y="1040900"/>
            <a:ext cx="113571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">
  <p:cSld name="TITLE_AND_BODY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575" y="1310725"/>
            <a:ext cx="3717450" cy="37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9" title="AWS_logo_RGB_W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">
  <p:cSld name="TITLE_AND_BODY_1_3">
    <p:bg>
      <p:bgPr>
        <a:gradFill>
          <a:gsLst>
            <a:gs pos="0">
              <a:srgbClr val="FF9900"/>
            </a:gs>
            <a:gs pos="25000">
              <a:srgbClr val="FF9900">
                <a:alpha val="53333"/>
              </a:srgbClr>
            </a:gs>
            <a:gs pos="45000">
              <a:srgbClr val="FF9900">
                <a:alpha val="22745"/>
              </a:srgbClr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57118" y="186975"/>
            <a:ext cx="11215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542000" y="1040900"/>
            <a:ext cx="112155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s">
  <p:cSld name="TITLE_AND_BODY_1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88125" y="1040900"/>
            <a:ext cx="7174800" cy="52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/>
          <p:nvPr/>
        </p:nvSpPr>
        <p:spPr>
          <a:xfrm>
            <a:off x="-11075" y="-33200"/>
            <a:ext cx="4473600" cy="6891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11" title="AWS_logo_RGB_WH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768" y="6455664"/>
            <a:ext cx="402335" cy="25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8" y="1887050"/>
            <a:ext cx="2932175" cy="29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/>
          <p:nvPr/>
        </p:nvSpPr>
        <p:spPr>
          <a:xfrm>
            <a:off x="4462525" y="-33200"/>
            <a:ext cx="7725600" cy="2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97796" y="186975"/>
            <a:ext cx="7174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●"/>
              <a:defRPr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○"/>
              <a:defRPr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1400"/>
              <a:buChar char="■"/>
              <a:defRPr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  <p:cxnSp>
        <p:nvCxnSpPr>
          <p:cNvPr id="7" name="Google Shape;7;p1"/>
          <p:cNvCxnSpPr/>
          <p:nvPr/>
        </p:nvCxnSpPr>
        <p:spPr>
          <a:xfrm flipH="1">
            <a:off x="17820" y="6400800"/>
            <a:ext cx="12158400" cy="22500"/>
          </a:xfrm>
          <a:prstGeom prst="straightConnector1">
            <a:avLst/>
          </a:prstGeom>
          <a:noFill/>
          <a:ln w="952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;p1"/>
          <p:cNvSpPr txBox="1"/>
          <p:nvPr/>
        </p:nvSpPr>
        <p:spPr>
          <a:xfrm>
            <a:off x="3458279" y="6551567"/>
            <a:ext cx="5380200" cy="1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975" tIns="0" rIns="11997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Font typeface="Tahoma"/>
              <a:buNone/>
            </a:pPr>
            <a:r>
              <a:rPr lang="en" sz="1100" b="0" i="0" u="none" strike="noStrike" cap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© Copyright </a:t>
            </a:r>
            <a:r>
              <a:rPr lang="en" sz="11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2025 ROI Training, Inc.</a:t>
            </a:r>
            <a:r>
              <a:rPr lang="en" sz="1100" b="0" i="0" u="none" strike="noStrike" cap="non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 All rights reserved. Do not dis</a:t>
            </a:r>
            <a:r>
              <a:rPr lang="en" sz="1100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tribute.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/>
        </p:nvSpPr>
        <p:spPr>
          <a:xfrm>
            <a:off x="1400779" y="214127"/>
            <a:ext cx="93339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Google Shape;23;p7"/>
          <p:cNvSpPr txBox="1"/>
          <p:nvPr/>
        </p:nvSpPr>
        <p:spPr>
          <a:xfrm>
            <a:off x="774449" y="1137684"/>
            <a:ext cx="10690200" cy="5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304800" lvl="0" indent="-15240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Google Shape;24;p7"/>
          <p:cNvSpPr/>
          <p:nvPr/>
        </p:nvSpPr>
        <p:spPr>
          <a:xfrm>
            <a:off x="0" y="-23800"/>
            <a:ext cx="12188100" cy="1671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7"/>
          <p:cNvSpPr txBox="1"/>
          <p:nvPr/>
        </p:nvSpPr>
        <p:spPr>
          <a:xfrm>
            <a:off x="11209924" y="6383225"/>
            <a:ext cx="942000" cy="4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475" tIns="162475" rIns="162475" bIns="1624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WB</a:t>
            </a: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fld id="{00000000-1234-1234-1234-123412341234}" type="slidenum"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" name="Google Shape;26;p7" title="AWS_logo_RGB_1c_Gray850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312" y="6454325"/>
            <a:ext cx="403584" cy="260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4800"/>
              <a:buFont typeface="Roboto"/>
              <a:buNone/>
              <a:defRPr sz="4800" b="1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285F4"/>
              </a:buClr>
              <a:buSzPts val="3700"/>
              <a:buNone/>
              <a:defRPr sz="3700" b="1">
                <a:solidFill>
                  <a:srgbClr val="4285F4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394a274f53284c2b8933dc5d4822547-1758228924.us-east-1.elb.amazonaws.com/" TargetMode="External"/><Relationship Id="rId7" Type="http://schemas.openxmlformats.org/officeDocument/2006/relationships/hyperlink" Target="http://a546c047dd4b848059a173684fc1a3ee-143042681.us-east-1.elb.amazonaws.com/" TargetMode="External"/><Relationship Id="rId2" Type="http://schemas.openxmlformats.org/officeDocument/2006/relationships/hyperlink" Target="http://34.238.176.252:8080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xPl1Cit/aws-engagement-ready" TargetMode="External"/><Relationship Id="rId5" Type="http://schemas.openxmlformats.org/officeDocument/2006/relationships/hyperlink" Target="https://us-east-1.console.aws.amazon.com/ecr/private-registry/repositories?region=us-east-1" TargetMode="External"/><Relationship Id="rId4" Type="http://schemas.openxmlformats.org/officeDocument/2006/relationships/hyperlink" Target="https://us-east-1.console.aws.amazon.com/eks/clusters/aws-final-al-test?region=us-east-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ubTitle" idx="1"/>
          </p:nvPr>
        </p:nvSpPr>
        <p:spPr>
          <a:xfrm>
            <a:off x="325344" y="3715816"/>
            <a:ext cx="11357100" cy="2002315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Andreas Lorenz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AWS Engagement Ready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4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 Project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15.07.2025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Overview</a:t>
            </a:r>
            <a:endParaRPr dirty="0"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06025" y="1040899"/>
            <a:ext cx="11357100" cy="4702285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lvl="0" indent="0">
              <a:spcAft>
                <a:spcPts val="1200"/>
              </a:spcAft>
              <a:buNone/>
            </a:pPr>
            <a:r>
              <a:rPr lang="en-US" dirty="0"/>
              <a:t>The B2B Shop is a basic single-page application built with Angular, TypeScript, Java, </a:t>
            </a:r>
            <a:r>
              <a:rPr lang="en-US" dirty="0" err="1"/>
              <a:t>SpringBoot</a:t>
            </a:r>
            <a:r>
              <a:rPr lang="en-US" dirty="0"/>
              <a:t>, PostgreSQL, Redis, EKS and Terraform to demonstrate core e-commerce functionality for B2B scenarios. It includes a product list view, a shopping cart, and simple state management using a caching service. The application focuses on modular design, fault tolerance, and scalability, providing a foundation for further extension with authentication and advanced ordering workflows. Disclaimer: The app was developed as a prototype without external dependencies or real data sources and therefore does not feature all functionalities a production ready application should offer.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Architecture</a:t>
            </a:r>
            <a:endParaRPr dirty="0"/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/>
          <a:srcRect/>
          <a:stretch/>
        </p:blipFill>
        <p:spPr>
          <a:xfrm>
            <a:off x="234430" y="1317525"/>
            <a:ext cx="11844590" cy="512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12 Factor App</a:t>
            </a:r>
            <a:endParaRPr dirty="0"/>
          </a:p>
        </p:txBody>
      </p:sp>
      <p:graphicFrame>
        <p:nvGraphicFramePr>
          <p:cNvPr id="117" name="Google Shape;117;p24"/>
          <p:cNvGraphicFramePr/>
          <p:nvPr>
            <p:extLst>
              <p:ext uri="{D42A27DB-BD31-4B8C-83A1-F6EECF244321}">
                <p14:modId xmlns:p14="http://schemas.microsoft.com/office/powerpoint/2010/main" val="1782421263"/>
              </p:ext>
            </p:extLst>
          </p:nvPr>
        </p:nvGraphicFramePr>
        <p:xfrm>
          <a:off x="506650" y="950467"/>
          <a:ext cx="10998505" cy="5533064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483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9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Factor</a:t>
                      </a:r>
                      <a:endParaRPr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Architecture Solution</a:t>
                      </a:r>
                      <a:endParaRPr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Codebase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code is stored in sep</a:t>
                      </a:r>
                      <a:r>
                        <a:rPr lang="de-DE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rate GitHub Repositories with branch management options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Dependencies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Only Technologies used that offer dependency solution: Maven for SpringBoot and npm for Angular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Config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configuration is part of script and configuration files in GitHub Repos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Backing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services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Caching (Redis) and Database (Postgres Aurora) are 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Build</a:t>
                      </a: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release,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run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 Pipelines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setup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Jenkins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facilitate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build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release,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run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4035403066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Processes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containers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stateless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only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stored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caching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database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solutions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970939017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Port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binding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EKS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utlized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bind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specific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ports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via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Kubernetes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Services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725857699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Concurrency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 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contaners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stateless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individually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scaled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down,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while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working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concurrently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49409418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Disposability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of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computational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visual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architecture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stateless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microservices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therefore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disposable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923105128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parity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Jenkins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setup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a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that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gurantees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parity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four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environments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test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650099423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Logs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Logs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centralized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via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Grafana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(Loki), Prometheus and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CloudWatch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10552507"/>
                  </a:ext>
                </a:extLst>
              </a:tr>
              <a:tr h="382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Admin </a:t>
                      </a:r>
                      <a:r>
                        <a:rPr lang="de-DE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Processes</a:t>
                      </a:r>
                      <a:endParaRPr b="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admin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bundles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bash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scripts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inside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github</a:t>
                      </a:r>
                      <a:r>
                        <a:rPr lang="de-DE" sz="1100" dirty="0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de-DE" sz="1100" dirty="0" err="1">
                          <a:solidFill>
                            <a:srgbClr val="3C40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repo</a:t>
                      </a:r>
                      <a:endParaRPr sz="1100"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18192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ED74-26D2-EC01-77BE-F6E61B38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Hands on 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F13280-CC71-35B3-63B4-46A58D7E6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Jenkins</a:t>
            </a:r>
            <a:endParaRPr lang="de-DE" dirty="0"/>
          </a:p>
          <a:p>
            <a:r>
              <a:rPr lang="de-DE" dirty="0">
                <a:hlinkClick r:id="rId3"/>
              </a:rPr>
              <a:t>Frontend</a:t>
            </a:r>
            <a:endParaRPr lang="de-DE" dirty="0"/>
          </a:p>
          <a:p>
            <a:r>
              <a:rPr lang="de-DE" dirty="0">
                <a:hlinkClick r:id="rId4"/>
              </a:rPr>
              <a:t>EKS Cluster</a:t>
            </a:r>
            <a:endParaRPr lang="de-DE" dirty="0"/>
          </a:p>
          <a:p>
            <a:r>
              <a:rPr lang="de-DE" dirty="0">
                <a:hlinkClick r:id="rId5"/>
              </a:rPr>
              <a:t>ECR</a:t>
            </a:r>
            <a:endParaRPr lang="de-DE" dirty="0"/>
          </a:p>
          <a:p>
            <a:r>
              <a:rPr lang="de-DE" dirty="0">
                <a:hlinkClick r:id="rId6"/>
              </a:rPr>
              <a:t>GitHub</a:t>
            </a:r>
            <a:endParaRPr lang="de-DE" dirty="0"/>
          </a:p>
          <a:p>
            <a:r>
              <a:rPr lang="de-DE" dirty="0" err="1">
                <a:hlinkClick r:id="rId7"/>
              </a:rPr>
              <a:t>Grafana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0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415465" y="3393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Choosing Compute Service</a:t>
            </a:r>
            <a:endParaRPr dirty="0"/>
          </a:p>
        </p:txBody>
      </p:sp>
      <p:graphicFrame>
        <p:nvGraphicFramePr>
          <p:cNvPr id="156" name="Google Shape;156;p30"/>
          <p:cNvGraphicFramePr/>
          <p:nvPr>
            <p:extLst>
              <p:ext uri="{D42A27DB-BD31-4B8C-83A1-F6EECF244321}">
                <p14:modId xmlns:p14="http://schemas.microsoft.com/office/powerpoint/2010/main" val="3684414033"/>
              </p:ext>
            </p:extLst>
          </p:nvPr>
        </p:nvGraphicFramePr>
        <p:xfrm>
          <a:off x="643113" y="1471733"/>
          <a:ext cx="10901800" cy="2881544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534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Task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ECS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EKS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Lambda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effort required to develop the application for the target platform (H, M, L).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effort required for the team to learn the new platform (H, M, L).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Estimate the effort required to maintain and administer the target platform over time  (H, M, L).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</a:t>
                      </a: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Which would you recommend?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Great </a:t>
                      </a:r>
                      <a:r>
                        <a:rPr lang="en-US" sz="1000" b="1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usecase</a:t>
                      </a:r>
                      <a:r>
                        <a:rPr lang="en-US" sz="1000" b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as the app needs easy scalability and HA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E0622BA-6544-FE82-C133-8E38B2A00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>
            <a:extLst>
              <a:ext uri="{FF2B5EF4-FFF2-40B4-BE49-F238E27FC236}">
                <a16:creationId xmlns:a16="http://schemas.microsoft.com/office/drawing/2014/main" id="{BD056D27-45E2-6A0E-50FA-DDEAE0BC53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Disaster Planning</a:t>
            </a:r>
            <a:endParaRPr dirty="0"/>
          </a:p>
        </p:txBody>
      </p:sp>
      <p:graphicFrame>
        <p:nvGraphicFramePr>
          <p:cNvPr id="117" name="Google Shape;117;p24">
            <a:extLst>
              <a:ext uri="{FF2B5EF4-FFF2-40B4-BE49-F238E27FC236}">
                <a16:creationId xmlns:a16="http://schemas.microsoft.com/office/drawing/2014/main" id="{8F9E8F36-A2CC-851C-5D32-9BBC524FF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46994"/>
              </p:ext>
            </p:extLst>
          </p:nvPr>
        </p:nvGraphicFramePr>
        <p:xfrm>
          <a:off x="656963" y="2044170"/>
          <a:ext cx="10874125" cy="2881574"/>
        </p:xfrm>
        <a:graphic>
          <a:graphicData uri="http://schemas.openxmlformats.org/drawingml/2006/table">
            <a:tbl>
              <a:tblPr>
                <a:noFill/>
                <a:tableStyleId>{639B3D48-3BED-4582-AAAF-CE81FEA98167}</a:tableStyleId>
              </a:tblPr>
              <a:tblGrid>
                <a:gridCol w="266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Resource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Backup Plan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Backup Location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Procedure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Primary Database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Full daily backup + transaction log backups every 15 min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On-prem backup storage + offsite secure vault</a:t>
                      </a:r>
                      <a:endParaRPr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full backup, then apply transaction logs up to failure point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Application Server Config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Config files backed up weekly and before changes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Central config management system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Re-deploy config files from backup and validate against latest version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Infrastructure VM Images (Jenkins and Bastion)</a:t>
                      </a:r>
                      <a:endParaRPr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Weekly snapshots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Offsite disaster recovery site</a:t>
                      </a:r>
                      <a:endParaRPr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Restore VM snapshots and reconfigure network settings</a:t>
                      </a:r>
                      <a:endParaRPr dirty="0">
                        <a:solidFill>
                          <a:srgbClr val="3C4043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02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415465" y="186967"/>
            <a:ext cx="113571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Security Measures</a:t>
            </a:r>
            <a:endParaRPr dirty="0"/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415475" y="568724"/>
            <a:ext cx="11357100" cy="5982387"/>
          </a:xfrm>
          <a:prstGeom prst="rect">
            <a:avLst/>
          </a:prstGeom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Data Encryption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In Transit: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TLS 1.2+ for all communication (users, app servers, DB)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At Rest: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Aurora encrypted with AWS KMS customer-managed keys (CMKs)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Backups encrypted with AWS-managed keys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Key Management: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Customer-managed keys in AWS KMS for control and auditability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Option for BYOK if compliance demands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Access Control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indent="-298450"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User Access: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Role-Based Access Control (RBAC) with </a:t>
            </a:r>
            <a:r>
              <a:rPr lang="de-DE" sz="1100" dirty="0">
                <a:latin typeface="Arial"/>
                <a:ea typeface="Arial"/>
                <a:cs typeface="Arial"/>
                <a:sym typeface="Arial"/>
              </a:rPr>
              <a:t>AWS </a:t>
            </a:r>
            <a:r>
              <a:rPr lang="de-DE" sz="1100" dirty="0" err="1">
                <a:latin typeface="Arial"/>
                <a:ea typeface="Arial"/>
                <a:cs typeface="Arial"/>
                <a:sym typeface="Arial"/>
              </a:rPr>
              <a:t>Cognito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Data Access: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External users limited to transactional data via secure APIs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Internal/admin data receive privileged users with MFA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Authentication: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AWS Cognito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Auditing: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Continuous monitoring via AWS CloudTrail and logging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latin typeface="Arial"/>
                <a:ea typeface="Arial"/>
                <a:cs typeface="Arial"/>
                <a:sym typeface="Arial"/>
              </a:rPr>
              <a:t>Network Security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External Traffic: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Only HTTPS (port 443) and essential service ports allowed via Security Groups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AWS WAF protects frontend from common web threats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Internal Traffic: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Micro-segmentation in VPC separating app and DB tiers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Security Groups permit only necessary tier-to-tier communication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Firewall Rules &amp; ACLs: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Managed as code (Terraform, Kubectl) with automated reviews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Regular audits ensure compliance and operational security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Benutzerdefiniert</PresentationFormat>
  <Paragraphs>103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Roboto</vt:lpstr>
      <vt:lpstr>Arial</vt:lpstr>
      <vt:lpstr>Open Sans</vt:lpstr>
      <vt:lpstr>Tahoma</vt:lpstr>
      <vt:lpstr>Simple Light</vt:lpstr>
      <vt:lpstr>Simple Light</vt:lpstr>
      <vt:lpstr>Simple Light</vt:lpstr>
      <vt:lpstr>PowerPoint-Präsentation</vt:lpstr>
      <vt:lpstr>Application Overview</vt:lpstr>
      <vt:lpstr>Architecture</vt:lpstr>
      <vt:lpstr>12 Factor App</vt:lpstr>
      <vt:lpstr>Hands on Look</vt:lpstr>
      <vt:lpstr>Choosing Compute Service</vt:lpstr>
      <vt:lpstr>Disaster Planning</vt:lpstr>
      <vt:lpstr>Security Measures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Andreas Lorenz</cp:lastModifiedBy>
  <cp:revision>13</cp:revision>
  <dcterms:modified xsi:type="dcterms:W3CDTF">2025-07-15T14:08:56Z</dcterms:modified>
</cp:coreProperties>
</file>