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12"/>
  </p:notesMasterIdLst>
  <p:sldIdLst>
    <p:sldId id="256" r:id="rId4"/>
    <p:sldId id="257" r:id="rId5"/>
    <p:sldId id="259" r:id="rId6"/>
    <p:sldId id="264" r:id="rId7"/>
    <p:sldId id="270" r:id="rId8"/>
    <p:sldId id="271" r:id="rId9"/>
    <p:sldId id="272" r:id="rId10"/>
    <p:sldId id="273" r:id="rId11"/>
  </p:sldIdLst>
  <p:sldSz cx="12188825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2">
          <p15:clr>
            <a:srgbClr val="9AA0A6"/>
          </p15:clr>
        </p15:guide>
        <p15:guide id="2" pos="420">
          <p15:clr>
            <a:srgbClr val="9AA0A6"/>
          </p15:clr>
        </p15:guide>
        <p15:guide id="3" orient="horz" pos="3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9B3D48-3BED-4582-AAAF-CE81FEA98167}">
  <a:tblStyle styleId="{639B3D48-3BED-4582-AAAF-CE81FEA981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>
        <p:guide orient="horz" pos="892"/>
        <p:guide pos="420"/>
        <p:guide orient="horz" pos="3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288" y="685800"/>
            <a:ext cx="6094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2f2a7ed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2f2a7ed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c01a8b08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c01a8b08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c01a8b08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c01a8b08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5b16ac5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5b16ac5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e2b7128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e2b7128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96f04618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96f04618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e832865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e832865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832865d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88" y="685800"/>
            <a:ext cx="6094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832865d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2944" y="3598867"/>
            <a:ext cx="11357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Roboto"/>
              <a:buNone/>
              <a:defRPr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72944" y="2492800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074276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 title="logo-full-colo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675" y="487537"/>
            <a:ext cx="3884101" cy="715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" name="Google Shape;14;p2" title="AWS_logo_RGB_1c_Gray8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075" y="531924"/>
            <a:ext cx="1047846" cy="62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>
            <a:off x="4851025" y="550374"/>
            <a:ext cx="0" cy="589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Contents">
  <p:cSld name="TITLE_AND_BODY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597800" y="950475"/>
            <a:ext cx="7174800" cy="53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12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7" y="1316300"/>
            <a:ext cx="3236850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72944" y="3598867"/>
            <a:ext cx="11357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Roboto"/>
              <a:buNone/>
              <a:defRPr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172944" y="2492800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5" title="AWS_logo_RGB_1c_Gray85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075" y="531925"/>
            <a:ext cx="2151974" cy="12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405337" y="6416233"/>
            <a:ext cx="7314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 overlay">
  <p:cSld name="BLANK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 overlay">
  <p:cSld name="BLANK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BLANK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06035" y="1040900"/>
            <a:ext cx="113571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">
  <p:cSld name="TITLE_AND_BODY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88125" y="1040900"/>
            <a:ext cx="71748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575" y="1310725"/>
            <a:ext cx="3717450" cy="37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" title="AWS_logo_RGB_W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AND_BODY_1_3">
    <p:bg>
      <p:bgPr>
        <a:gradFill>
          <a:gsLst>
            <a:gs pos="0">
              <a:srgbClr val="FF9900"/>
            </a:gs>
            <a:gs pos="25000">
              <a:srgbClr val="FF9900">
                <a:alpha val="53333"/>
              </a:srgbClr>
            </a:gs>
            <a:gs pos="45000">
              <a:srgbClr val="FF9900">
                <a:alpha val="22745"/>
              </a:srgbClr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57118" y="186975"/>
            <a:ext cx="11215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542000" y="1040900"/>
            <a:ext cx="112155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s">
  <p:cSld name="TITLE_AND_BODY_1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88125" y="1040900"/>
            <a:ext cx="71748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11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8" y="1887050"/>
            <a:ext cx="2932175" cy="29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cxnSp>
        <p:nvCxnSpPr>
          <p:cNvPr id="7" name="Google Shape;7;p1"/>
          <p:cNvCxnSpPr/>
          <p:nvPr/>
        </p:nvCxnSpPr>
        <p:spPr>
          <a:xfrm flipH="1">
            <a:off x="17820" y="6400800"/>
            <a:ext cx="12158400" cy="22500"/>
          </a:xfrm>
          <a:prstGeom prst="straightConnector1">
            <a:avLst/>
          </a:pr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;p1"/>
          <p:cNvSpPr txBox="1"/>
          <p:nvPr/>
        </p:nvSpPr>
        <p:spPr>
          <a:xfrm>
            <a:off x="3458279" y="6551567"/>
            <a:ext cx="5380200" cy="1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975" tIns="0" rIns="11997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Tahoma"/>
              <a:buNone/>
            </a:pPr>
            <a:r>
              <a:rPr lang="en" sz="1100" b="0" i="0" u="none" strike="noStrike" cap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Copyright </a:t>
            </a:r>
            <a:r>
              <a:rPr lang="en" sz="11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2025 ROI Training, Inc.</a:t>
            </a:r>
            <a:r>
              <a:rPr lang="en" sz="1100" b="0" i="0" u="none" strike="noStrike" cap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All rights reserved. Do not dis</a:t>
            </a:r>
            <a:r>
              <a:rPr lang="en" sz="11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tribute.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/>
        </p:nvSpPr>
        <p:spPr>
          <a:xfrm>
            <a:off x="1400779" y="214127"/>
            <a:ext cx="93339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774449" y="1137684"/>
            <a:ext cx="10690200" cy="5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304800" lvl="0" indent="-1524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7"/>
          <p:cNvSpPr txBox="1"/>
          <p:nvPr/>
        </p:nvSpPr>
        <p:spPr>
          <a:xfrm>
            <a:off x="11209924" y="6383225"/>
            <a:ext cx="942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475" tIns="162475" rIns="162475" bIns="162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WB</a:t>
            </a: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fld id="{00000000-1234-1234-1234-123412341234}" type="slidenum"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" name="Google Shape;26;p7" title="AWS_logo_RGB_1c_Gray850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312" y="6454325"/>
            <a:ext cx="403584" cy="260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325344" y="3715817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Andreas Lorenz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AWS Engagement Ready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Overview</a:t>
            </a:r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406025" y="1040900"/>
            <a:ext cx="11357100" cy="27771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AutoMotion AG is a mid-sized German automotive parts supplier specializing in just-in-time delivery of custom drivetrain modules for major OEMs (e.g., BMW, VW, Daimler). They operate manufacturing plants in Germany, Hungary, and Mexico, with centralized IT services hosted in an on-premise data center in Stuttgart. The client is a real world example, but it has been anonymized to protect privileged information.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Architecture</a:t>
            </a:r>
            <a:endParaRPr dirty="0"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/>
          <a:srcRect/>
          <a:stretch/>
        </p:blipFill>
        <p:spPr>
          <a:xfrm>
            <a:off x="234430" y="1317525"/>
            <a:ext cx="11844590" cy="51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Disaster Planning</a:t>
            </a:r>
            <a:endParaRPr dirty="0"/>
          </a:p>
        </p:txBody>
      </p:sp>
      <p:graphicFrame>
        <p:nvGraphicFramePr>
          <p:cNvPr id="117" name="Google Shape;117;p24"/>
          <p:cNvGraphicFramePr/>
          <p:nvPr/>
        </p:nvGraphicFramePr>
        <p:xfrm>
          <a:off x="656963" y="2044170"/>
          <a:ext cx="10874125" cy="3704504"/>
        </p:xfrm>
        <a:graphic>
          <a:graphicData uri="http://schemas.openxmlformats.org/drawingml/2006/table">
            <a:tbl>
              <a:tblPr>
                <a:noFill/>
                <a:tableStyleId>{639B3D48-3BED-4582-AAAF-CE81FEA98167}</a:tableStyleId>
              </a:tblPr>
              <a:tblGrid>
                <a:gridCol w="266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Backup Plan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Backup Location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Restore Procedure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Primary Database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 daily backup + transaction log backups every 15 min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On-prem backup storage + offsite secure vault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Restore full backup, then apply transaction logs up to failure point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Application Server Config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Config files backed up weekly and before changes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Central config management system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Re-deploy config files from backup and validate against latest version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Order Data Files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Incremental backup hourly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Network-attached storage (NAS)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Restore latest incremental backup and verify data integrity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Infrastructure VM Images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Weekly snapshots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Offsite disaster recovery site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Restore VM snapshots and reconfigure network settings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29D16A-405D-958A-4C05-97A4E69DF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Choosing Compute Service</a:t>
            </a:r>
            <a:endParaRPr dirty="0"/>
          </a:p>
        </p:txBody>
      </p:sp>
      <p:graphicFrame>
        <p:nvGraphicFramePr>
          <p:cNvPr id="156" name="Google Shape;156;p30"/>
          <p:cNvGraphicFramePr/>
          <p:nvPr/>
        </p:nvGraphicFramePr>
        <p:xfrm>
          <a:off x="643113" y="1471733"/>
          <a:ext cx="10901800" cy="3795914"/>
        </p:xfrm>
        <a:graphic>
          <a:graphicData uri="http://schemas.openxmlformats.org/drawingml/2006/table">
            <a:tbl>
              <a:tblPr>
                <a:noFill/>
                <a:tableStyleId>{639B3D48-3BED-4582-AAAF-CE81FEA98167}</a:tableStyleId>
              </a:tblPr>
              <a:tblGrid>
                <a:gridCol w="534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ECS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EKS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Lambda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 the effort required to refactor the application for the target platform (H, M, L).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 the effort required for the team to learn the new platform (H, M, L).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 the effort required to maintain and administer the target platform over time  (H, M, L).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 the monthly cost of running the application using the target platform (ignore database costs).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 2.000 € / month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 3.000 € / month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~ 1.500 € / month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Which would you recommend?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Balanced choice, good for containerized apps, easier admin than K8s,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Easier transformation as existing code can be used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2: Evaluating Compute Services</a:t>
            </a:r>
            <a:endParaRPr/>
          </a:p>
        </p:txBody>
      </p:sp>
      <p:graphicFrame>
        <p:nvGraphicFramePr>
          <p:cNvPr id="162" name="Google Shape;162;p31"/>
          <p:cNvGraphicFramePr/>
          <p:nvPr/>
        </p:nvGraphicFramePr>
        <p:xfrm>
          <a:off x="589688" y="978258"/>
          <a:ext cx="10901800" cy="5798614"/>
        </p:xfrm>
        <a:graphic>
          <a:graphicData uri="http://schemas.openxmlformats.org/drawingml/2006/table">
            <a:tbl>
              <a:tblPr>
                <a:noFill/>
                <a:tableStyleId>{639B3D48-3BED-4582-AAAF-CE81FEA98167}</a:tableStyleId>
              </a:tblPr>
              <a:tblGrid>
                <a:gridCol w="378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Application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EC2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ECS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EKS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Lambda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Fargate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Elastic Beanstalk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POMS (Plant Order Management System)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Stateful, legacy-friendly, full control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fit – Good container support, but might need stateful services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– Complex orchestration overhead for this app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– Long-running, transactional, not event-driven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Serverless containers, less management overhead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Easy deployment of web apps, limited container flexibility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PartsTracker (RFID IoT Processing)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Possible but more ops overhead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Containerized microservices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fit – Complex, scalable IoT event processing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Lightweight event-driven parts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Serverless containers, good for scaling bursts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– Less suited for complex microservices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EDI Gateway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Stable legacy app, high control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Containerized, good for APIs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– Simple workload, overhead too high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fit – Event-driven, lightweight message processing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Serverless containers for API scaling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Quick app deployment, less container control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Quality Control System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Stateful app, full control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Container orchestration possible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fit – Complex workflows, scaling, orchestration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– Not event-driven or short-lived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Serverless containers, easier ops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Managed environment for web apps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Supply Chain Management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fit – Stateful, complex enterprise app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Containerized microservices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Complex orchestration can help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– Stateful, long-running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Serverless container flexibility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Managed platform, less container control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Production Analytics Dashboard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Full control for compute-heavy workloads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Containerized API and data processing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Complex data pipelines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fit – Lightweight, event-triggered queries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Serverless container for bursty load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Managed app with easy deployment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Maintenance Scheduling System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Stateful, batch and real-time mix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Containerized, scalable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fit – Orchestration for complex scheduling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– Stateful and long-running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Serverless containers ease management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Easy web app hosting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Employee Time Tracking</a:t>
                      </a: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Stateful app, full control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Containerized microservices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– Simpler app, overhead too high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Best fit – Lightweight, event-driven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Serverless containers for flexibility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– Quick deployment, less control</a:t>
                      </a:r>
                      <a:endParaRPr sz="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25" y="339375"/>
            <a:ext cx="12188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2: Evaluating Data Storage Solutions</a:t>
            </a:r>
            <a:endParaRPr/>
          </a:p>
        </p:txBody>
      </p:sp>
      <p:graphicFrame>
        <p:nvGraphicFramePr>
          <p:cNvPr id="168" name="Google Shape;168;p32"/>
          <p:cNvGraphicFramePr/>
          <p:nvPr/>
        </p:nvGraphicFramePr>
        <p:xfrm>
          <a:off x="643088" y="1416333"/>
          <a:ext cx="10901875" cy="4346048"/>
        </p:xfrm>
        <a:graphic>
          <a:graphicData uri="http://schemas.openxmlformats.org/drawingml/2006/table">
            <a:tbl>
              <a:tblPr>
                <a:noFill/>
                <a:tableStyleId>{639B3D48-3BED-4582-AAAF-CE81FEA98167}</a:tableStyleId>
              </a:tblPr>
              <a:tblGrid>
                <a:gridCol w="274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3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Application / DB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 Storage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Managed Relational DB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Unmanaged Relational DB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Managed NoSQL DB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Warehouse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POMS DB (PostgreSQL)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Backups and logs storage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Shared configs/files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Transactional core DB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High admin effort, risky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Needs ACID transactions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Optional for analytics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POMS File Share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Archives and backups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Shared config &amp; files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N/A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N/A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N/A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N/A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PartsTracker Event Logs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Scalable raw event data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Possible shared files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Metadata storage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Difficult scale &amp; ops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Best for event ingestion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Analytics use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PartsTracker Metadata DB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Backup/archive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Config/shared files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Managed metadata DB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Ops overhead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NoSQL alternative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Analytics support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EDI Gateway Messages DB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Message archives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Shared configs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Metadata and transactional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Risky, high effort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Fast lookups for states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Optional analytics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EDI Gateway File Share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Secondary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Archives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 </a:t>
                      </a: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– Shared configs/files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N/A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N/A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N/A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N/A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9" name="Google Shape;169;p32"/>
          <p:cNvSpPr txBox="1"/>
          <p:nvPr/>
        </p:nvSpPr>
        <p:spPr>
          <a:xfrm>
            <a:off x="8339200" y="58422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Fit: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Best fit, recommended primary use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Secondary: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Secondary use 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Fit: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recommended except special cases or legacy reasons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N/A: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applicable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3: Security Measures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415475" y="568725"/>
            <a:ext cx="11357100" cy="58317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Data Encryption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 Transit: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TLS 1.2+ for all communication (users, app servers, DB)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At Rest: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POMS PostgreSQL encrypted with AWS KMS customer-managed keys (CMKs)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File shares and backups encrypted with AWS-managed keys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Key Management: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Customer-managed keys in AWS KMS for control and auditability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Option for BYOK if compliance demands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Access Control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User Access: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Role-Based Access Control (RBAC) with AWS IAM &amp; app roles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Data Access: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External users limited to transactional data via secure APIs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Internal/admin data restricted to privileged users with MFA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Authentication: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Integrated company SSO (SAML/OIDC)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Auditing: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Continuous monitoring via AWS CloudTrail and logging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Network Security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External Traffic: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Only HTTPS (port 443) and essential service ports allowed via Security Groups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AWS WAF protects frontend from common web threats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Internal Traffic: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Micro-segmentation in VPC separating app, DB, file storage tiers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Security Groups permit only necessary tier-to-tier communication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Firewall Rules &amp; ACLs: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Managed as code (CloudFormation) with automated reviews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Regular audits ensure compliance and operational security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Office PowerPoint</Application>
  <PresentationFormat>Benutzerdefiniert</PresentationFormat>
  <Paragraphs>195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Open Sans</vt:lpstr>
      <vt:lpstr>Tahoma</vt:lpstr>
      <vt:lpstr>Roboto</vt:lpstr>
      <vt:lpstr>Simple Light</vt:lpstr>
      <vt:lpstr>Simple Light</vt:lpstr>
      <vt:lpstr>Simple Light</vt:lpstr>
      <vt:lpstr>PowerPoint-Präsentation</vt:lpstr>
      <vt:lpstr>Application Overview</vt:lpstr>
      <vt:lpstr>Architecture</vt:lpstr>
      <vt:lpstr>Disaster Planning</vt:lpstr>
      <vt:lpstr>Choosing Compute Service</vt:lpstr>
      <vt:lpstr>Activity 2: Evaluating Compute Services</vt:lpstr>
      <vt:lpstr>Activity 2: Evaluating Data Storage Solutions</vt:lpstr>
      <vt:lpstr>Activity 3: Security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Andreas Lorenz</cp:lastModifiedBy>
  <cp:revision>1</cp:revision>
  <dcterms:modified xsi:type="dcterms:W3CDTF">2025-07-15T10:34:32Z</dcterms:modified>
</cp:coreProperties>
</file>