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7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" initials="R" lastIdx="15" clrIdx="0">
    <p:extLst>
      <p:ext uri="{19B8F6BF-5375-455C-9EA6-DF929625EA0E}">
        <p15:presenceInfo xmlns:p15="http://schemas.microsoft.com/office/powerpoint/2012/main" userId="Rodri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3:00:08.199" idx="2">
    <p:pos x="10" y="10"/>
    <p:text>Algoritmos inspirados na natureza</p:text>
    <p:extLst>
      <p:ext uri="{C676402C-5697-4E1C-873F-D02D1690AC5C}">
        <p15:threadingInfo xmlns:p15="http://schemas.microsoft.com/office/powerpoint/2012/main" timeZoneBias="-60"/>
      </p:ext>
    </p:extLst>
  </p:cm>
  <p:cm authorId="1" dt="2018-06-30T17:02:50.268" idx="8">
    <p:pos x="106" y="106"/>
    <p:text>Durante a licenciatura não abordamos algoritmos de swarm intelligence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6:56:21.007" idx="15">
    <p:pos x="10" y="10"/>
    <p:text>Podemos con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2:34:10.643" idx="1">
    <p:pos x="10" y="10"/>
    <p:text>•	Leitura de problemas a partir de ficheiros de texto;
•	Criação de um conjunto de soluções para o problema;
•	Melhoraria das soluções propostas com um algoritmo evolutivo;
•	Observação da evolução das soluções em tempo real;
•	Desenvolvimento de outro algoritmo evolutivo;
•	Desenvolvimento de dois algoritmos de SI;
•	Otimização do funcionamento dos algoritmos;
•	Obtenção de combinações ideais de parâmetros para os algoritmos;
•	Resolução de múltiplos problemas em simultâneo;
•	Registo de dados sobre as soluções para análise.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3:00:28.965" idx="3">
    <p:pos x="10" y="10"/>
    <p:text>Foi necessario aprender C++ de proposito para este projeto, não trabalhamos nem com ele nem com a plataforma Qt durante a licenciatura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1:25.189" idx="4">
    <p:pos x="106" y="106"/>
    <p:text>Falar nas vantagens do QT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1:42.215" idx="5">
    <p:pos x="202" y="202"/>
    <p:text>Falar nas desvantagens do C++/CLI e no desenvolvimento em visual studio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2:11.523" idx="6">
    <p:pos x="298" y="298"/>
    <p:text>Explicar brevemente para que foram utilizados os softwares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2:37:42.067" idx="9">
    <p:pos x="10" y="10"/>
    <p:text>mencionar que o PLR já foi abordado previamente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6:43:51.117" idx="7">
    <p:pos x="51" y="44"/>
    <p:text>ND corresponde ao número de nós desligados, RU ao número de regeneradores utilizados e Wi corresponde ao peso do regenerador 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3:07:45.138" idx="10">
    <p:pos x="10" y="10"/>
    <p:text>aqui temos os diferentes algoritmos que iremos explicar mais à frente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3:08:02.922" idx="11">
    <p:pos x="10" y="10"/>
    <p:text>explicar cada uma das funcionalidades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6:45:31.888" idx="14">
    <p:pos x="10" y="10"/>
    <p:text>explicar os diferentes tipos de problemas que temos. 
Por exemplo o que é cada pasta, e dentro de cada pasta ha os 40, 60, 80, 100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6:40:04.348" idx="12">
    <p:pos x="10" y="10"/>
    <p:text>Após a importação dos dados para a ferramenta RapidMiner, foi aplicada a função de agregação, em que os dados são agrupados pelos diferentes atributos que foram variados durante os testes, sendo calculadas as médias dos atributos, tempo, gerações, regeneradores e nós desligados. As médias obtidas são ordenadas por nós desligados de forma crescente, número de regeneradores de forma crescente e tempo de forma crescente.
A primeira linha do dataset obtido contém a melhor combinação de atributos para o algoritmo testado.</p:text>
    <p:extLst>
      <p:ext uri="{C676402C-5697-4E1C-873F-D02D1690AC5C}">
        <p15:threadingInfo xmlns:p15="http://schemas.microsoft.com/office/powerpoint/2012/main" timeZoneBias="-60"/>
      </p:ext>
    </p:extLst>
  </p:cm>
  <p:cm authorId="1" dt="2018-07-01T16:40:35.628" idx="13">
    <p:pos x="106" y="106"/>
    <p:text>Após a importação dos dados para a ferramenta RapidMiner, foi aplicada a função de agregação, em que os dados são agrupados pelos atributos número do problema e tamanho do problema, são filtradas as entradas em que o problema não ficou resolvido (entradas com nós desligados) e são calculadas as médias dos atributos, tempo, gerações, fitness, regeneradores e nós desligados.
Assim, os dados dos diferentes seeds e das diferentes instâncias de cada problema ficam agrupados, de forma a obter um sumário da execução do algoritmo para cada um dos problemas.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919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089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307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608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692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4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959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862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10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52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2BC35-01EB-4815-96E5-3D0A5B0A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Resolução do problema de localização de regeneradores através de algoritmos de inteligência artificial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54CFDC-3692-496F-AC01-AAA48A29F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Projeto Informático 2017/2018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2AE20C61-332C-4D89-9045-F8F21A042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9" y="85662"/>
            <a:ext cx="2476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CE4A1D1-B298-4927-B56E-4CCB345B9FAA}"/>
              </a:ext>
            </a:extLst>
          </p:cNvPr>
          <p:cNvSpPr txBox="1"/>
          <p:nvPr/>
        </p:nvSpPr>
        <p:spPr>
          <a:xfrm>
            <a:off x="166539" y="6089650"/>
            <a:ext cx="559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Pedro Ferreira   (2151163@my.ipleiria.pt)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Rodrigo Pessoa (2150662@my.ipleiria.pt)</a:t>
            </a:r>
          </a:p>
        </p:txBody>
      </p:sp>
    </p:spTree>
    <p:extLst>
      <p:ext uri="{BB962C8B-B14F-4D97-AF65-F5344CB8AC3E}">
        <p14:creationId xmlns:p14="http://schemas.microsoft.com/office/powerpoint/2010/main" val="250321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2B765-F0F2-4470-B5C8-BD2E4FF9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9885A1-AF04-48B7-9AB3-B042617F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todo o desenvolvimento, as tarefas a realizar foram determinadas com ajuda das orientadoras através de </a:t>
            </a:r>
            <a:r>
              <a:rPr lang="pt-PT" b="1" dirty="0"/>
              <a:t>reuniões</a:t>
            </a:r>
            <a:r>
              <a:rPr lang="pt-PT" dirty="0"/>
              <a:t> semanais e presenciais</a:t>
            </a:r>
          </a:p>
          <a:p>
            <a:r>
              <a:rPr lang="pt-PT" dirty="0"/>
              <a:t>Fomos determinando os nossos objetivos com base nas necessidades que iam surgindo</a:t>
            </a:r>
          </a:p>
          <a:p>
            <a:r>
              <a:rPr lang="pt-PT" dirty="0"/>
              <a:t>Tivemos sempre presentes desde o inicio os requisitos mínimos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1719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89320-92EB-4170-B80D-4E344F53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36A291-D2AB-4A74-9227-6B89BF7C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o desenvolvimento deste projeto adotamos a metodologia de “</a:t>
            </a:r>
            <a:r>
              <a:rPr lang="pt-PT" b="1" dirty="0"/>
              <a:t>desenvolvimento iterativo e incremental”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A033A6-0C62-415E-BEC7-DFA0BEA637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976" y="3271044"/>
            <a:ext cx="5521902" cy="290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0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AFAC0-1DB0-425A-8E90-02D5F1DF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e Linguagens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46A901-B9CC-42A0-A8BC-45BC3C90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pt-PT"/>
              <a:t>Por ser um problema em que a rapidez de execução é importante, decidimos desenvolver a aplicação em </a:t>
            </a:r>
            <a:r>
              <a:rPr lang="pt-PT" b="1" i="1"/>
              <a:t>C++</a:t>
            </a:r>
          </a:p>
          <a:p>
            <a:r>
              <a:rPr lang="pt-PT"/>
              <a:t>Inicialmente em C++/CLI, mas abandonado devido a limitações</a:t>
            </a:r>
          </a:p>
          <a:p>
            <a:r>
              <a:rPr lang="pt-PT"/>
              <a:t>Optamos por desenvolver a aplicação na plataforma </a:t>
            </a:r>
            <a:r>
              <a:rPr lang="pt-PT" b="1"/>
              <a:t>Qt</a:t>
            </a:r>
          </a:p>
          <a:p>
            <a:r>
              <a:rPr lang="pt-PT"/>
              <a:t>Trabalhámos também com </a:t>
            </a:r>
            <a:r>
              <a:rPr lang="pt-PT" i="1"/>
              <a:t>Git</a:t>
            </a:r>
            <a:r>
              <a:rPr lang="pt-PT"/>
              <a:t>, </a:t>
            </a:r>
            <a:r>
              <a:rPr lang="pt-PT" i="1"/>
              <a:t>Github</a:t>
            </a:r>
            <a:r>
              <a:rPr lang="pt-PT"/>
              <a:t>, </a:t>
            </a:r>
            <a:r>
              <a:rPr lang="pt-PT" i="1"/>
              <a:t>RapidMiner</a:t>
            </a:r>
            <a:r>
              <a:rPr lang="pt-PT"/>
              <a:t> e </a:t>
            </a:r>
            <a:r>
              <a:rPr lang="pt-PT" i="1"/>
              <a:t>Excel</a:t>
            </a:r>
            <a:endParaRPr lang="pt-PT" i="1" dirty="0"/>
          </a:p>
        </p:txBody>
      </p:sp>
      <p:pic>
        <p:nvPicPr>
          <p:cNvPr id="3074" name="Picture 2" descr="Resultado de imagem para rapidminer">
            <a:extLst>
              <a:ext uri="{FF2B5EF4-FFF2-40B4-BE49-F238E27FC236}">
                <a16:creationId xmlns:a16="http://schemas.microsoft.com/office/drawing/2014/main" id="{C655368A-88AF-4F10-928C-571D0225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002" y="5004614"/>
            <a:ext cx="38957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github logo">
            <a:extLst>
              <a:ext uri="{FF2B5EF4-FFF2-40B4-BE49-F238E27FC236}">
                <a16:creationId xmlns:a16="http://schemas.microsoft.com/office/drawing/2014/main" id="{CBE65D8C-16A0-4D7E-8528-0D11D47D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12" y="5295939"/>
            <a:ext cx="3092824" cy="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qt logo">
            <a:extLst>
              <a:ext uri="{FF2B5EF4-FFF2-40B4-BE49-F238E27FC236}">
                <a16:creationId xmlns:a16="http://schemas.microsoft.com/office/drawing/2014/main" id="{FC83A7E2-B026-4AAF-A97D-2B22D0580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67" y="4996571"/>
            <a:ext cx="1917979" cy="14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7EA16-54B4-45B7-9833-13E68AA7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4EF012-76B3-4849-A462-DABA9E46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Problemas obtidos sob o formato de  ficheiros de texto</a:t>
            </a:r>
          </a:p>
          <a:p>
            <a:r>
              <a:rPr lang="pt-PT" dirty="0"/>
              <a:t>Obtidos a partir do site do Centro de Computadores da Universidade de Viena</a:t>
            </a:r>
          </a:p>
          <a:p>
            <a:r>
              <a:rPr lang="pt-PT" dirty="0"/>
              <a:t>Estes ficheiros contem uma matriz que representa as ligações entre os diferentes nós, o número de nós, o número de ligações, e nos problemas em que se aplique, um vetor de pesos</a:t>
            </a:r>
          </a:p>
        </p:txBody>
      </p:sp>
    </p:spTree>
    <p:extLst>
      <p:ext uri="{BB962C8B-B14F-4D97-AF65-F5344CB8AC3E}">
        <p14:creationId xmlns:p14="http://schemas.microsoft.com/office/powerpoint/2010/main" val="297489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850B0-8FBE-4A13-AAA5-2C548C40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19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problema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C9BA31-A0EE-4AFE-92A5-AC646CBBDE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7" y="1522192"/>
            <a:ext cx="2714819" cy="2393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9197868-B79A-4ADB-87C8-FD6055333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9" y="5447196"/>
            <a:ext cx="3581400" cy="5143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F912C7-E11F-4097-9B47-FAF3F92717D2}"/>
              </a:ext>
            </a:extLst>
          </p:cNvPr>
          <p:cNvSpPr txBox="1"/>
          <p:nvPr/>
        </p:nvSpPr>
        <p:spPr>
          <a:xfrm>
            <a:off x="533619" y="4003830"/>
            <a:ext cx="28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Problema com 7 nós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A4FB2A1-77C2-4D38-9379-FEEF88391088}"/>
              </a:ext>
            </a:extLst>
          </p:cNvPr>
          <p:cNvGrpSpPr/>
          <p:nvPr/>
        </p:nvGrpSpPr>
        <p:grpSpPr>
          <a:xfrm>
            <a:off x="4660777" y="1414713"/>
            <a:ext cx="7261933" cy="5002758"/>
            <a:chOff x="4758431" y="1402673"/>
            <a:chExt cx="7261933" cy="5002758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688CE5D-6274-4E13-944A-3DEDEC5963C2}"/>
                </a:ext>
              </a:extLst>
            </p:cNvPr>
            <p:cNvSpPr/>
            <p:nvPr/>
          </p:nvSpPr>
          <p:spPr>
            <a:xfrm>
              <a:off x="4758431" y="1402673"/>
              <a:ext cx="7261933" cy="500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DBB5D90-18BE-4D4E-9C9B-7AEA1940D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9038" y="1521246"/>
              <a:ext cx="3340270" cy="3340270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6AE5F1C-075D-4B67-8EC7-1322653CA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0574" y="1521246"/>
              <a:ext cx="3659892" cy="4789692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DFB3E39-C10D-4832-B158-ADE997440158}"/>
                </a:ext>
              </a:extLst>
            </p:cNvPr>
            <p:cNvSpPr txBox="1"/>
            <p:nvPr/>
          </p:nvSpPr>
          <p:spPr>
            <a:xfrm>
              <a:off x="5123603" y="5447196"/>
              <a:ext cx="3065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Ficheiro texto do problema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661420-07BE-419F-B1F2-7EC2F4E8931C}"/>
              </a:ext>
            </a:extLst>
          </p:cNvPr>
          <p:cNvSpPr txBox="1"/>
          <p:nvPr/>
        </p:nvSpPr>
        <p:spPr>
          <a:xfrm>
            <a:off x="533619" y="5961546"/>
            <a:ext cx="2535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Vetor de pesos do problema</a:t>
            </a:r>
          </a:p>
        </p:txBody>
      </p:sp>
    </p:spTree>
    <p:extLst>
      <p:ext uri="{BB962C8B-B14F-4D97-AF65-F5344CB8AC3E}">
        <p14:creationId xmlns:p14="http://schemas.microsoft.com/office/powerpoint/2010/main" val="4116966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158C6-0903-42E6-884F-90C1903D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8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problema</a:t>
            </a:r>
          </a:p>
        </p:txBody>
      </p:sp>
      <p:pic>
        <p:nvPicPr>
          <p:cNvPr id="9" name="Marcador de Posição de Conteúdo 8" descr="C:\Users\Rodrigo\Desktop\ACO_IMAGES\unknown.png">
            <a:extLst>
              <a:ext uri="{FF2B5EF4-FFF2-40B4-BE49-F238E27FC236}">
                <a16:creationId xmlns:a16="http://schemas.microsoft.com/office/drawing/2014/main" id="{F12EE38D-13CA-488B-80A9-B9643729EC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60" y="2827687"/>
            <a:ext cx="2554754" cy="227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4B94FED-98AA-412B-BE40-FC1CA12EBB41}"/>
              </a:ext>
            </a:extLst>
          </p:cNvPr>
          <p:cNvSpPr txBox="1"/>
          <p:nvPr/>
        </p:nvSpPr>
        <p:spPr>
          <a:xfrm>
            <a:off x="858612" y="1199132"/>
            <a:ext cx="9884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Para calcular a qualidade de uma solução, é calculado um valor de fitness utilizando a seguinte formula:</a:t>
            </a:r>
          </a:p>
          <a:p>
            <a:endParaRPr lang="pt-PT" dirty="0"/>
          </a:p>
          <a:p>
            <a:pPr algn="ctr"/>
            <a:r>
              <a:rPr lang="pt-PT" b="1" i="1" dirty="0"/>
              <a:t>fitness = ND * 500 + ∑</a:t>
            </a:r>
            <a:r>
              <a:rPr lang="pt-PT" b="1" i="1" baseline="-25000" dirty="0"/>
              <a:t>RU </a:t>
            </a:r>
            <a:r>
              <a:rPr lang="pt-PT" b="1" i="1" dirty="0"/>
              <a:t>W</a:t>
            </a:r>
            <a:r>
              <a:rPr lang="pt-PT" b="1" i="1" baseline="-25000" dirty="0"/>
              <a:t>i</a:t>
            </a:r>
            <a:r>
              <a:rPr lang="pt-PT" b="1" i="1" dirty="0"/>
              <a:t> * 100</a:t>
            </a:r>
            <a:endParaRPr lang="en-US" b="1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7986C26-6059-4F44-8E1A-3B8EA73A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67" y="5222597"/>
            <a:ext cx="3997473" cy="124526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F0593CA-20CE-49FB-91D7-4028006A20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12" y="2825682"/>
            <a:ext cx="2551176" cy="227685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5E89325-C642-4142-95BE-65563A79D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376" y="5117271"/>
            <a:ext cx="3783534" cy="148538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17A4923-58AB-4A6A-A4AE-1D9C1AA734D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558" y="2825682"/>
            <a:ext cx="2551176" cy="22768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2FE9C9B-8BFE-42B7-9623-22A6CD4EE8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8446" y="5195926"/>
            <a:ext cx="3512077" cy="129861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230DE5-48AA-4347-9501-20F235BF8889}"/>
              </a:ext>
            </a:extLst>
          </p:cNvPr>
          <p:cNvSpPr txBox="1"/>
          <p:nvPr/>
        </p:nvSpPr>
        <p:spPr>
          <a:xfrm>
            <a:off x="1554495" y="2522962"/>
            <a:ext cx="16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sng" dirty="0"/>
              <a:t>Solução inviável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934840D-43AD-4AE0-9B76-4F5700F368F1}"/>
              </a:ext>
            </a:extLst>
          </p:cNvPr>
          <p:cNvSpPr txBox="1"/>
          <p:nvPr/>
        </p:nvSpPr>
        <p:spPr>
          <a:xfrm>
            <a:off x="5311713" y="2456350"/>
            <a:ext cx="229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sng" dirty="0"/>
              <a:t>Solução não otimizada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3BC750-EFF2-4E8B-B262-F3441DB4869F}"/>
              </a:ext>
            </a:extLst>
          </p:cNvPr>
          <p:cNvSpPr txBox="1"/>
          <p:nvPr/>
        </p:nvSpPr>
        <p:spPr>
          <a:xfrm>
            <a:off x="9573552" y="2456350"/>
            <a:ext cx="14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sng" dirty="0"/>
              <a:t>Solução ideal</a:t>
            </a:r>
          </a:p>
        </p:txBody>
      </p:sp>
    </p:spTree>
    <p:extLst>
      <p:ext uri="{BB962C8B-B14F-4D97-AF65-F5344CB8AC3E}">
        <p14:creationId xmlns:p14="http://schemas.microsoft.com/office/powerpoint/2010/main" val="109783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8C8F0-9038-446E-91CF-F6235AA3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6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– Menu Principal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441EBF-50A9-4CD3-9F9C-BBC6F09F1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6E19E4-4523-4A0E-B79B-83889FEC9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58" y="2717016"/>
            <a:ext cx="3910936" cy="257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7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5A1E3-300C-4743-A714-6FE649D2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– UI do algoritmo</a:t>
            </a:r>
            <a:endParaRPr lang="pt-PT" dirty="0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3433B91B-E5A6-4CA5-9E66-B9350928F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2" y="1796078"/>
            <a:ext cx="5510762" cy="4009723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ACE442-9389-4792-B0D3-E100937C6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54" y="1796078"/>
            <a:ext cx="6131147" cy="400972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34627D0-C06B-4392-8759-8AFC3AD50223}"/>
              </a:ext>
            </a:extLst>
          </p:cNvPr>
          <p:cNvSpPr txBox="1"/>
          <p:nvPr/>
        </p:nvSpPr>
        <p:spPr>
          <a:xfrm>
            <a:off x="356892" y="5726097"/>
            <a:ext cx="2246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UI do algoritmo genético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5E484E-48E0-4D7A-8053-B9CBAC1FB0C0}"/>
              </a:ext>
            </a:extLst>
          </p:cNvPr>
          <p:cNvSpPr txBox="1"/>
          <p:nvPr/>
        </p:nvSpPr>
        <p:spPr>
          <a:xfrm>
            <a:off x="5867654" y="5726097"/>
            <a:ext cx="215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UI do algoritmo </a:t>
            </a:r>
            <a:r>
              <a:rPr lang="pt-PT" sz="1600" i="1" dirty="0" err="1"/>
              <a:t>Custom</a:t>
            </a:r>
            <a:endParaRPr lang="pt-PT" sz="1600" i="1" dirty="0"/>
          </a:p>
        </p:txBody>
      </p:sp>
    </p:spTree>
    <p:extLst>
      <p:ext uri="{BB962C8B-B14F-4D97-AF65-F5344CB8AC3E}">
        <p14:creationId xmlns:p14="http://schemas.microsoft.com/office/powerpoint/2010/main" val="252807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BA44B-1576-44C4-8F85-BE3483F9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– Escolha do problema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E18B71-034C-4C09-963F-2BFB7E7E9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9" y="1894632"/>
            <a:ext cx="5780779" cy="3625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CA62D8E-F953-4AEB-8A76-A5362A5E4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13" y="1892529"/>
            <a:ext cx="5751576" cy="36279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60770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134F6-2E37-477A-A155-37F8F1EA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Resolução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85BF8A-A6CB-486A-A000-A483D904B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7" y="2123230"/>
            <a:ext cx="5950943" cy="39001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58EF56-E22C-4F73-A789-678159443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50" y="2123229"/>
            <a:ext cx="5913656" cy="390017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CFA6828-F84F-4C0B-BB9E-66B3C9A54FDC}"/>
              </a:ext>
            </a:extLst>
          </p:cNvPr>
          <p:cNvSpPr txBox="1"/>
          <p:nvPr/>
        </p:nvSpPr>
        <p:spPr>
          <a:xfrm>
            <a:off x="80207" y="5930285"/>
            <a:ext cx="1271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/>
              <a:t>Solve</a:t>
            </a:r>
            <a:r>
              <a:rPr lang="pt-PT" sz="1600" dirty="0"/>
              <a:t> normal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CCB944-4062-4FB8-9B75-0E4F1C416EB2}"/>
              </a:ext>
            </a:extLst>
          </p:cNvPr>
          <p:cNvSpPr txBox="1"/>
          <p:nvPr/>
        </p:nvSpPr>
        <p:spPr>
          <a:xfrm>
            <a:off x="6031150" y="5930285"/>
            <a:ext cx="2363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 err="1"/>
              <a:t>Batch</a:t>
            </a:r>
            <a:r>
              <a:rPr lang="pt-PT" sz="1600" i="1" dirty="0"/>
              <a:t> solve </a:t>
            </a:r>
            <a:r>
              <a:rPr lang="pt-PT" sz="1600" dirty="0"/>
              <a:t>com 7 </a:t>
            </a:r>
            <a:r>
              <a:rPr lang="pt-PT" sz="1600" i="1" dirty="0" err="1"/>
              <a:t>threads</a:t>
            </a:r>
            <a:endParaRPr lang="pt-PT" sz="1600" i="1" dirty="0"/>
          </a:p>
        </p:txBody>
      </p:sp>
    </p:spTree>
    <p:extLst>
      <p:ext uri="{BB962C8B-B14F-4D97-AF65-F5344CB8AC3E}">
        <p14:creationId xmlns:p14="http://schemas.microsoft.com/office/powerpoint/2010/main" val="136233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FF677-9B9B-41CD-8A28-6D69AFB5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B2AF34-A28B-48F6-AC95-E240A892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0554"/>
            <a:ext cx="10515600" cy="5164137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Básicos</a:t>
            </a:r>
          </a:p>
          <a:p>
            <a:r>
              <a:rPr lang="pt-PT" dirty="0"/>
              <a:t>O Problema </a:t>
            </a:r>
          </a:p>
          <a:p>
            <a:r>
              <a:rPr lang="pt-PT" dirty="0"/>
              <a:t>Problemas </a:t>
            </a:r>
            <a:r>
              <a:rPr lang="pt-PT" i="1" dirty="0" err="1"/>
              <a:t>Np</a:t>
            </a:r>
            <a:r>
              <a:rPr lang="pt-PT" i="1" dirty="0"/>
              <a:t>-Complete</a:t>
            </a:r>
          </a:p>
          <a:p>
            <a:r>
              <a:rPr lang="pt-PT" dirty="0"/>
              <a:t>Como resolvemos o problema</a:t>
            </a:r>
          </a:p>
          <a:p>
            <a:r>
              <a:rPr lang="pt-PT" dirty="0"/>
              <a:t>Motivação</a:t>
            </a:r>
          </a:p>
          <a:p>
            <a:r>
              <a:rPr lang="pt-PT" dirty="0"/>
              <a:t>Planeamento</a:t>
            </a:r>
          </a:p>
          <a:p>
            <a:r>
              <a:rPr lang="pt-PT" dirty="0"/>
              <a:t>Metodologia</a:t>
            </a:r>
          </a:p>
          <a:p>
            <a:r>
              <a:rPr lang="pt-PT" dirty="0"/>
              <a:t>Tecnologias e Linguagens</a:t>
            </a:r>
          </a:p>
          <a:p>
            <a:r>
              <a:rPr lang="pt-PT" dirty="0"/>
              <a:t>Estrutura do programa</a:t>
            </a:r>
          </a:p>
          <a:p>
            <a:r>
              <a:rPr lang="pt-PT" dirty="0"/>
              <a:t>Algoritmos Implementados</a:t>
            </a:r>
          </a:p>
          <a:p>
            <a:r>
              <a:rPr lang="pt-PT" dirty="0"/>
              <a:t>Resultados</a:t>
            </a:r>
          </a:p>
          <a:p>
            <a:r>
              <a:rPr lang="pt-PT" dirty="0"/>
              <a:t>Conclusões acerca dos algoritmos</a:t>
            </a:r>
          </a:p>
          <a:p>
            <a:r>
              <a:rPr lang="pt-PT" dirty="0"/>
              <a:t>Considerações finais</a:t>
            </a:r>
          </a:p>
          <a:p>
            <a:r>
              <a:rPr lang="pt-PT" dirty="0"/>
              <a:t>Trabalho futuro</a:t>
            </a:r>
          </a:p>
          <a:p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62183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42466-E1E9-44B7-826A-05420504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Testes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5B2B1E8-45D9-4C94-B476-ACB224879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21" y="1498060"/>
            <a:ext cx="7099211" cy="4682078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231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35BB0-B33B-4B6B-9C74-D608B308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Resultados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38A7779-D041-4BB0-B8DD-AAA0A62E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37" y="1325562"/>
            <a:ext cx="7262779" cy="5344572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73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3A5F-B9B8-49B4-9EC9-CCC79BAB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- </a:t>
            </a: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</a:t>
            </a:r>
            <a:endParaRPr lang="pt-PT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6A9AC0-929C-4124-9AC2-5561428A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evolutivo</a:t>
            </a:r>
          </a:p>
          <a:p>
            <a:r>
              <a:rPr lang="pt-PT" dirty="0"/>
              <a:t>Criado especificamente para este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A248DB-A0C5-40B2-B751-E533B870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719" y="3374592"/>
            <a:ext cx="5844416" cy="219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75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194E3-0B74-4776-A5AE-DD6907BF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- </a:t>
            </a: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Genetic</a:t>
            </a:r>
            <a:endParaRPr lang="pt-PT" i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26034A-4DF2-4904-9A41-432367FF9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evolutivo</a:t>
            </a:r>
          </a:p>
          <a:p>
            <a:r>
              <a:rPr lang="pt-PT" dirty="0"/>
              <a:t>Baseado na teoria da evolução biológica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EEDE14-D743-4DCD-85B5-3624B5E75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493" y="3124040"/>
            <a:ext cx="5538868" cy="294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0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78184-5A79-4440-A339-DCDEA0EC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– 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6FE8E9-6185-436F-8191-2E3B1862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de </a:t>
            </a:r>
            <a:r>
              <a:rPr lang="pt-PT" i="1" dirty="0" err="1"/>
              <a:t>Swarm</a:t>
            </a:r>
            <a:r>
              <a:rPr lang="pt-PT" i="1" dirty="0"/>
              <a:t> </a:t>
            </a:r>
            <a:r>
              <a:rPr lang="pt-PT" i="1" dirty="0" err="1"/>
              <a:t>Intelligence</a:t>
            </a:r>
            <a:endParaRPr lang="pt-PT" i="1" dirty="0"/>
          </a:p>
          <a:p>
            <a:r>
              <a:rPr lang="pt-PT" dirty="0"/>
              <a:t>Baseado no comportamento das abelhas produtoras de mel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8C83DC-0E45-4EB3-817A-510EB20E1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324" y="3482502"/>
            <a:ext cx="5507205" cy="269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84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5EEAA-1178-41EA-A5C3-7DC2EACD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- 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D7F09C-C71A-4ED7-A636-02039917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de </a:t>
            </a:r>
            <a:r>
              <a:rPr lang="pt-PT" i="1" dirty="0" err="1"/>
              <a:t>Swarm</a:t>
            </a:r>
            <a:r>
              <a:rPr lang="pt-PT" i="1" dirty="0"/>
              <a:t> </a:t>
            </a:r>
            <a:r>
              <a:rPr lang="pt-PT" i="1" dirty="0" err="1"/>
              <a:t>Intelligence</a:t>
            </a:r>
            <a:endParaRPr lang="pt-PT" i="1" dirty="0"/>
          </a:p>
          <a:p>
            <a:r>
              <a:rPr lang="pt-PT" dirty="0"/>
              <a:t>Baseado na forma como as formigas procuram alimento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5D9F53-04C5-4995-9621-DFB239DE7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379" y="3105150"/>
            <a:ext cx="6011096" cy="34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69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F85FA-4B69-40CD-894B-3693DF92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 dos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0E6555-C85B-435E-B3CE-B6BBC028B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57" y="1691322"/>
            <a:ext cx="8981540" cy="48182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4823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5C8AD-B1D6-4850-AEAD-BF1A2CE4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dos testes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BC450F-3F9B-4CB6-8C5E-3E8020296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testes foram utilizados para:</a:t>
            </a:r>
          </a:p>
          <a:p>
            <a:pPr lvl="1"/>
            <a:r>
              <a:rPr lang="pt-PT" dirty="0"/>
              <a:t>Determinar os </a:t>
            </a:r>
            <a:r>
              <a:rPr lang="pt-PT" b="1" dirty="0"/>
              <a:t>melhores parâmetros</a:t>
            </a:r>
            <a:r>
              <a:rPr lang="pt-PT" dirty="0"/>
              <a:t> para cada algoritmo</a:t>
            </a:r>
          </a:p>
          <a:p>
            <a:pPr lvl="1"/>
            <a:r>
              <a:rPr lang="pt-PT" dirty="0"/>
              <a:t>Determinar o </a:t>
            </a:r>
            <a:r>
              <a:rPr lang="pt-PT" b="1" dirty="0"/>
              <a:t>melhor algoritmo </a:t>
            </a:r>
            <a:r>
              <a:rPr lang="pt-PT" dirty="0"/>
              <a:t>para resolver problemas normais e com pesos</a:t>
            </a:r>
          </a:p>
          <a:p>
            <a:r>
              <a:rPr lang="pt-PT" dirty="0"/>
              <a:t>Os resultados dos diferentes algoritmos para os diferentes tamanhos de problema: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708D44-45CF-4C01-85C6-B588CCBF4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84" y="4347411"/>
            <a:ext cx="8941085" cy="183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42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0F568-0057-46D0-BD87-D90991D1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dos testes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C58F14-1A8E-45DE-AF7A-B4DE9532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</a:t>
            </a:r>
            <a:r>
              <a:rPr lang="pt-PT" b="1" dirty="0"/>
              <a:t>médias</a:t>
            </a:r>
            <a:r>
              <a:rPr lang="pt-PT" dirty="0"/>
              <a:t> dos resultados dos diferentes algoritmos são: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Relação </a:t>
            </a:r>
            <a:r>
              <a:rPr lang="pt-PT" b="1" dirty="0"/>
              <a:t>tempo*</a:t>
            </a:r>
            <a:r>
              <a:rPr lang="pt-PT" b="1" i="1" dirty="0"/>
              <a:t>fitness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016569-0A1D-4436-9C65-DAF749678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51" y="2343151"/>
            <a:ext cx="5996352" cy="141446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C86638E-9ED9-4FDA-822B-7D0D79AED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165" y="4271964"/>
            <a:ext cx="4161523" cy="164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45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04D96-FC94-4449-ADD1-DB699950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Conclusões relativas aos algoritmos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9BF987-4D34-4F59-B77A-9D8822EB0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algoritmo que apresenta os melhores resultados é o </a:t>
            </a:r>
            <a:r>
              <a:rPr lang="pt-PT" b="1" i="1" dirty="0" err="1"/>
              <a:t>Bee</a:t>
            </a:r>
            <a:r>
              <a:rPr lang="pt-PT" b="1" i="1" dirty="0"/>
              <a:t> </a:t>
            </a:r>
            <a:r>
              <a:rPr lang="pt-PT" b="1" i="1" dirty="0" err="1"/>
              <a:t>Colony</a:t>
            </a:r>
            <a:r>
              <a:rPr lang="pt-PT" b="1" i="1" dirty="0"/>
              <a:t> </a:t>
            </a:r>
            <a:r>
              <a:rPr lang="pt-PT" b="1" i="1" dirty="0" err="1"/>
              <a:t>Optimization</a:t>
            </a:r>
            <a:endParaRPr lang="pt-PT" b="1" i="1" dirty="0"/>
          </a:p>
          <a:p>
            <a:r>
              <a:rPr lang="pt-PT" dirty="0"/>
              <a:t>O algoritmo que apresenta resultados no menor tempo é o </a:t>
            </a:r>
            <a:r>
              <a:rPr lang="pt-PT" b="1" i="1" dirty="0" err="1"/>
              <a:t>Custom</a:t>
            </a:r>
            <a:r>
              <a:rPr lang="pt-PT" b="1" i="1" dirty="0"/>
              <a:t> </a:t>
            </a:r>
            <a:r>
              <a:rPr lang="pt-PT" b="1" i="1" dirty="0" err="1"/>
              <a:t>Algorithm</a:t>
            </a:r>
            <a:endParaRPr lang="pt-PT" b="1" i="1" dirty="0"/>
          </a:p>
          <a:p>
            <a:pPr algn="just"/>
            <a:r>
              <a:rPr lang="pt-PT" dirty="0"/>
              <a:t>O algoritmo que apresenta a melhor relação tempo*</a:t>
            </a:r>
            <a:r>
              <a:rPr lang="pt-PT" i="1" dirty="0"/>
              <a:t>fitness </a:t>
            </a:r>
            <a:r>
              <a:rPr lang="pt-PT" dirty="0"/>
              <a:t>é o </a:t>
            </a:r>
            <a:r>
              <a:rPr lang="pt-PT" b="1" i="1" dirty="0" err="1"/>
              <a:t>Custom</a:t>
            </a:r>
            <a:r>
              <a:rPr lang="pt-PT" b="1" i="1" dirty="0"/>
              <a:t> </a:t>
            </a:r>
            <a:r>
              <a:rPr lang="pt-PT" b="1" i="1" dirty="0" err="1"/>
              <a:t>Agorithm</a:t>
            </a:r>
            <a:endParaRPr lang="pt-PT" dirty="0"/>
          </a:p>
          <a:p>
            <a:pPr algn="just"/>
            <a:endParaRPr lang="pt-PT" i="1" dirty="0"/>
          </a:p>
        </p:txBody>
      </p:sp>
      <p:pic>
        <p:nvPicPr>
          <p:cNvPr id="1026" name="Picture 2" descr="Resultado de imagem para bee trophy">
            <a:extLst>
              <a:ext uri="{FF2B5EF4-FFF2-40B4-BE49-F238E27FC236}">
                <a16:creationId xmlns:a16="http://schemas.microsoft.com/office/drawing/2014/main" id="{C40002A6-21F3-4891-94A4-08D0FAB79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754" y="4439316"/>
            <a:ext cx="2348345" cy="234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0D561-5F91-425D-A71F-26182BCE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Básicos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015E55-858E-4398-BE25-DCFC9E03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Trabalho realizado no contexto da UC de Projeto Informático</a:t>
            </a:r>
          </a:p>
          <a:p>
            <a:r>
              <a:rPr lang="pt-PT" dirty="0"/>
              <a:t>Projeto da área temática de Inteligência Artificial</a:t>
            </a:r>
          </a:p>
          <a:p>
            <a:r>
              <a:rPr lang="pt-PT" dirty="0"/>
              <a:t>Orientadoras:</a:t>
            </a:r>
          </a:p>
          <a:p>
            <a:pPr lvl="1"/>
            <a:r>
              <a:rPr lang="pt-PT" dirty="0"/>
              <a:t>Anabela Moreira Bernardino</a:t>
            </a:r>
          </a:p>
          <a:p>
            <a:pPr lvl="1"/>
            <a:r>
              <a:rPr lang="pt-PT" dirty="0"/>
              <a:t>Eugénia Moreira Bernardino</a:t>
            </a:r>
          </a:p>
          <a:p>
            <a:r>
              <a:rPr lang="pt-PT" dirty="0"/>
              <a:t>Prazos:</a:t>
            </a:r>
          </a:p>
          <a:p>
            <a:pPr lvl="1"/>
            <a:r>
              <a:rPr lang="pt-PT" dirty="0"/>
              <a:t>Resultados do sorteio – </a:t>
            </a:r>
            <a:r>
              <a:rPr lang="pt-PT" b="1" dirty="0"/>
              <a:t>27/02/2018</a:t>
            </a:r>
          </a:p>
          <a:p>
            <a:pPr lvl="1"/>
            <a:r>
              <a:rPr lang="pt-PT" dirty="0"/>
              <a:t>Entrega do projeto – </a:t>
            </a:r>
            <a:r>
              <a:rPr lang="pt-PT" b="1" dirty="0"/>
              <a:t>26/06/2018</a:t>
            </a:r>
          </a:p>
        </p:txBody>
      </p:sp>
    </p:spTree>
    <p:extLst>
      <p:ext uri="{BB962C8B-B14F-4D97-AF65-F5344CB8AC3E}">
        <p14:creationId xmlns:p14="http://schemas.microsoft.com/office/powerpoint/2010/main" val="3884710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81813-1193-471F-8C2A-3A9FEC47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Acerca dos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94F18C-7864-492C-88D2-2E74E27F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Apesar de o BCO apresentar os melhores resultados, </a:t>
            </a:r>
            <a:r>
              <a:rPr lang="pt-PT" b="1" dirty="0"/>
              <a:t>para problemas de grande dimensão é aconselhado o uso do CA</a:t>
            </a:r>
          </a:p>
          <a:p>
            <a:r>
              <a:rPr lang="pt-PT" dirty="0"/>
              <a:t>Com mais otimização será possível melhorar os resultados obtidos e  reduzir o tempo de execução</a:t>
            </a:r>
          </a:p>
          <a:p>
            <a:r>
              <a:rPr lang="pt-PT" dirty="0"/>
              <a:t>Com mais iterações será também possível obter melhores soluções (pois nem sempre é encontrada a solução ideal)</a:t>
            </a:r>
          </a:p>
        </p:txBody>
      </p:sp>
      <p:sp>
        <p:nvSpPr>
          <p:cNvPr id="4" name="AutoShape 2" descr="Resultado de imagem para consider png">
            <a:extLst>
              <a:ext uri="{FF2B5EF4-FFF2-40B4-BE49-F238E27FC236}">
                <a16:creationId xmlns:a16="http://schemas.microsoft.com/office/drawing/2014/main" id="{C65988C5-E59E-48C4-862F-532B82B6D4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3076" name="Picture 4" descr="Resultado de imagem para conclusions png">
            <a:extLst>
              <a:ext uri="{FF2B5EF4-FFF2-40B4-BE49-F238E27FC236}">
                <a16:creationId xmlns:a16="http://schemas.microsoft.com/office/drawing/2014/main" id="{5B1C03F0-ED3F-49F6-82DC-172767743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172" y="4340157"/>
            <a:ext cx="2381655" cy="238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71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BB341-78E0-47EC-980C-FD72F0C7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Considerações finais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92E204-0D2A-4D07-9CE8-91452988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Este projeto foi um desafio para nós, pois durante a nossa licenciatura em Engenharia Informática não tinha ainda surgido a oportunidade de lidarmos com determinados aspetos importantes para este projeto</a:t>
            </a:r>
          </a:p>
          <a:p>
            <a:r>
              <a:rPr lang="pt-PT" dirty="0"/>
              <a:t>Este foi o nosso primeiro contacto com algoritmos do tipo </a:t>
            </a:r>
            <a:r>
              <a:rPr lang="pt-PT" i="1" dirty="0" err="1"/>
              <a:t>Swarm</a:t>
            </a:r>
            <a:r>
              <a:rPr lang="pt-PT" i="1" dirty="0"/>
              <a:t> </a:t>
            </a:r>
            <a:r>
              <a:rPr lang="pt-PT" i="1" dirty="0" err="1"/>
              <a:t>Intelligence</a:t>
            </a:r>
            <a:endParaRPr lang="pt-PT" dirty="0"/>
          </a:p>
          <a:p>
            <a:r>
              <a:rPr lang="pt-PT" dirty="0"/>
              <a:t>Ao longo do nosso percurso académico não tínhamos ainda abordado </a:t>
            </a:r>
            <a:r>
              <a:rPr lang="pt-PT" i="1" dirty="0"/>
              <a:t>C++,</a:t>
            </a:r>
            <a:r>
              <a:rPr lang="pt-PT" dirty="0"/>
              <a:t> pelo que tivemos de aprender propositadamente a linguagem para este projeto</a:t>
            </a:r>
          </a:p>
          <a:p>
            <a:r>
              <a:rPr lang="pt-PT" dirty="0"/>
              <a:t>Tivemos de nos adaptar à plataforma </a:t>
            </a:r>
            <a:r>
              <a:rPr lang="pt-PT" i="1" dirty="0" err="1"/>
              <a:t>Qt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147091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7C308-79E6-4D3F-A411-4CF152C4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3CBED9-D5C4-4B1C-BDC2-5F433300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Criação de uma aplicação que mapeasse redes de fibra ótica do mundo real para o formato aceite pela nossa aplicação</a:t>
            </a:r>
          </a:p>
          <a:p>
            <a:r>
              <a:rPr lang="pt-PT" dirty="0"/>
              <a:t>Evolução da nossa aplicação para que se torne apta a resolver mais problemas, em menos tempo, com mais algoritmos, com a obtenção do </a:t>
            </a:r>
            <a:r>
              <a:rPr lang="pt-PT" i="1" dirty="0"/>
              <a:t>hardware</a:t>
            </a:r>
            <a:r>
              <a:rPr lang="pt-PT" dirty="0"/>
              <a:t> necessário</a:t>
            </a:r>
          </a:p>
          <a:p>
            <a:r>
              <a:rPr lang="pt-PT" dirty="0"/>
              <a:t>Realização de estudos comparativos com resoluções do PLR já existentes na literatura</a:t>
            </a:r>
          </a:p>
        </p:txBody>
      </p:sp>
      <p:pic>
        <p:nvPicPr>
          <p:cNvPr id="6146" name="Picture 2" descr="Imagem relacionada">
            <a:extLst>
              <a:ext uri="{FF2B5EF4-FFF2-40B4-BE49-F238E27FC236}">
                <a16:creationId xmlns:a16="http://schemas.microsoft.com/office/drawing/2014/main" id="{DB43E0CD-AE83-4386-9B23-89548E7F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3" y="4941652"/>
            <a:ext cx="1863268" cy="17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226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F07F5-1DD7-4C3A-A681-39CC7296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375932-4CA0-492E-8B53-8CBD40207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Apesar dos constrangimentos mencionados, </a:t>
            </a:r>
            <a:r>
              <a:rPr lang="pt-PT" b="1" dirty="0"/>
              <a:t>o projeto foi um êxito</a:t>
            </a:r>
          </a:p>
          <a:p>
            <a:r>
              <a:rPr lang="pt-PT" dirty="0"/>
              <a:t>Fomos capazes de cumprir todos os requisitos, obtendo boas soluções e implementando com sucesso os vários algoritmos de inteligência artificial</a:t>
            </a:r>
          </a:p>
          <a:p>
            <a:r>
              <a:rPr lang="pt-PT" dirty="0"/>
              <a:t>Foi importante para este projeto a aplicação de conhecimentos previamente adquiridos, bem como a aprendizagem de novos conhecimentos teóricos e práticos, e o desenvolvimento de competências de gestão de projeto e colaboração em equipa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2607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81001-225B-4AB9-A05E-61BAC0927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961669-0652-4627-A354-9AA765C74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262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65317-EB62-4B84-A0F3-22E652E2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As Redes Óticas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6D11CF-E42B-4003-945B-9D7B5A4A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Numa rede ótica, o sinal ótico deteriora-se à medida que fica mais longe da fonte</a:t>
            </a:r>
          </a:p>
          <a:p>
            <a:r>
              <a:rPr lang="pt-PT" dirty="0"/>
              <a:t>Isto acontece devido a falhas na fibra como:</a:t>
            </a:r>
          </a:p>
          <a:p>
            <a:pPr lvl="1"/>
            <a:r>
              <a:rPr lang="pt-PT" dirty="0"/>
              <a:t>Atenuação</a:t>
            </a:r>
          </a:p>
          <a:p>
            <a:pPr lvl="1"/>
            <a:r>
              <a:rPr lang="pt-PT" dirty="0"/>
              <a:t>Dispersão</a:t>
            </a:r>
          </a:p>
          <a:p>
            <a:pPr lvl="1"/>
            <a:r>
              <a:rPr lang="pt-PT" dirty="0"/>
              <a:t>Conversação</a:t>
            </a:r>
          </a:p>
          <a:p>
            <a:r>
              <a:rPr lang="pt-PT" dirty="0"/>
              <a:t>Ou seja:</a:t>
            </a:r>
          </a:p>
          <a:p>
            <a:pPr lvl="1"/>
            <a:r>
              <a:rPr lang="pt-PT" b="1" dirty="0"/>
              <a:t>A distância a que um sinal ótico pode ser enviado</a:t>
            </a:r>
            <a:br>
              <a:rPr lang="pt-PT" b="1" dirty="0"/>
            </a:br>
            <a:r>
              <a:rPr lang="pt-PT" b="1" dirty="0"/>
              <a:t>sem perder ou deteriorar a informação é </a:t>
            </a:r>
            <a:r>
              <a:rPr lang="pt-PT" b="1" u="sng" dirty="0"/>
              <a:t>limitada</a:t>
            </a:r>
          </a:p>
        </p:txBody>
      </p:sp>
      <p:pic>
        <p:nvPicPr>
          <p:cNvPr id="1026" name="Picture 2" descr="Resultado de imagem para optical fiber distance">
            <a:extLst>
              <a:ext uri="{FF2B5EF4-FFF2-40B4-BE49-F238E27FC236}">
                <a16:creationId xmlns:a16="http://schemas.microsoft.com/office/drawing/2014/main" id="{12AB2E26-1721-46A1-937B-4CC1E09C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254" y="4591050"/>
            <a:ext cx="3405746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38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24EDE-558D-4D6C-BD2F-A86A01A5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Os Regeneradores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235DD6-BC59-430C-BFF4-A02F8E6A0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pt-PT"/>
              <a:t>Deste modo, é necessário regenerar os sinais óticos periodicamente, utilizando </a:t>
            </a:r>
            <a:r>
              <a:rPr lang="pt-PT" b="1"/>
              <a:t>regeneradores</a:t>
            </a:r>
          </a:p>
          <a:p>
            <a:r>
              <a:rPr lang="pt-PT"/>
              <a:t>Estas máquinas servem para restaurar o sinal, aumentando a distancia que este consegue percorrer sem perder qualidade</a:t>
            </a:r>
          </a:p>
          <a:p>
            <a:r>
              <a:rPr lang="pt-PT"/>
              <a:t>Têm um </a:t>
            </a:r>
            <a:r>
              <a:rPr lang="pt-PT" b="1"/>
              <a:t>custo de instalação e manutenção bastante elevado</a:t>
            </a:r>
            <a:endParaRPr lang="pt-PT" b="1" dirty="0"/>
          </a:p>
        </p:txBody>
      </p:sp>
      <p:pic>
        <p:nvPicPr>
          <p:cNvPr id="2056" name="Picture 8" descr="I Canât Afford to Travel for Work, How Do I Tell My Boss?">
            <a:extLst>
              <a:ext uri="{FF2B5EF4-FFF2-40B4-BE49-F238E27FC236}">
                <a16:creationId xmlns:a16="http://schemas.microsoft.com/office/drawing/2014/main" id="{83EE301B-D307-4E36-BC7E-EC981FD9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12" y="4536695"/>
            <a:ext cx="4296430" cy="214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2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18D3E-769E-4DD5-A678-D97FEB21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O nosso Objetivo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132FBB-CBF4-4601-808F-6AE99EE0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Dada uma rede ótica, pretendemos encontrar o </a:t>
            </a:r>
            <a:r>
              <a:rPr lang="pt-PT" b="1" dirty="0"/>
              <a:t>subconjunto ideal de regeneradores </a:t>
            </a:r>
            <a:r>
              <a:rPr lang="pt-PT" dirty="0"/>
              <a:t>a ser instalados a um </a:t>
            </a:r>
            <a:r>
              <a:rPr lang="pt-PT" b="1" dirty="0"/>
              <a:t>custo mínimo</a:t>
            </a:r>
            <a:r>
              <a:rPr lang="pt-PT" dirty="0"/>
              <a:t>, de modo a que cada par de nós possa comunicar entre si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6E5EBF-04EB-4C55-942F-39BE70A358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6" y="3387610"/>
            <a:ext cx="3460173" cy="30810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9B5FCB8-F735-472E-A226-7EC4B5A4C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175" y="3387610"/>
            <a:ext cx="3456432" cy="30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3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D98BC-7FAB-41F3-B31F-AC30613B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Problemas 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NP-Complete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32BAB5-8E63-4C95-A516-89CC5564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PLR é considerado um problema </a:t>
            </a:r>
            <a:r>
              <a:rPr lang="pt-PT" b="1" i="1" dirty="0"/>
              <a:t>NP-Complete</a:t>
            </a:r>
          </a:p>
          <a:p>
            <a:r>
              <a:rPr lang="pt-PT" dirty="0"/>
              <a:t>Um problema é classificado </a:t>
            </a:r>
            <a:r>
              <a:rPr lang="pt-PT" i="1" dirty="0"/>
              <a:t>NP-Complete</a:t>
            </a:r>
            <a:r>
              <a:rPr lang="pt-PT" dirty="0"/>
              <a:t> se for considerado </a:t>
            </a:r>
            <a:r>
              <a:rPr lang="pt-PT" b="1" i="1" dirty="0"/>
              <a:t>NP-Hard</a:t>
            </a:r>
          </a:p>
          <a:p>
            <a:r>
              <a:rPr lang="pt-PT" dirty="0"/>
              <a:t>Qualquer algoritmo utilizado para resolver um problema do tipo </a:t>
            </a:r>
            <a:r>
              <a:rPr lang="pt-PT" i="1" dirty="0"/>
              <a:t>NP-Hard</a:t>
            </a:r>
            <a:r>
              <a:rPr lang="pt-PT" dirty="0"/>
              <a:t> em tempo polinomial pode ser posteriormente traduzido para resolver qualquer problema também </a:t>
            </a:r>
            <a:r>
              <a:rPr lang="pt-PT" i="1" dirty="0"/>
              <a:t>NP-Hard</a:t>
            </a:r>
            <a:r>
              <a:rPr lang="pt-PT" dirty="0"/>
              <a:t>.</a:t>
            </a:r>
            <a:endParaRPr lang="pt-PT" i="1" dirty="0"/>
          </a:p>
        </p:txBody>
      </p:sp>
      <p:pic>
        <p:nvPicPr>
          <p:cNvPr id="7170" name="Picture 2" descr="Resultado de imagem para gears png">
            <a:extLst>
              <a:ext uri="{FF2B5EF4-FFF2-40B4-BE49-F238E27FC236}">
                <a16:creationId xmlns:a16="http://schemas.microsoft.com/office/drawing/2014/main" id="{2FD2D23E-C4A0-4605-BB38-D6076567B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576" y="4513634"/>
            <a:ext cx="2614701" cy="20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84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0E8C2-6263-4986-81E5-D7AACE36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resolvemos 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4BBC5-B6DE-41E7-9A38-6E02054B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Desenvolvimento de uma aplicação em C++ que vai achar a melhor solução para um problema especificado</a:t>
            </a:r>
          </a:p>
          <a:p>
            <a:r>
              <a:rPr lang="pt-PT" dirty="0"/>
              <a:t>Aplicação de vários algoritmos de inteligência artificial</a:t>
            </a:r>
          </a:p>
          <a:p>
            <a:pPr lvl="1"/>
            <a:r>
              <a:rPr lang="pt-PT" dirty="0"/>
              <a:t>Algoritmos evolutivos</a:t>
            </a:r>
          </a:p>
          <a:p>
            <a:pPr lvl="1"/>
            <a:r>
              <a:rPr lang="pt-PT" dirty="0"/>
              <a:t>Algoritmos de </a:t>
            </a:r>
            <a:r>
              <a:rPr lang="pt-PT" i="1" dirty="0"/>
              <a:t>Swarm Intelligence</a:t>
            </a:r>
          </a:p>
          <a:p>
            <a:endParaRPr lang="pt-PT" dirty="0"/>
          </a:p>
        </p:txBody>
      </p:sp>
      <p:pic>
        <p:nvPicPr>
          <p:cNvPr id="2050" name="Picture 2" descr="Resultado de imagem para genetic algorithm">
            <a:extLst>
              <a:ext uri="{FF2B5EF4-FFF2-40B4-BE49-F238E27FC236}">
                <a16:creationId xmlns:a16="http://schemas.microsoft.com/office/drawing/2014/main" id="{28CE5B5E-56A2-4D55-8E84-B399E53CC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4004468"/>
            <a:ext cx="2483611" cy="24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ants png">
            <a:extLst>
              <a:ext uri="{FF2B5EF4-FFF2-40B4-BE49-F238E27FC236}">
                <a16:creationId xmlns:a16="http://schemas.microsoft.com/office/drawing/2014/main" id="{2615AB17-7224-469D-99E4-41197EA8F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86" y="4201710"/>
            <a:ext cx="3792682" cy="228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bees png">
            <a:extLst>
              <a:ext uri="{FF2B5EF4-FFF2-40B4-BE49-F238E27FC236}">
                <a16:creationId xmlns:a16="http://schemas.microsoft.com/office/drawing/2014/main" id="{69A85197-5AAC-4504-AFC2-5075F14EB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363" y="4004468"/>
            <a:ext cx="2834363" cy="24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12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6B0DD-63C4-4A38-821B-2BC9EC00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7242E8-C4B1-4FDB-BBFB-FC117BC4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Escolhemos este problema pois:</a:t>
            </a:r>
          </a:p>
          <a:p>
            <a:pPr lvl="1"/>
            <a:r>
              <a:rPr lang="pt-PT" dirty="0"/>
              <a:t>O PLR é um problema atual no mundo real</a:t>
            </a:r>
          </a:p>
          <a:p>
            <a:pPr lvl="1"/>
            <a:r>
              <a:rPr lang="pt-PT" dirty="0"/>
              <a:t>Surge a oportunidade e o desafio de trabalhar com Inteligência Artificial</a:t>
            </a:r>
          </a:p>
          <a:p>
            <a:pPr lvl="1"/>
            <a:r>
              <a:rPr lang="pt-PT" dirty="0"/>
              <a:t>Requer trabalho de investigação e de pesquisa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2050" name="Picture 2" descr="Resultado de imagem para motivation png">
            <a:extLst>
              <a:ext uri="{FF2B5EF4-FFF2-40B4-BE49-F238E27FC236}">
                <a16:creationId xmlns:a16="http://schemas.microsoft.com/office/drawing/2014/main" id="{D196CF21-F2CB-4F45-B0A7-CF1D2DEE3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16" y="4004468"/>
            <a:ext cx="2522621" cy="252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8318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494</TotalTime>
  <Words>1040</Words>
  <Application>Microsoft Office PowerPoint</Application>
  <PresentationFormat>Ecrã Panorâmico</PresentationFormat>
  <Paragraphs>140</Paragraphs>
  <Slides>34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 2</vt:lpstr>
      <vt:lpstr>HDOfficeLightV0</vt:lpstr>
      <vt:lpstr>Resolução do problema de localização de regeneradores através de algoritmos de inteligência artificial</vt:lpstr>
      <vt:lpstr>Índice</vt:lpstr>
      <vt:lpstr>Básicos</vt:lpstr>
      <vt:lpstr>Problema – As Redes Óticas</vt:lpstr>
      <vt:lpstr>Problema – Os Regeneradores</vt:lpstr>
      <vt:lpstr>Problema – O nosso Objetivo</vt:lpstr>
      <vt:lpstr>Problemas NP-Complete</vt:lpstr>
      <vt:lpstr>Como resolvemos o problema</vt:lpstr>
      <vt:lpstr>Motivação</vt:lpstr>
      <vt:lpstr>Planeamento</vt:lpstr>
      <vt:lpstr>Metodologia</vt:lpstr>
      <vt:lpstr>Tecnologia e Linguagens</vt:lpstr>
      <vt:lpstr>Estrutura do Programa - Problema</vt:lpstr>
      <vt:lpstr>Exemplo de problema  </vt:lpstr>
      <vt:lpstr>Exemplo de problema</vt:lpstr>
      <vt:lpstr>Estrutura do Programa – Menu Principal</vt:lpstr>
      <vt:lpstr>Estrutura do Programa – UI do algoritmo</vt:lpstr>
      <vt:lpstr>Estrutura do Programa – Escolha do problema</vt:lpstr>
      <vt:lpstr>Estrutura do Programa - Resolução</vt:lpstr>
      <vt:lpstr>Estrutura do Programa - Testes</vt:lpstr>
      <vt:lpstr>Estrutura do Programa - Resultados</vt:lpstr>
      <vt:lpstr>Algoritmos Implementados - Custom</vt:lpstr>
      <vt:lpstr>Algoritmos Implementados - Genetic</vt:lpstr>
      <vt:lpstr>Algoritmos Implementados – BCO</vt:lpstr>
      <vt:lpstr>Algoritmos Implementados - ACO</vt:lpstr>
      <vt:lpstr>Tratamento dos dados</vt:lpstr>
      <vt:lpstr>Resultados dos testes</vt:lpstr>
      <vt:lpstr>Resultados dos testes</vt:lpstr>
      <vt:lpstr>Conclusões relativas aos algoritmos</vt:lpstr>
      <vt:lpstr>Acerca dos resultados</vt:lpstr>
      <vt:lpstr>Considerações finais</vt:lpstr>
      <vt:lpstr>Trabalho futuro</vt:lpstr>
      <vt:lpstr>Conclusão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do problema de localização de regeneradores através de algoritmos de inteligência artificial</dc:title>
  <dc:creator>Rodrigo</dc:creator>
  <cp:lastModifiedBy>Rodrigo</cp:lastModifiedBy>
  <cp:revision>155</cp:revision>
  <dcterms:created xsi:type="dcterms:W3CDTF">2018-06-29T18:28:22Z</dcterms:created>
  <dcterms:modified xsi:type="dcterms:W3CDTF">2018-07-01T16:49:00Z</dcterms:modified>
</cp:coreProperties>
</file>