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9601200" type="A3"/>
  <p:notesSz cx="10234613" cy="1466215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AAE5"/>
    <a:srgbClr val="D45500"/>
    <a:srgbClr val="8C1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4" autoAdjust="0"/>
    <p:restoredTop sz="99825" autoAdjust="0"/>
  </p:normalViewPr>
  <p:slideViewPr>
    <p:cSldViewPr>
      <p:cViewPr>
        <p:scale>
          <a:sx n="80" d="100"/>
          <a:sy n="80" d="100"/>
        </p:scale>
        <p:origin x="398" y="-1032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571625"/>
            <a:ext cx="9601200" cy="33416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3488"/>
            <a:ext cx="9601200" cy="23177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DD97CD-1068-45C6-9113-B0BE99581B94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1209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530489-C4A5-473B-B0EB-4E82F9367638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891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2113" y="384175"/>
            <a:ext cx="2879725" cy="8193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9763" y="384175"/>
            <a:ext cx="8489950" cy="8193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75F680-8058-4625-8053-A8708865228F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45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F99D47-5FA5-4AB9-8887-4AF58D8CE8D5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991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125" y="2393950"/>
            <a:ext cx="11041063" cy="39941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125" y="6424613"/>
            <a:ext cx="11041063" cy="21002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963911-552C-4073-828D-82CEA4B4B406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999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9763" y="2239963"/>
            <a:ext cx="5684837" cy="633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7000" y="2239963"/>
            <a:ext cx="5684838" cy="633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289832-F260-4DD9-824C-AEDDC1DE4A59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309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511175"/>
            <a:ext cx="11042650" cy="18557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2354263"/>
            <a:ext cx="5416550" cy="115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063" y="3506788"/>
            <a:ext cx="5416550" cy="5159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175" y="2354263"/>
            <a:ext cx="5443538" cy="115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175" y="3506788"/>
            <a:ext cx="5443538" cy="5159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77C907-2F42-47F8-A9B3-283C50579574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596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34BB9-B94D-4769-A6A0-5CED4DA4D578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885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E3268A-6E84-4C1C-AE9E-B9362E91BA1F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66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639763"/>
            <a:ext cx="4129087" cy="22399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1950" y="1382713"/>
            <a:ext cx="6481763" cy="6823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063" y="2879725"/>
            <a:ext cx="4129087" cy="5337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883E8E-61CE-43B9-8F73-4AAE43C5D8EC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072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639763"/>
            <a:ext cx="4129087" cy="22399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41950" y="1382713"/>
            <a:ext cx="6481763" cy="6823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063" y="2879725"/>
            <a:ext cx="4129087" cy="5337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C6E38-8E1D-4F4C-AFE9-988D96B79AAC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043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9763" y="384175"/>
            <a:ext cx="115220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 estilo do título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2239963"/>
            <a:ext cx="11522075" cy="633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9763" y="8743950"/>
            <a:ext cx="29876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defTabSz="1279525" eaLnBrk="1" hangingPunct="1">
              <a:defRPr sz="20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3563" y="8743950"/>
            <a:ext cx="40544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ctr" defTabSz="1279525" eaLnBrk="1" hangingPunct="1">
              <a:defRPr sz="20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4163" y="8743950"/>
            <a:ext cx="29876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r" defTabSz="1279525" eaLnBrk="1" hangingPunct="1">
              <a:defRPr sz="2000"/>
            </a:lvl1pPr>
          </a:lstStyle>
          <a:p>
            <a:fld id="{51CA60E0-F2FF-449D-85DD-3A02855D33A4}" type="slidenum">
              <a:rPr lang="pt-PT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79525" rtl="0" eaLnBrk="0" fontAlgn="base" hangingPunct="0">
        <a:spcBef>
          <a:spcPct val="0"/>
        </a:spcBef>
        <a:spcAft>
          <a:spcPct val="0"/>
        </a:spcAft>
        <a:defRPr sz="62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2pPr>
      <a:lvl3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3pPr>
      <a:lvl4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4pPr>
      <a:lvl5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5pPr>
      <a:lvl6pPr marL="4572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6pPr>
      <a:lvl7pPr marL="9144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7pPr>
      <a:lvl8pPr marL="13716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8pPr>
      <a:lvl9pPr marL="18288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479425" indent="-479425" algn="l" defTabSz="1279525" rtl="0" eaLnBrk="0" fontAlgn="base" hangingPunct="0">
        <a:spcBef>
          <a:spcPct val="20000"/>
        </a:spcBef>
        <a:spcAft>
          <a:spcPct val="0"/>
        </a:spcAft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39813" indent="-400050" algn="l" defTabSz="1279525" rtl="0" eaLnBrk="0" fontAlgn="base" hangingPunct="0">
        <a:spcBef>
          <a:spcPct val="20000"/>
        </a:spcBef>
        <a:spcAft>
          <a:spcPct val="0"/>
        </a:spcAft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675" algn="l" defTabSz="1279525" rtl="0" eaLnBrk="0" fontAlgn="base" hangingPunct="0">
        <a:spcBef>
          <a:spcPct val="20000"/>
        </a:spcBef>
        <a:spcAft>
          <a:spcPct val="0"/>
        </a:spcAft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39963" indent="-319088" algn="l" defTabSz="1279525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79725" indent="-319088" algn="l" defTabSz="1279525" rtl="0" eaLnBrk="0" fontAlgn="base" hangingPunct="0">
        <a:spcBef>
          <a:spcPct val="20000"/>
        </a:spcBef>
        <a:spcAft>
          <a:spcPct val="0"/>
        </a:spcAft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gi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 flipH="1">
            <a:off x="5680720" y="-1"/>
            <a:ext cx="7120880" cy="1136400"/>
          </a:xfrm>
          <a:prstGeom prst="rect">
            <a:avLst/>
          </a:prstGeom>
          <a:gradFill flip="none" rotWithShape="1">
            <a:gsLst>
              <a:gs pos="60000">
                <a:srgbClr val="1FAAE5"/>
              </a:gs>
              <a:gs pos="0">
                <a:schemeClr val="bg1"/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dirty="0">
              <a:ln>
                <a:noFill/>
              </a:ln>
              <a:solidFill>
                <a:srgbClr val="1FAAE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88232" y="1136399"/>
            <a:ext cx="3024336" cy="375600"/>
          </a:xfrm>
        </p:spPr>
        <p:txBody>
          <a:bodyPr/>
          <a:lstStyle/>
          <a:p>
            <a:r>
              <a:rPr lang="pt-P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escola superior de tecnologia e gestão</a:t>
            </a:r>
            <a:br>
              <a:rPr lang="pt-P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pt-PT" sz="1200" dirty="0"/>
          </a:p>
        </p:txBody>
      </p:sp>
      <p:sp>
        <p:nvSpPr>
          <p:cNvPr id="37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250825" y="1632248"/>
            <a:ext cx="6073775" cy="7704856"/>
          </a:xfrm>
        </p:spPr>
        <p:txBody>
          <a:bodyPr/>
          <a:lstStyle/>
          <a:p>
            <a:pPr marL="0" indent="0" algn="ctr">
              <a:buClr>
                <a:srgbClr val="D45500"/>
              </a:buClr>
              <a:buNone/>
            </a:pPr>
            <a:r>
              <a:rPr lang="pt-PT" sz="1800" b="1" dirty="0"/>
              <a:t>Problema da Localização dos Regeneradores (PLR)</a:t>
            </a:r>
          </a:p>
          <a:p>
            <a:pPr marL="0" indent="0" algn="just">
              <a:buClr>
                <a:srgbClr val="D45500"/>
              </a:buClr>
              <a:buNone/>
            </a:pPr>
            <a:r>
              <a:rPr lang="pt-PT" sz="1200" dirty="0"/>
              <a:t>Nas redes de fibra ótica, quanto mais distante estiver o sinal ótico da sua fonte, mais sujeito este está a perder a sua qualidade. Isto acontece devido a deficiências presentes na fibra (atenuação, dispersão, etc.) Ou seja, a distancia que um sinal ótico pode ser enviado sem perder ou deteriorar a informação é limitada.</a:t>
            </a:r>
          </a:p>
          <a:p>
            <a:pPr marL="0" indent="0" algn="just">
              <a:buClr>
                <a:srgbClr val="D45500"/>
              </a:buClr>
              <a:buNone/>
            </a:pPr>
            <a:r>
              <a:rPr lang="pt-PT" sz="1200" dirty="0"/>
              <a:t>De modo a combater este problema, existem aparelhos chamados regenerados, que restauram a qualidade do sinal, permitindo aumentar o seu alcance. Contudo, estes aparelhos tem um custo bastante elevado.</a:t>
            </a:r>
          </a:p>
          <a:p>
            <a:pPr marL="0" indent="0" algn="just">
              <a:buClr>
                <a:srgbClr val="D45500"/>
              </a:buClr>
              <a:buNone/>
            </a:pPr>
            <a:r>
              <a:rPr lang="pt-PT" sz="1200" dirty="0"/>
              <a:t>Dada uma rede ótica, o PLR procura encontrar o subconjunto ideal de regeneradores a ser instalados a um custo mínimo, de modo a que cada par de nós possa comunicar entre si. </a:t>
            </a:r>
          </a:p>
          <a:p>
            <a:pPr marL="0" indent="0" algn="just">
              <a:buClr>
                <a:srgbClr val="D45500"/>
              </a:buClr>
              <a:buNone/>
            </a:pPr>
            <a:endParaRPr lang="pt-PT" sz="1200" dirty="0"/>
          </a:p>
          <a:p>
            <a:pPr marL="0" indent="0">
              <a:buClr>
                <a:srgbClr val="D45500"/>
              </a:buClr>
              <a:buNone/>
            </a:pPr>
            <a:endParaRPr lang="pt-PT" sz="1200" dirty="0"/>
          </a:p>
          <a:p>
            <a:pPr marL="0" indent="0">
              <a:buClr>
                <a:srgbClr val="D45500"/>
              </a:buClr>
              <a:buNone/>
            </a:pPr>
            <a:endParaRPr lang="pt-PT" sz="1200" dirty="0"/>
          </a:p>
          <a:p>
            <a:pPr marL="0" indent="0">
              <a:buClr>
                <a:srgbClr val="D45500"/>
              </a:buClr>
              <a:buNone/>
            </a:pPr>
            <a:endParaRPr lang="pt-PT" sz="1200" dirty="0"/>
          </a:p>
          <a:p>
            <a:pPr marL="0" indent="0">
              <a:buClr>
                <a:srgbClr val="D45500"/>
              </a:buClr>
              <a:buNone/>
            </a:pPr>
            <a:endParaRPr lang="pt-PT" sz="1200" dirty="0"/>
          </a:p>
          <a:p>
            <a:pPr marL="0" indent="0">
              <a:buClr>
                <a:srgbClr val="D45500"/>
              </a:buClr>
              <a:buNone/>
            </a:pPr>
            <a:endParaRPr lang="pt-PT" sz="1200" dirty="0"/>
          </a:p>
          <a:p>
            <a:pPr marL="0" indent="0">
              <a:buClr>
                <a:srgbClr val="D45500"/>
              </a:buClr>
              <a:buNone/>
            </a:pPr>
            <a:endParaRPr lang="pt-PT" sz="1200" dirty="0"/>
          </a:p>
          <a:p>
            <a:pPr marL="0" indent="0">
              <a:buClr>
                <a:srgbClr val="D45500"/>
              </a:buClr>
              <a:buNone/>
            </a:pPr>
            <a:endParaRPr lang="pt-PT" sz="1200" dirty="0"/>
          </a:p>
          <a:p>
            <a:pPr marL="0" indent="0" algn="ctr">
              <a:buClr>
                <a:srgbClr val="D45500"/>
              </a:buClr>
              <a:buNone/>
            </a:pPr>
            <a:r>
              <a:rPr lang="pt-PT" sz="1400" b="1" dirty="0"/>
              <a:t>Como resolvemos o problema</a:t>
            </a:r>
          </a:p>
          <a:p>
            <a:pPr marL="0" indent="0" algn="just">
              <a:buClr>
                <a:srgbClr val="D45500"/>
              </a:buClr>
              <a:buNone/>
            </a:pPr>
            <a:r>
              <a:rPr lang="pt-PT" sz="1200" dirty="0"/>
              <a:t>Para resolver o PLR, desenvolvemos uma aplicação em C++ que vai achar a melhor solução para um problema especificado, recorrendo a algoritmos de inteligência artificial. Utilizámos algoritmos evolutivos e de </a:t>
            </a:r>
            <a:r>
              <a:rPr lang="pt-PT" sz="1200" i="1" dirty="0"/>
              <a:t>Swarm Intelligence.</a:t>
            </a:r>
          </a:p>
          <a:p>
            <a:pPr marL="0" indent="0" algn="just">
              <a:buClr>
                <a:srgbClr val="D45500"/>
              </a:buClr>
              <a:buNone/>
            </a:pPr>
            <a:r>
              <a:rPr lang="pt-PT" sz="1200" dirty="0"/>
              <a:t>Os algoritmos que utilizamos são os seguintes:</a:t>
            </a:r>
          </a:p>
          <a:p>
            <a:pPr marL="0" indent="0" algn="just">
              <a:buClr>
                <a:srgbClr val="D45500"/>
              </a:buClr>
              <a:buNone/>
            </a:pPr>
            <a:r>
              <a:rPr lang="pt-PT" sz="1200" b="1" dirty="0"/>
              <a:t>Algoritmo Custom</a:t>
            </a:r>
          </a:p>
          <a:p>
            <a:pPr marL="0" indent="0" algn="just">
              <a:buClr>
                <a:srgbClr val="D45500"/>
              </a:buClr>
              <a:buNone/>
            </a:pPr>
            <a:r>
              <a:rPr lang="pt-PT" sz="1200" dirty="0"/>
              <a:t>Este algoritmo foi desenvolvido por nós. É do tipo evolutivo e foi desenvolvido especificamente para o problema em causa.</a:t>
            </a:r>
          </a:p>
          <a:p>
            <a:pPr marL="0" indent="0" algn="just">
              <a:buClr>
                <a:srgbClr val="D45500"/>
              </a:buClr>
              <a:buNone/>
            </a:pPr>
            <a:r>
              <a:rPr lang="pt-PT" sz="1200" b="1" dirty="0"/>
              <a:t>Algoritmo Genético</a:t>
            </a:r>
          </a:p>
          <a:p>
            <a:pPr marL="0" indent="0" algn="just">
              <a:buClr>
                <a:srgbClr val="D45500"/>
              </a:buClr>
              <a:buNone/>
            </a:pPr>
            <a:r>
              <a:rPr lang="pt-PT" sz="1200" dirty="0"/>
              <a:t>O algoritmo genético baseia-se na teoria da evolução de Darwin, que é simulada computacionalmente de modo a achar as melhores soluções.</a:t>
            </a:r>
          </a:p>
          <a:p>
            <a:pPr marL="0" indent="0" algn="just">
              <a:buClr>
                <a:srgbClr val="D45500"/>
              </a:buClr>
              <a:buNone/>
            </a:pPr>
            <a:r>
              <a:rPr lang="pt-PT" sz="1200" b="1" dirty="0"/>
              <a:t>Bee Colony Optimization</a:t>
            </a:r>
          </a:p>
          <a:p>
            <a:pPr marL="0" indent="0" algn="just">
              <a:buClr>
                <a:srgbClr val="D45500"/>
              </a:buClr>
              <a:buNone/>
            </a:pPr>
            <a:r>
              <a:rPr lang="pt-PT" sz="1200" dirty="0"/>
              <a:t>Este algoritmo baseia-se nos comportamentos inteligentes das colonias de abelhas durante o processo de obtenção de néctar.</a:t>
            </a:r>
          </a:p>
          <a:p>
            <a:pPr marL="0" indent="0" algn="just">
              <a:buClr>
                <a:srgbClr val="D45500"/>
              </a:buClr>
              <a:buNone/>
            </a:pPr>
            <a:r>
              <a:rPr lang="pt-PT" sz="1200" b="1" dirty="0"/>
              <a:t>Ant Colony Optimization </a:t>
            </a:r>
          </a:p>
          <a:p>
            <a:pPr marL="0" indent="0" algn="just">
              <a:buClr>
                <a:srgbClr val="D45500"/>
              </a:buClr>
              <a:buNone/>
            </a:pPr>
            <a:r>
              <a:rPr lang="pt-PT" sz="1200" dirty="0"/>
              <a:t>Este algoritmo baseia-se na processo de procura por comida das formigas, onde cada individuo interage com um trilho de feromonas.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477000" y="1632248"/>
            <a:ext cx="6188496" cy="7704856"/>
          </a:xfrm>
        </p:spPr>
        <p:txBody>
          <a:bodyPr/>
          <a:lstStyle/>
          <a:p>
            <a:pPr marL="0" indent="0" algn="ctr">
              <a:buNone/>
            </a:pPr>
            <a:r>
              <a:rPr lang="pt-PT" sz="1400" b="1" dirty="0"/>
              <a:t>Como funciona a aplicação</a:t>
            </a:r>
          </a:p>
          <a:p>
            <a:pPr marL="0" indent="0">
              <a:buNone/>
            </a:pPr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pPr marL="0" indent="0">
              <a:buNone/>
            </a:pPr>
            <a:r>
              <a:rPr lang="pt-PT" sz="1200" dirty="0"/>
              <a:t>O melhor algoritmo segundo os nossos testes é o </a:t>
            </a:r>
            <a:r>
              <a:rPr lang="pt-PT" sz="1200" b="1" dirty="0"/>
              <a:t>Bee Colony Optimization</a:t>
            </a:r>
            <a:r>
              <a:rPr lang="pt-PT" sz="1200" dirty="0"/>
              <a:t>.</a:t>
            </a:r>
          </a:p>
          <a:p>
            <a:pPr marL="0" indent="0">
              <a:buNone/>
            </a:pPr>
            <a:endParaRPr lang="pt-PT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72608" cy="1136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Departamento de Engenharia Informáti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7144" y="52322"/>
            <a:ext cx="3304456" cy="9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 Escola Superior de Tecnologia e Gestão de Lei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 Escola Superior de Tecnologia e Gestão de Lei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5B3E340-D519-461B-8911-E971E32EF5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055" y="3936504"/>
            <a:ext cx="1936257" cy="1724117"/>
          </a:xfrm>
          <a:prstGeom prst="rect">
            <a:avLst/>
          </a:prstGeom>
        </p:spPr>
      </p:pic>
      <p:pic>
        <p:nvPicPr>
          <p:cNvPr id="1030" name="Picture 6" descr=" Escola Superior de Tecnologia e Gestão de Lei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6827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459E28B-DE91-43C9-B0F1-10C544CC205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12" y="3936504"/>
            <a:ext cx="1936258" cy="172411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175AD11-CC70-40AB-A174-EE1D30DC88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839" y="1992288"/>
            <a:ext cx="3819647" cy="115353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382F7B6-0992-4841-8A20-E2B91D3219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839" y="3062020"/>
            <a:ext cx="5401065" cy="2381793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478F3091-EA0F-44D2-B650-BDFEAB0720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839" y="5440530"/>
            <a:ext cx="5400849" cy="2381697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1747DAE-5E11-4BF0-81B5-FFCF842C9B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41455" y="8103056"/>
            <a:ext cx="4080110" cy="10180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79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79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307</Words>
  <Application>Microsoft Office PowerPoint</Application>
  <PresentationFormat>Papel A3 (297x420 mm)</PresentationFormat>
  <Paragraphs>53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3" baseType="lpstr">
      <vt:lpstr>Arial</vt:lpstr>
      <vt:lpstr>Modelo de apresentação predefinido</vt:lpstr>
      <vt:lpstr>escola superior de tecnologia e gestão </vt:lpstr>
    </vt:vector>
  </TitlesOfParts>
  <Company>ESTG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Proj2-RSSF-PeopleMonitor</dc:creator>
  <cp:lastModifiedBy>Rodrigo</cp:lastModifiedBy>
  <cp:revision>79</cp:revision>
  <cp:lastPrinted>2013-09-15T00:10:08Z</cp:lastPrinted>
  <dcterms:created xsi:type="dcterms:W3CDTF">2007-02-13T18:22:14Z</dcterms:created>
  <dcterms:modified xsi:type="dcterms:W3CDTF">2018-06-24T11:40:36Z</dcterms:modified>
</cp:coreProperties>
</file>