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56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332656"/>
            <a:ext cx="3301538" cy="4481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419872" y="-171400"/>
            <a:ext cx="16786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err="1">
                <a:solidFill>
                  <a:srgbClr val="FF0000"/>
                </a:solidFill>
              </a:rPr>
              <a:t>Oo</a:t>
            </a:r>
            <a:endParaRPr lang="ru-RU" sz="96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484784"/>
            <a:ext cx="5797613" cy="132343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b="1" i="1" dirty="0"/>
              <a:t>R</a:t>
            </a:r>
            <a:r>
              <a:rPr lang="en-US" sz="4000" b="1" i="1" dirty="0">
                <a:solidFill>
                  <a:srgbClr val="FF0000"/>
                </a:solidFill>
              </a:rPr>
              <a:t>o</a:t>
            </a:r>
            <a:r>
              <a:rPr lang="en-US" sz="4000" b="1" i="1" dirty="0"/>
              <a:t>se, cl</a:t>
            </a:r>
            <a:r>
              <a:rPr lang="en-US" sz="4000" b="1" i="1" dirty="0">
                <a:solidFill>
                  <a:srgbClr val="FF0000"/>
                </a:solidFill>
              </a:rPr>
              <a:t>o</a:t>
            </a:r>
            <a:r>
              <a:rPr lang="en-US" sz="4000" b="1" i="1" dirty="0"/>
              <a:t>se your book and </a:t>
            </a:r>
          </a:p>
          <a:p>
            <a:r>
              <a:rPr lang="en-US" sz="4000" b="1" i="1" dirty="0"/>
              <a:t>g</a:t>
            </a:r>
            <a:r>
              <a:rPr lang="en-US" sz="4000" b="1" i="1" dirty="0">
                <a:solidFill>
                  <a:srgbClr val="FF0000"/>
                </a:solidFill>
              </a:rPr>
              <a:t>o</a:t>
            </a:r>
            <a:r>
              <a:rPr lang="en-US" sz="4000" b="1" i="1" dirty="0"/>
              <a:t> h</a:t>
            </a:r>
            <a:r>
              <a:rPr lang="en-US" sz="4000" b="1" i="1" dirty="0">
                <a:solidFill>
                  <a:srgbClr val="FF0000"/>
                </a:solidFill>
              </a:rPr>
              <a:t>o</a:t>
            </a:r>
            <a:r>
              <a:rPr lang="en-US" sz="4000" b="1" i="1" dirty="0"/>
              <a:t>me!</a:t>
            </a:r>
            <a:endParaRPr lang="ru-RU" sz="40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4797152"/>
            <a:ext cx="6585457" cy="13234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b="1" i="1" dirty="0"/>
              <a:t>B</a:t>
            </a:r>
            <a:r>
              <a:rPr lang="en-US" sz="4000" b="1" i="1" dirty="0">
                <a:solidFill>
                  <a:srgbClr val="FF0000"/>
                </a:solidFill>
              </a:rPr>
              <a:t>o</a:t>
            </a:r>
            <a:r>
              <a:rPr lang="en-US" sz="4000" b="1" i="1" dirty="0"/>
              <a:t>b, put the d</a:t>
            </a:r>
            <a:r>
              <a:rPr lang="en-US" sz="4000" b="1" i="1" dirty="0">
                <a:solidFill>
                  <a:srgbClr val="FF0000"/>
                </a:solidFill>
              </a:rPr>
              <a:t>o</a:t>
            </a:r>
            <a:r>
              <a:rPr lang="en-US" sz="4000" b="1" i="1" dirty="0"/>
              <a:t>g and the fr</a:t>
            </a:r>
            <a:r>
              <a:rPr lang="en-US" sz="4000" b="1" i="1" dirty="0">
                <a:solidFill>
                  <a:srgbClr val="FF0000"/>
                </a:solidFill>
              </a:rPr>
              <a:t>o</a:t>
            </a:r>
            <a:r>
              <a:rPr lang="en-US" sz="4000" b="1" i="1" dirty="0"/>
              <a:t>g </a:t>
            </a:r>
          </a:p>
          <a:p>
            <a:r>
              <a:rPr lang="en-US" sz="4000" b="1" i="1" dirty="0"/>
              <a:t>into your toy b</a:t>
            </a:r>
            <a:r>
              <a:rPr lang="en-US" sz="4000" b="1" i="1" dirty="0">
                <a:solidFill>
                  <a:srgbClr val="FF0000"/>
                </a:solidFill>
              </a:rPr>
              <a:t>o</a:t>
            </a:r>
            <a:r>
              <a:rPr lang="en-US" sz="4000" b="1" i="1" dirty="0"/>
              <a:t>x.</a:t>
            </a:r>
            <a:endParaRPr lang="ru-RU" sz="4000" b="1" i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08104" y="2996952"/>
            <a:ext cx="1152128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779912" y="2420888"/>
            <a:ext cx="1523174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6000" b="1" dirty="0"/>
              <a:t>[</a:t>
            </a:r>
            <a:r>
              <a:rPr lang="en-US" sz="6000" b="1" dirty="0" err="1"/>
              <a:t>əʊ</a:t>
            </a:r>
            <a:r>
              <a:rPr lang="en-US" sz="6000" b="1" dirty="0"/>
              <a:t>]</a:t>
            </a:r>
            <a:endParaRPr lang="ru-RU" sz="6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076056" y="5517232"/>
            <a:ext cx="1098378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6000" b="1" dirty="0"/>
              <a:t>[ɒ]</a:t>
            </a:r>
            <a:endParaRPr lang="ru-RU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 decel="100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4581128"/>
            <a:ext cx="1523174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6000" b="1" dirty="0"/>
              <a:t>[</a:t>
            </a:r>
            <a:r>
              <a:rPr lang="en-US" sz="6000" b="1" dirty="0" err="1"/>
              <a:t>əʊ</a:t>
            </a:r>
            <a:r>
              <a:rPr lang="en-US" sz="6000" b="1" dirty="0"/>
              <a:t>]</a:t>
            </a:r>
            <a:endParaRPr lang="ru-RU" sz="6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588224" y="4581128"/>
            <a:ext cx="1098378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6000" b="1" dirty="0"/>
              <a:t>[ɒ]</a:t>
            </a:r>
            <a:endParaRPr lang="ru-RU" sz="6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548680"/>
            <a:ext cx="86409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/>
              <a:t>Nose, close, dog, open, hot, box, home, no, frog</a:t>
            </a:r>
            <a:endParaRPr lang="ru-RU" sz="4400" b="1" i="1" dirty="0"/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1403648" y="1196752"/>
            <a:ext cx="72008" cy="32403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>
            <a:off x="1907704" y="1196752"/>
            <a:ext cx="936104" cy="31683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3995936" y="1196752"/>
            <a:ext cx="2664296" cy="33843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2483768" y="1196752"/>
            <a:ext cx="3240360" cy="32403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6588224" y="1124744"/>
            <a:ext cx="504056" cy="33123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2411760" y="1196752"/>
            <a:ext cx="5328592" cy="36724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2195736" y="1844824"/>
            <a:ext cx="1224136" cy="24482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411760" y="1844824"/>
            <a:ext cx="2304256" cy="24482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5796136" y="1772816"/>
            <a:ext cx="1080120" cy="26642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60648"/>
            <a:ext cx="422558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Чьи это игрушки?</a:t>
            </a:r>
          </a:p>
          <a:p>
            <a:r>
              <a:rPr lang="ru-RU" sz="3600" b="1" dirty="0"/>
              <a:t>Это игрушки Ани.</a:t>
            </a:r>
          </a:p>
          <a:p>
            <a:r>
              <a:rPr lang="ru-RU" sz="3600" b="1" dirty="0"/>
              <a:t>Они новые.</a:t>
            </a:r>
          </a:p>
          <a:p>
            <a:r>
              <a:rPr lang="ru-RU" sz="3600" b="1" dirty="0"/>
              <a:t>Чье это яблоко?</a:t>
            </a:r>
          </a:p>
          <a:p>
            <a:r>
              <a:rPr lang="ru-RU" sz="3600" b="1" dirty="0"/>
              <a:t>Это яблоко Димы.</a:t>
            </a:r>
          </a:p>
          <a:p>
            <a:r>
              <a:rPr lang="ru-RU" sz="3600" b="1" dirty="0"/>
              <a:t>Оно красное.</a:t>
            </a:r>
          </a:p>
          <a:p>
            <a:r>
              <a:rPr lang="ru-RU" sz="3600" b="1" dirty="0"/>
              <a:t>Чей этот портфель?</a:t>
            </a:r>
          </a:p>
          <a:p>
            <a:r>
              <a:rPr lang="ru-RU" sz="3600" b="1" dirty="0"/>
              <a:t>Это портфель Мэри.</a:t>
            </a:r>
          </a:p>
          <a:p>
            <a:r>
              <a:rPr lang="ru-RU" sz="3600" b="1" dirty="0"/>
              <a:t>Он маленький.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3981" y="260648"/>
            <a:ext cx="5220019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rgbClr val="FF0000"/>
                </a:solidFill>
              </a:rPr>
              <a:t>Whose are these toys?</a:t>
            </a:r>
          </a:p>
          <a:p>
            <a:r>
              <a:rPr lang="en-US" sz="3600" b="1" i="1" dirty="0">
                <a:solidFill>
                  <a:srgbClr val="FF0000"/>
                </a:solidFill>
              </a:rPr>
              <a:t>These are Ann’s toys.</a:t>
            </a:r>
          </a:p>
          <a:p>
            <a:r>
              <a:rPr lang="en-US" sz="3600" b="1" i="1" dirty="0">
                <a:solidFill>
                  <a:srgbClr val="FF0000"/>
                </a:solidFill>
              </a:rPr>
              <a:t>They are new.</a:t>
            </a:r>
          </a:p>
          <a:p>
            <a:r>
              <a:rPr lang="en-US" sz="3600" b="1" i="1" dirty="0">
                <a:solidFill>
                  <a:srgbClr val="FF0000"/>
                </a:solidFill>
              </a:rPr>
              <a:t>Whose is this apple?</a:t>
            </a:r>
          </a:p>
          <a:p>
            <a:r>
              <a:rPr lang="en-US" sz="3600" b="1" i="1" dirty="0">
                <a:solidFill>
                  <a:srgbClr val="FF0000"/>
                </a:solidFill>
              </a:rPr>
              <a:t>This is </a:t>
            </a:r>
            <a:r>
              <a:rPr lang="en-US" sz="3600" b="1" i="1" dirty="0" err="1">
                <a:solidFill>
                  <a:srgbClr val="FF0000"/>
                </a:solidFill>
              </a:rPr>
              <a:t>Dima’s</a:t>
            </a:r>
            <a:r>
              <a:rPr lang="en-US" sz="3600" b="1" i="1" dirty="0">
                <a:solidFill>
                  <a:srgbClr val="FF0000"/>
                </a:solidFill>
              </a:rPr>
              <a:t> apple.</a:t>
            </a:r>
          </a:p>
          <a:p>
            <a:r>
              <a:rPr lang="en-US" sz="3600" b="1" i="1" dirty="0">
                <a:solidFill>
                  <a:srgbClr val="FF0000"/>
                </a:solidFill>
              </a:rPr>
              <a:t>It’s red.</a:t>
            </a:r>
            <a:endParaRPr lang="ru-RU" sz="3600" b="1" i="1" dirty="0">
              <a:solidFill>
                <a:srgbClr val="FF0000"/>
              </a:solidFill>
            </a:endParaRPr>
          </a:p>
          <a:p>
            <a:r>
              <a:rPr lang="en-US" sz="3600" b="1" i="1" dirty="0">
                <a:solidFill>
                  <a:srgbClr val="FF0000"/>
                </a:solidFill>
              </a:rPr>
              <a:t>Whose is this school bag?</a:t>
            </a:r>
            <a:endParaRPr lang="ru-RU" sz="3600" b="1" i="1" dirty="0">
              <a:solidFill>
                <a:srgbClr val="FF0000"/>
              </a:solidFill>
            </a:endParaRPr>
          </a:p>
          <a:p>
            <a:r>
              <a:rPr lang="en-US" sz="3600" b="1" i="1" dirty="0">
                <a:solidFill>
                  <a:srgbClr val="FF0000"/>
                </a:solidFill>
              </a:rPr>
              <a:t>This is </a:t>
            </a:r>
            <a:r>
              <a:rPr lang="en-US" sz="3600" b="1" i="1" dirty="0" err="1">
                <a:solidFill>
                  <a:srgbClr val="FF0000"/>
                </a:solidFill>
              </a:rPr>
              <a:t>Marry’s</a:t>
            </a:r>
            <a:r>
              <a:rPr lang="en-US" sz="3600" b="1" i="1" dirty="0">
                <a:solidFill>
                  <a:srgbClr val="FF0000"/>
                </a:solidFill>
              </a:rPr>
              <a:t> school bag.</a:t>
            </a:r>
          </a:p>
          <a:p>
            <a:r>
              <a:rPr lang="en-US" sz="3600" b="1" i="1" dirty="0">
                <a:solidFill>
                  <a:srgbClr val="FF0000"/>
                </a:solidFill>
              </a:rPr>
              <a:t>It’s little.</a:t>
            </a:r>
          </a:p>
          <a:p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0" decel="100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800" decel="100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800" decel="100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800" decel="100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00" decel="100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800" decel="100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800" decel="100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00" decel="100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00" decel="100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800" decel="100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800" decel="100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800" decel="100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800" decel="100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800" decel="100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800" decel="100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800" decel="100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800" decel="100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800" decel="100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800" decel="100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800" decel="100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800" decel="100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800" decel="100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800" decel="100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800" decel="100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800" decel="100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800" decel="100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800" decel="100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800" decel="100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800" decel="100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800" decel="100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800" decel="100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800" decel="100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800" decel="100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800" decel="100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800" decel="100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800" decel="100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800" decel="100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Alyona\ENGLISH\Lessons\144\3\2020\pic\hello_html_m5c6e0414.jpg"/>
          <p:cNvPicPr>
            <a:picLocks noChangeAspect="1" noChangeArrowheads="1"/>
          </p:cNvPicPr>
          <p:nvPr/>
        </p:nvPicPr>
        <p:blipFill>
          <a:blip r:embed="rId2" cstate="print"/>
          <a:srcRect l="12961" t="2136" r="21348" b="31638"/>
          <a:stretch>
            <a:fillRect/>
          </a:stretch>
        </p:blipFill>
        <p:spPr bwMode="auto">
          <a:xfrm>
            <a:off x="1259632" y="260648"/>
            <a:ext cx="5904656" cy="4464496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4307388" y="1949351"/>
            <a:ext cx="1056700" cy="615553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400" b="1" dirty="0">
                <a:latin typeface="Arial Black" pitchFamily="34" charset="0"/>
                <a:cs typeface="Times New Roman" pitchFamily="18" charset="0"/>
              </a:rPr>
              <a:t>ball</a:t>
            </a:r>
            <a:endParaRPr lang="ru-RU" sz="3400" b="1" dirty="0">
              <a:latin typeface="Arial Black" pitchFamily="34" charset="0"/>
              <a:cs typeface="Times New Roman" pitchFamily="18" charset="0"/>
            </a:endParaRPr>
          </a:p>
        </p:txBody>
      </p:sp>
      <p:pic>
        <p:nvPicPr>
          <p:cNvPr id="1027" name="Picture 3" descr="D:\Alyona\ENGLISH\Lessons\144\3\2020\pic\Body\05f7a966cd6e150c1a72bd2973ee68f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3541" y="0"/>
            <a:ext cx="2200459" cy="1950864"/>
          </a:xfrm>
          <a:prstGeom prst="rect">
            <a:avLst/>
          </a:prstGeom>
          <a:noFill/>
        </p:spPr>
      </p:pic>
      <p:pic>
        <p:nvPicPr>
          <p:cNvPr id="1028" name="Picture 4" descr="D:\Alyona\ENGLISH\Lessons\144\3\2020\pic\Body\hello_html_m74c4577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80528" y="1700808"/>
            <a:ext cx="2232744" cy="2265220"/>
          </a:xfrm>
          <a:prstGeom prst="rect">
            <a:avLst/>
          </a:prstGeom>
          <a:noFill/>
        </p:spPr>
      </p:pic>
      <p:pic>
        <p:nvPicPr>
          <p:cNvPr id="1029" name="Picture 5" descr="D:\Alyona\ENGLISH\Lessons\144\3\2020\pic\Body\hello_html_m42231aaa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0272" y="2492896"/>
            <a:ext cx="2088232" cy="2088232"/>
          </a:xfrm>
          <a:prstGeom prst="rect">
            <a:avLst/>
          </a:prstGeom>
          <a:noFill/>
        </p:spPr>
      </p:pic>
      <p:pic>
        <p:nvPicPr>
          <p:cNvPr id="1030" name="Picture 6" descr="D:\Alyona\ENGLISH\Lessons\144\3\2020\pic\Body\1920x1080_1440487_[www.ArtFile.ru]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59832" y="4869160"/>
            <a:ext cx="3224358" cy="1813701"/>
          </a:xfrm>
          <a:prstGeom prst="ellipse">
            <a:avLst/>
          </a:prstGeom>
          <a:ln w="63500" cap="rnd">
            <a:solidFill>
              <a:srgbClr val="FF7C8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980728"/>
            <a:ext cx="7333226" cy="36317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500" dirty="0">
                <a:latin typeface="Arial Black" pitchFamily="34" charset="0"/>
              </a:rPr>
              <a:t>Have got</a:t>
            </a:r>
          </a:p>
          <a:p>
            <a:r>
              <a:rPr lang="en-US" sz="11500" dirty="0">
                <a:latin typeface="Arial Black" pitchFamily="34" charset="0"/>
              </a:rPr>
              <a:t>Has got</a:t>
            </a:r>
            <a:endParaRPr lang="ru-RU" sz="11500" dirty="0"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03848" y="4509120"/>
            <a:ext cx="194316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3600" i="1" dirty="0">
                <a:latin typeface="Arial Black" pitchFamily="34" charset="0"/>
              </a:rPr>
              <a:t>Иметь </a:t>
            </a:r>
            <a:endParaRPr lang="ru-RU" i="1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Алёна\Downloads\1647331297_43-kartinkin-net-p-kot-kartinki-risunki-4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6632"/>
            <a:ext cx="5849908" cy="54006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195736" y="332656"/>
            <a:ext cx="1218603" cy="584775"/>
          </a:xfrm>
          <a:prstGeom prst="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>
                <a:latin typeface="Comic Sans MS" pitchFamily="66" charset="0"/>
              </a:rPr>
              <a:t>Hair </a:t>
            </a:r>
            <a:endParaRPr lang="ru-RU" sz="3200" b="1" dirty="0">
              <a:latin typeface="Comic Sans MS" pitchFamily="66" charset="0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H="1" flipV="1">
            <a:off x="3347864" y="548680"/>
            <a:ext cx="360040" cy="12241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544" y="116632"/>
            <a:ext cx="1172116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Comic Sans MS" pitchFamily="66" charset="0"/>
              </a:rPr>
              <a:t>Short</a:t>
            </a:r>
            <a:endParaRPr lang="ru-RU" sz="2400" b="1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764704"/>
            <a:ext cx="949299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Comic Sans MS" pitchFamily="66" charset="0"/>
              </a:rPr>
              <a:t>Long</a:t>
            </a:r>
            <a:endParaRPr lang="ru-RU" sz="2400" b="1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1340768"/>
            <a:ext cx="875561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Comic Sans MS" pitchFamily="66" charset="0"/>
              </a:rPr>
              <a:t>Fair</a:t>
            </a:r>
            <a:endParaRPr lang="ru-RU" sz="2400" b="1" dirty="0"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79712" y="1340768"/>
            <a:ext cx="1010213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Comic Sans MS" pitchFamily="66" charset="0"/>
              </a:rPr>
              <a:t>Dark</a:t>
            </a:r>
            <a:endParaRPr lang="ru-RU" sz="2400" b="1" dirty="0">
              <a:latin typeface="Comic Sans MS" pitchFamily="66" charset="0"/>
            </a:endParaRPr>
          </a:p>
        </p:txBody>
      </p:sp>
      <p:cxnSp>
        <p:nvCxnSpPr>
          <p:cNvPr id="12" name="Прямая со стрелкой 11"/>
          <p:cNvCxnSpPr>
            <a:stCxn id="4" idx="1"/>
          </p:cNvCxnSpPr>
          <p:nvPr/>
        </p:nvCxnSpPr>
        <p:spPr>
          <a:xfrm flipH="1" flipV="1">
            <a:off x="1691680" y="332656"/>
            <a:ext cx="504056" cy="2923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>
            <a:off x="1763688" y="764704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1907704" y="908720"/>
            <a:ext cx="36004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4" idx="2"/>
          </p:cNvCxnSpPr>
          <p:nvPr/>
        </p:nvCxnSpPr>
        <p:spPr>
          <a:xfrm flipH="1">
            <a:off x="2555776" y="917431"/>
            <a:ext cx="249262" cy="4233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32240" y="836712"/>
            <a:ext cx="1276311" cy="584775"/>
          </a:xfrm>
          <a:prstGeom prst="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>
                <a:latin typeface="Comic Sans MS" pitchFamily="66" charset="0"/>
              </a:rPr>
              <a:t>Eyes </a:t>
            </a:r>
            <a:endParaRPr lang="ru-RU" sz="3200" b="1" dirty="0">
              <a:latin typeface="Comic Sans MS" pitchFamily="66" charset="0"/>
            </a:endParaRPr>
          </a:p>
        </p:txBody>
      </p:sp>
      <p:cxnSp>
        <p:nvCxnSpPr>
          <p:cNvPr id="20" name="Прямая со стрелкой 19"/>
          <p:cNvCxnSpPr/>
          <p:nvPr/>
        </p:nvCxnSpPr>
        <p:spPr>
          <a:xfrm flipV="1">
            <a:off x="4716016" y="1124744"/>
            <a:ext cx="2088232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5436096" y="1052736"/>
            <a:ext cx="1368152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04248" y="116632"/>
            <a:ext cx="702436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Comic Sans MS" pitchFamily="66" charset="0"/>
              </a:rPr>
              <a:t>Big</a:t>
            </a:r>
            <a:endParaRPr lang="ru-RU" sz="2400" b="1" dirty="0">
              <a:latin typeface="Comic Sans MS" pitchFamily="66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40352" y="188640"/>
            <a:ext cx="1106393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Comic Sans MS" pitchFamily="66" charset="0"/>
              </a:rPr>
              <a:t>Small</a:t>
            </a:r>
            <a:endParaRPr lang="ru-RU" sz="2400" b="1" dirty="0">
              <a:latin typeface="Comic Sans MS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80312" y="1556792"/>
            <a:ext cx="1656223" cy="800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Comic Sans MS" pitchFamily="66" charset="0"/>
              </a:rPr>
              <a:t>Blue </a:t>
            </a:r>
          </a:p>
          <a:p>
            <a:r>
              <a:rPr lang="en-US" b="1" dirty="0">
                <a:latin typeface="Comic Sans MS" pitchFamily="66" charset="0"/>
              </a:rPr>
              <a:t>(green, grey)</a:t>
            </a:r>
            <a:endParaRPr lang="ru-RU" sz="1600" b="1" dirty="0">
              <a:latin typeface="Comic Sans MS" pitchFamily="66" charset="0"/>
            </a:endParaRPr>
          </a:p>
        </p:txBody>
      </p:sp>
      <p:cxnSp>
        <p:nvCxnSpPr>
          <p:cNvPr id="31" name="Прямая со стрелкой 30"/>
          <p:cNvCxnSpPr>
            <a:endCxn id="27" idx="2"/>
          </p:cNvCxnSpPr>
          <p:nvPr/>
        </p:nvCxnSpPr>
        <p:spPr>
          <a:xfrm flipH="1" flipV="1">
            <a:off x="7155466" y="639852"/>
            <a:ext cx="8822" cy="3408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V="1">
            <a:off x="7812360" y="764704"/>
            <a:ext cx="360040" cy="1440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7812360" y="1268760"/>
            <a:ext cx="288032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6216" y="3645024"/>
            <a:ext cx="1523174" cy="584775"/>
          </a:xfrm>
          <a:prstGeom prst="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>
                <a:latin typeface="Comic Sans MS" pitchFamily="66" charset="0"/>
              </a:rPr>
              <a:t>A nose</a:t>
            </a:r>
            <a:endParaRPr lang="ru-RU" sz="3200" b="1" dirty="0">
              <a:latin typeface="Comic Sans MS" pitchFamily="66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79712" y="2708920"/>
            <a:ext cx="1066318" cy="584775"/>
          </a:xfrm>
          <a:prstGeom prst="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>
                <a:latin typeface="Comic Sans MS" pitchFamily="66" charset="0"/>
              </a:rPr>
              <a:t>Ears</a:t>
            </a:r>
            <a:endParaRPr lang="ru-RU" sz="3200" b="1" dirty="0">
              <a:latin typeface="Comic Sans MS" pitchFamily="66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244408" y="4293096"/>
            <a:ext cx="702436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Comic Sans MS" pitchFamily="66" charset="0"/>
              </a:rPr>
              <a:t>Big</a:t>
            </a:r>
            <a:endParaRPr lang="ru-RU" sz="2400" b="1" dirty="0">
              <a:latin typeface="Comic Sans MS" pitchFamily="66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32240" y="4365104"/>
            <a:ext cx="1106393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Comic Sans MS" pitchFamily="66" charset="0"/>
              </a:rPr>
              <a:t>Small</a:t>
            </a:r>
            <a:endParaRPr lang="ru-RU" sz="2400" b="1" dirty="0">
              <a:latin typeface="Comic Sans MS" pitchFamily="66" charset="0"/>
            </a:endParaRPr>
          </a:p>
        </p:txBody>
      </p:sp>
      <p:cxnSp>
        <p:nvCxnSpPr>
          <p:cNvPr id="47" name="Прямая со стрелкой 46"/>
          <p:cNvCxnSpPr>
            <a:stCxn id="42" idx="3"/>
            <a:endCxn id="44" idx="1"/>
          </p:cNvCxnSpPr>
          <p:nvPr/>
        </p:nvCxnSpPr>
        <p:spPr>
          <a:xfrm>
            <a:off x="8039390" y="3937412"/>
            <a:ext cx="205018" cy="6172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H="1">
            <a:off x="7164288" y="4149080"/>
            <a:ext cx="72008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endCxn id="43" idx="3"/>
          </p:cNvCxnSpPr>
          <p:nvPr/>
        </p:nvCxnSpPr>
        <p:spPr>
          <a:xfrm flipH="1">
            <a:off x="3046030" y="764704"/>
            <a:ext cx="877898" cy="22366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endCxn id="43" idx="3"/>
          </p:cNvCxnSpPr>
          <p:nvPr/>
        </p:nvCxnSpPr>
        <p:spPr>
          <a:xfrm flipH="1">
            <a:off x="3046030" y="764704"/>
            <a:ext cx="2678098" cy="22366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475656" y="2060848"/>
            <a:ext cx="702436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Comic Sans MS" pitchFamily="66" charset="0"/>
              </a:rPr>
              <a:t>Big</a:t>
            </a:r>
            <a:endParaRPr lang="ru-RU" sz="2400" b="1" dirty="0">
              <a:latin typeface="Comic Sans MS" pitchFamily="66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23528" y="2780928"/>
            <a:ext cx="1106393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Comic Sans MS" pitchFamily="66" charset="0"/>
              </a:rPr>
              <a:t>Small</a:t>
            </a:r>
            <a:endParaRPr lang="ru-RU" sz="2400" b="1" dirty="0">
              <a:latin typeface="Comic Sans MS" pitchFamily="66" charset="0"/>
            </a:endParaRPr>
          </a:p>
        </p:txBody>
      </p:sp>
      <p:cxnSp>
        <p:nvCxnSpPr>
          <p:cNvPr id="71" name="Прямая со стрелкой 70"/>
          <p:cNvCxnSpPr/>
          <p:nvPr/>
        </p:nvCxnSpPr>
        <p:spPr>
          <a:xfrm flipH="1" flipV="1">
            <a:off x="2051720" y="2492896"/>
            <a:ext cx="360040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/>
          <p:nvPr/>
        </p:nvCxnSpPr>
        <p:spPr>
          <a:xfrm flipH="1">
            <a:off x="1331640" y="3140968"/>
            <a:ext cx="720080" cy="720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411760" y="3501008"/>
            <a:ext cx="1885453" cy="584775"/>
          </a:xfrm>
          <a:prstGeom prst="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>
                <a:latin typeface="Comic Sans MS" pitchFamily="66" charset="0"/>
              </a:rPr>
              <a:t>A mouth</a:t>
            </a:r>
            <a:endParaRPr lang="ru-RU" sz="3200" b="1" dirty="0">
              <a:latin typeface="Comic Sans MS" pitchFamily="66" charset="0"/>
            </a:endParaRPr>
          </a:p>
        </p:txBody>
      </p:sp>
      <p:cxnSp>
        <p:nvCxnSpPr>
          <p:cNvPr id="77" name="Прямая со стрелкой 76"/>
          <p:cNvCxnSpPr/>
          <p:nvPr/>
        </p:nvCxnSpPr>
        <p:spPr>
          <a:xfrm flipH="1">
            <a:off x="3563888" y="2276872"/>
            <a:ext cx="1224136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547664" y="3501008"/>
            <a:ext cx="702436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Comic Sans MS" pitchFamily="66" charset="0"/>
              </a:rPr>
              <a:t>Big</a:t>
            </a:r>
            <a:endParaRPr lang="ru-RU" sz="2400" b="1" dirty="0">
              <a:latin typeface="Comic Sans MS" pitchFamily="66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123728" y="4221088"/>
            <a:ext cx="1106393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Comic Sans MS" pitchFamily="66" charset="0"/>
              </a:rPr>
              <a:t>Small</a:t>
            </a:r>
            <a:endParaRPr lang="ru-RU" sz="2400" b="1" dirty="0">
              <a:latin typeface="Comic Sans MS" pitchFamily="66" charset="0"/>
            </a:endParaRPr>
          </a:p>
        </p:txBody>
      </p:sp>
      <p:cxnSp>
        <p:nvCxnSpPr>
          <p:cNvPr id="81" name="Прямая со стрелкой 80"/>
          <p:cNvCxnSpPr/>
          <p:nvPr/>
        </p:nvCxnSpPr>
        <p:spPr>
          <a:xfrm flipH="1">
            <a:off x="2123728" y="3645024"/>
            <a:ext cx="360040" cy="720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/>
          <p:nvPr/>
        </p:nvCxnSpPr>
        <p:spPr>
          <a:xfrm flipH="1">
            <a:off x="2627784" y="3933056"/>
            <a:ext cx="72008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300192" y="5229200"/>
            <a:ext cx="1604927" cy="584775"/>
          </a:xfrm>
          <a:prstGeom prst="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>
                <a:latin typeface="Comic Sans MS" pitchFamily="66" charset="0"/>
              </a:rPr>
              <a:t>A body</a:t>
            </a:r>
            <a:endParaRPr lang="ru-RU" sz="3200" b="1" dirty="0">
              <a:latin typeface="Comic Sans MS" pitchFamily="66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228619" y="5229200"/>
            <a:ext cx="771365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Comic Sans MS" pitchFamily="66" charset="0"/>
              </a:rPr>
              <a:t>Fat</a:t>
            </a:r>
            <a:endParaRPr lang="ru-RU" sz="2400" b="1" dirty="0">
              <a:latin typeface="Comic Sans MS" pitchFamily="66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876256" y="6021288"/>
            <a:ext cx="930063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Comic Sans MS" pitchFamily="66" charset="0"/>
              </a:rPr>
              <a:t>Thin</a:t>
            </a:r>
            <a:endParaRPr lang="ru-RU" sz="2400" b="1" dirty="0">
              <a:latin typeface="Comic Sans MS" pitchFamily="66" charset="0"/>
            </a:endParaRPr>
          </a:p>
        </p:txBody>
      </p:sp>
      <p:cxnSp>
        <p:nvCxnSpPr>
          <p:cNvPr id="90" name="Прямая со стрелкой 89"/>
          <p:cNvCxnSpPr/>
          <p:nvPr/>
        </p:nvCxnSpPr>
        <p:spPr>
          <a:xfrm>
            <a:off x="7812360" y="558924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/>
          <p:nvPr/>
        </p:nvCxnSpPr>
        <p:spPr>
          <a:xfrm>
            <a:off x="7020272" y="5733256"/>
            <a:ext cx="216024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/>
          <p:nvPr/>
        </p:nvCxnSpPr>
        <p:spPr>
          <a:xfrm flipH="1">
            <a:off x="2843808" y="5157192"/>
            <a:ext cx="1296144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/>
          <p:nvPr/>
        </p:nvCxnSpPr>
        <p:spPr>
          <a:xfrm flipH="1">
            <a:off x="2843808" y="5229200"/>
            <a:ext cx="2232248" cy="6480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691680" y="5733256"/>
            <a:ext cx="944489" cy="584775"/>
          </a:xfrm>
          <a:prstGeom prst="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>
                <a:latin typeface="Comic Sans MS" pitchFamily="66" charset="0"/>
              </a:rPr>
              <a:t>legs</a:t>
            </a:r>
            <a:endParaRPr lang="ru-RU" sz="3200" b="1" dirty="0">
              <a:latin typeface="Comic Sans MS" pitchFamily="66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187624" y="5013176"/>
            <a:ext cx="771365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Comic Sans MS" pitchFamily="66" charset="0"/>
              </a:rPr>
              <a:t>Fat</a:t>
            </a:r>
            <a:endParaRPr lang="ru-RU" sz="2400" b="1" dirty="0">
              <a:latin typeface="Comic Sans MS" pitchFamily="66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11325" y="5877272"/>
            <a:ext cx="930063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Comic Sans MS" pitchFamily="66" charset="0"/>
              </a:rPr>
              <a:t>Thin</a:t>
            </a:r>
            <a:endParaRPr lang="ru-RU" sz="2400" b="1" dirty="0">
              <a:latin typeface="Comic Sans MS" pitchFamily="66" charset="0"/>
            </a:endParaRPr>
          </a:p>
        </p:txBody>
      </p:sp>
      <p:cxnSp>
        <p:nvCxnSpPr>
          <p:cNvPr id="102" name="Прямая со стрелкой 101"/>
          <p:cNvCxnSpPr/>
          <p:nvPr/>
        </p:nvCxnSpPr>
        <p:spPr>
          <a:xfrm flipH="1" flipV="1">
            <a:off x="1763688" y="5445224"/>
            <a:ext cx="288032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/>
          <p:nvPr/>
        </p:nvCxnSpPr>
        <p:spPr>
          <a:xfrm flipH="1">
            <a:off x="1259632" y="6237312"/>
            <a:ext cx="504056" cy="720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>
            <a:off x="4788024" y="2852936"/>
            <a:ext cx="1656184" cy="26642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4860032" y="1988840"/>
            <a:ext cx="1728192" cy="18722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940152" y="2276872"/>
            <a:ext cx="1596912" cy="584775"/>
          </a:xfrm>
          <a:prstGeom prst="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>
                <a:latin typeface="Comic Sans MS" pitchFamily="66" charset="0"/>
              </a:rPr>
              <a:t>A head</a:t>
            </a:r>
            <a:endParaRPr lang="ru-RU" sz="3200" b="1" dirty="0">
              <a:latin typeface="Comic Sans MS" pitchFamily="66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812360" y="2636912"/>
            <a:ext cx="702436" cy="5232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Comic Sans MS" pitchFamily="66" charset="0"/>
              </a:rPr>
              <a:t>Big</a:t>
            </a:r>
            <a:endParaRPr lang="ru-RU" sz="2400" b="1" dirty="0">
              <a:latin typeface="Comic Sans MS" pitchFamily="66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444208" y="2996952"/>
            <a:ext cx="1106393" cy="5232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Comic Sans MS" pitchFamily="66" charset="0"/>
              </a:rPr>
              <a:t>Small</a:t>
            </a:r>
            <a:endParaRPr lang="ru-RU" sz="2400" b="1" dirty="0">
              <a:latin typeface="Comic Sans MS" pitchFamily="66" charset="0"/>
            </a:endParaRPr>
          </a:p>
        </p:txBody>
      </p:sp>
      <p:cxnSp>
        <p:nvCxnSpPr>
          <p:cNvPr id="114" name="Прямая со стрелкой 113"/>
          <p:cNvCxnSpPr>
            <a:stCxn id="111" idx="3"/>
            <a:endCxn id="112" idx="1"/>
          </p:cNvCxnSpPr>
          <p:nvPr/>
        </p:nvCxnSpPr>
        <p:spPr>
          <a:xfrm>
            <a:off x="7537064" y="2569260"/>
            <a:ext cx="275296" cy="3292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/>
          <p:nvPr/>
        </p:nvCxnSpPr>
        <p:spPr>
          <a:xfrm flipH="1">
            <a:off x="6948264" y="2780928"/>
            <a:ext cx="72008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Прямая со стрелкой 109"/>
          <p:cNvCxnSpPr/>
          <p:nvPr/>
        </p:nvCxnSpPr>
        <p:spPr>
          <a:xfrm>
            <a:off x="4860032" y="836712"/>
            <a:ext cx="1296144" cy="15121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/>
          <p:nvPr/>
        </p:nvCxnSpPr>
        <p:spPr>
          <a:xfrm>
            <a:off x="1475656" y="2780928"/>
            <a:ext cx="3384376" cy="27363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355976" y="5517232"/>
            <a:ext cx="1311578" cy="584775"/>
          </a:xfrm>
          <a:prstGeom prst="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>
                <a:latin typeface="Comic Sans MS" pitchFamily="66" charset="0"/>
              </a:rPr>
              <a:t>A tail</a:t>
            </a:r>
            <a:endParaRPr lang="ru-RU" sz="3200" b="1" dirty="0">
              <a:latin typeface="Comic Sans MS" pitchFamily="66" charset="0"/>
            </a:endParaRPr>
          </a:p>
        </p:txBody>
      </p:sp>
      <p:cxnSp>
        <p:nvCxnSpPr>
          <p:cNvPr id="107" name="Прямая со стрелкой 106"/>
          <p:cNvCxnSpPr/>
          <p:nvPr/>
        </p:nvCxnSpPr>
        <p:spPr>
          <a:xfrm flipH="1">
            <a:off x="3995936" y="6093296"/>
            <a:ext cx="432048" cy="2116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" name="Прямая со стрелкой 107"/>
          <p:cNvCxnSpPr/>
          <p:nvPr/>
        </p:nvCxnSpPr>
        <p:spPr>
          <a:xfrm>
            <a:off x="5652120" y="6021288"/>
            <a:ext cx="360040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843808" y="6093296"/>
            <a:ext cx="1172116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Comic Sans MS" pitchFamily="66" charset="0"/>
              </a:rPr>
              <a:t>Short</a:t>
            </a:r>
            <a:endParaRPr lang="ru-RU" sz="2400" b="1" dirty="0">
              <a:latin typeface="Comic Sans MS" pitchFamily="66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436096" y="6237312"/>
            <a:ext cx="949299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Comic Sans MS" pitchFamily="66" charset="0"/>
              </a:rPr>
              <a:t>Long</a:t>
            </a:r>
            <a:endParaRPr lang="ru-RU" sz="2400" b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23" grpId="0" animBg="1"/>
      <p:bldP spid="27" grpId="0" animBg="1"/>
      <p:bldP spid="28" grpId="0" animBg="1"/>
      <p:bldP spid="29" grpId="0" animBg="1"/>
      <p:bldP spid="42" grpId="0" animBg="1"/>
      <p:bldP spid="43" grpId="0" animBg="1"/>
      <p:bldP spid="44" grpId="0" animBg="1"/>
      <p:bldP spid="45" grpId="0" animBg="1"/>
      <p:bldP spid="68" grpId="0" animBg="1"/>
      <p:bldP spid="69" grpId="0" animBg="1"/>
      <p:bldP spid="76" grpId="0" animBg="1"/>
      <p:bldP spid="78" grpId="0" animBg="1"/>
      <p:bldP spid="79" grpId="0" animBg="1"/>
      <p:bldP spid="86" grpId="0" animBg="1"/>
      <p:bldP spid="87" grpId="0" animBg="1"/>
      <p:bldP spid="88" grpId="0" animBg="1"/>
      <p:bldP spid="98" grpId="0" animBg="1"/>
      <p:bldP spid="99" grpId="0" animBg="1"/>
      <p:bldP spid="100" grpId="0" animBg="1"/>
      <p:bldP spid="111" grpId="0" animBg="1"/>
      <p:bldP spid="112" grpId="0" animBg="1"/>
      <p:bldP spid="113" grpId="0" animBg="1"/>
      <p:bldP spid="105" grpId="0" animBg="1"/>
      <p:bldP spid="119" grpId="0" animBg="1"/>
      <p:bldP spid="120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Экран (4:3)</PresentationFormat>
  <Paragraphs>63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Comic Sans MS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Алёна</dc:creator>
  <cp:lastModifiedBy>Алёна</cp:lastModifiedBy>
  <cp:revision>2</cp:revision>
  <dcterms:created xsi:type="dcterms:W3CDTF">2023-01-15T19:12:08Z</dcterms:created>
  <dcterms:modified xsi:type="dcterms:W3CDTF">2023-09-04T16:25:58Z</dcterms:modified>
</cp:coreProperties>
</file>