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6" y="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Alyona\ENGLISH\Lessons\144\4\sportlight\pic\Новая папка\clipart-restaurant-service-crew-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08720"/>
            <a:ext cx="3384376" cy="3384376"/>
          </a:xfrm>
          <a:prstGeom prst="rect">
            <a:avLst/>
          </a:prstGeom>
          <a:noFill/>
        </p:spPr>
      </p:pic>
      <p:pic>
        <p:nvPicPr>
          <p:cNvPr id="1029" name="Picture 5" descr="D:\Alyona\ENGLISH\Lessons\144\4\sportlight\pic\Новая папка\mechanic-clipart-car-servicing-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60648"/>
            <a:ext cx="2405077" cy="2996952"/>
          </a:xfrm>
          <a:prstGeom prst="rect">
            <a:avLst/>
          </a:prstGeom>
          <a:noFill/>
        </p:spPr>
      </p:pic>
      <p:pic>
        <p:nvPicPr>
          <p:cNvPr id="1030" name="Picture 6" descr="D:\Alyona\ENGLISH\Lessons\144\4\sportlight\pic\Новая папка\магазин-фермы-местный-рынок-стой-а-про-авать-овощи-alien-кот-шаржа-98013008.jpg"/>
          <p:cNvPicPr>
            <a:picLocks noChangeAspect="1" noChangeArrowheads="1"/>
          </p:cNvPicPr>
          <p:nvPr/>
        </p:nvPicPr>
        <p:blipFill>
          <a:blip r:embed="rId4" cstate="print"/>
          <a:srcRect l="12000" t="6761" r="14000"/>
          <a:stretch>
            <a:fillRect/>
          </a:stretch>
        </p:blipFill>
        <p:spPr bwMode="auto">
          <a:xfrm>
            <a:off x="5220072" y="3284984"/>
            <a:ext cx="2664296" cy="335699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699792" y="188640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FF0000"/>
                </a:solidFill>
                <a:latin typeface="Comic Sans MS" pitchFamily="66" charset="0"/>
              </a:rPr>
              <a:t>Professions</a:t>
            </a:r>
            <a:endParaRPr lang="ru-RU" sz="48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33" name="Picture 9" descr="D:\Alyona\ENGLISH\Lessons\144\4\sportlight\pic\Новая папка\cartoon-mail-carrier-with-bag-and-letter_29190-3143.jpg"/>
          <p:cNvPicPr>
            <a:picLocks noChangeAspect="1" noChangeArrowheads="1"/>
          </p:cNvPicPr>
          <p:nvPr/>
        </p:nvPicPr>
        <p:blipFill>
          <a:blip r:embed="rId5" cstate="print"/>
          <a:srcRect l="4889" r="9554"/>
          <a:stretch>
            <a:fillRect/>
          </a:stretch>
        </p:blipFill>
        <p:spPr bwMode="auto">
          <a:xfrm>
            <a:off x="1691680" y="3312368"/>
            <a:ext cx="2520280" cy="3501008"/>
          </a:xfrm>
          <a:prstGeom prst="rect">
            <a:avLst/>
          </a:prstGeom>
          <a:noFill/>
        </p:spPr>
      </p:pic>
      <p:pic>
        <p:nvPicPr>
          <p:cNvPr id="14" name="Picture 2" descr="D:\Alyona\ENGLISH\Lessons\144\4\sportlight\pic\Новая папка\06bebafbcd9593d496be538795e04b6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88640"/>
            <a:ext cx="1899551" cy="3728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lyona\ENGLISH\Lessons\144\4\sportlight\pic\Новая папка\06bebafbcd9593d496be538795e04b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2920545" cy="5733256"/>
          </a:xfrm>
          <a:prstGeom prst="rect">
            <a:avLst/>
          </a:prstGeom>
          <a:noFill/>
        </p:spPr>
      </p:pic>
      <p:sp>
        <p:nvSpPr>
          <p:cNvPr id="12" name="Выноска-облако 11"/>
          <p:cNvSpPr/>
          <p:nvPr/>
        </p:nvSpPr>
        <p:spPr>
          <a:xfrm>
            <a:off x="2915816" y="2492896"/>
            <a:ext cx="3096344" cy="792088"/>
          </a:xfrm>
          <a:prstGeom prst="cloudCallout">
            <a:avLst>
              <a:gd name="adj1" fmla="val -69457"/>
              <a:gd name="adj2" fmla="val -37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347864" y="118836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I’m a nurse.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940152" y="1826821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Where do you work?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275856" y="2564904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At a hospital.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156176" y="3410997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Where is it?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347864" y="3987061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It’s in Pine Road.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68144" y="4995173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What do you do?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347864" y="5589240"/>
            <a:ext cx="228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 help sick people.</a:t>
            </a:r>
            <a:endParaRPr lang="ru-RU" sz="28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1" name="Выноска-облако 20"/>
          <p:cNvSpPr/>
          <p:nvPr/>
        </p:nvSpPr>
        <p:spPr>
          <a:xfrm>
            <a:off x="5516488" y="260648"/>
            <a:ext cx="3096344" cy="936104"/>
          </a:xfrm>
          <a:prstGeom prst="cloudCallout">
            <a:avLst>
              <a:gd name="adj1" fmla="val 58420"/>
              <a:gd name="adj2" fmla="val 570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796136" y="449124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What are you?</a:t>
            </a:r>
          </a:p>
        </p:txBody>
      </p:sp>
      <p:sp>
        <p:nvSpPr>
          <p:cNvPr id="23" name="Выноска-облако 22"/>
          <p:cNvSpPr/>
          <p:nvPr/>
        </p:nvSpPr>
        <p:spPr>
          <a:xfrm>
            <a:off x="5796136" y="1700808"/>
            <a:ext cx="3096344" cy="115212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Выноска-облако 23"/>
          <p:cNvSpPr/>
          <p:nvPr/>
        </p:nvSpPr>
        <p:spPr>
          <a:xfrm>
            <a:off x="2996208" y="1124744"/>
            <a:ext cx="3096344" cy="711696"/>
          </a:xfrm>
          <a:prstGeom prst="cloudCallout">
            <a:avLst>
              <a:gd name="adj1" fmla="val -69457"/>
              <a:gd name="adj2" fmla="val 14981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-облако 24"/>
          <p:cNvSpPr/>
          <p:nvPr/>
        </p:nvSpPr>
        <p:spPr>
          <a:xfrm>
            <a:off x="5796136" y="3266981"/>
            <a:ext cx="3096344" cy="79208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носка-облако 25"/>
          <p:cNvSpPr/>
          <p:nvPr/>
        </p:nvSpPr>
        <p:spPr>
          <a:xfrm>
            <a:off x="3131840" y="3843045"/>
            <a:ext cx="3096344" cy="1080120"/>
          </a:xfrm>
          <a:prstGeom prst="cloudCallout">
            <a:avLst>
              <a:gd name="adj1" fmla="val -76422"/>
              <a:gd name="adj2" fmla="val -15471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Выноска-облако 26"/>
          <p:cNvSpPr/>
          <p:nvPr/>
        </p:nvSpPr>
        <p:spPr>
          <a:xfrm>
            <a:off x="5652120" y="4941168"/>
            <a:ext cx="3096344" cy="1008112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Выноска-облако 27"/>
          <p:cNvSpPr/>
          <p:nvPr/>
        </p:nvSpPr>
        <p:spPr>
          <a:xfrm>
            <a:off x="2915816" y="5517232"/>
            <a:ext cx="3096344" cy="1080120"/>
          </a:xfrm>
          <a:prstGeom prst="cloudCallout">
            <a:avLst>
              <a:gd name="adj1" fmla="val -69736"/>
              <a:gd name="adj2" fmla="val -26413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/>
      <p:bldP spid="18" grpId="0"/>
      <p:bldP spid="20" grpId="0"/>
      <p:bldP spid="24" grpId="0" animBg="1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9552" y="4509120"/>
          <a:ext cx="8208912" cy="1933067"/>
        </p:xfrm>
        <a:graphic>
          <a:graphicData uri="http://schemas.openxmlformats.org/drawingml/2006/table">
            <a:tbl>
              <a:tblPr/>
              <a:tblGrid>
                <a:gridCol w="177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2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39" marR="566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omic Sans MS"/>
                          <a:ea typeface="Calibri"/>
                          <a:cs typeface="Times New Roman"/>
                        </a:rPr>
                        <a:t>She’s a _________. She works at _________. It’s in _________  _________. She _________ sick people.</a:t>
                      </a:r>
                      <a:endParaRPr lang="ru-RU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639" marR="56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3" name="Рисунок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1604428" cy="165618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051720" y="26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4016"/>
            <a:ext cx="6096326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4067944" y="4509120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nurse</a:t>
            </a:r>
            <a:endParaRPr lang="ru-RU" sz="24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800" y="5013176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hospital</a:t>
            </a:r>
            <a:endParaRPr lang="ru-RU" sz="24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501317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Pine</a:t>
            </a:r>
            <a:endParaRPr lang="ru-RU" sz="24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5517232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Road</a:t>
            </a:r>
            <a:endParaRPr lang="ru-RU" sz="24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2120" y="551723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helps</a:t>
            </a:r>
            <a:endParaRPr lang="ru-RU" sz="24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Выноска-облако 13"/>
          <p:cNvSpPr/>
          <p:nvPr/>
        </p:nvSpPr>
        <p:spPr>
          <a:xfrm>
            <a:off x="2996208" y="1124744"/>
            <a:ext cx="3231976" cy="792088"/>
          </a:xfrm>
          <a:prstGeom prst="cloudCallout">
            <a:avLst>
              <a:gd name="adj1" fmla="val -69457"/>
              <a:gd name="adj2" fmla="val 14981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-облако 14"/>
          <p:cNvSpPr/>
          <p:nvPr/>
        </p:nvSpPr>
        <p:spPr>
          <a:xfrm>
            <a:off x="5796136" y="3266981"/>
            <a:ext cx="3096344" cy="79208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D:\Alyona\ENGLISH\Lessons\144\4\sportlight\pic\Новая папка\mechanic-clipart-car-servicing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3525006" cy="4392488"/>
          </a:xfrm>
          <a:prstGeom prst="rect">
            <a:avLst/>
          </a:prstGeom>
          <a:noFill/>
        </p:spPr>
      </p:pic>
      <p:sp>
        <p:nvSpPr>
          <p:cNvPr id="3" name="Выноска-облако 2"/>
          <p:cNvSpPr/>
          <p:nvPr/>
        </p:nvSpPr>
        <p:spPr>
          <a:xfrm>
            <a:off x="2915816" y="2492896"/>
            <a:ext cx="3096344" cy="792088"/>
          </a:xfrm>
          <a:prstGeom prst="cloudCallout">
            <a:avLst>
              <a:gd name="adj1" fmla="val -69457"/>
              <a:gd name="adj2" fmla="val -37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18836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I’m a mechanic.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1826821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Where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 you work?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2564904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At a garage.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3410997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Where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 it?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3987061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It’s in Park Road.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68144" y="4995173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What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 you do?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347864" y="5786100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 fix cars.</a:t>
            </a:r>
            <a:endParaRPr lang="ru-RU" sz="28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Выноска-облако 10"/>
          <p:cNvSpPr/>
          <p:nvPr/>
        </p:nvSpPr>
        <p:spPr>
          <a:xfrm>
            <a:off x="5516488" y="260648"/>
            <a:ext cx="3096344" cy="936104"/>
          </a:xfrm>
          <a:prstGeom prst="cloudCallout">
            <a:avLst>
              <a:gd name="adj1" fmla="val 58420"/>
              <a:gd name="adj2" fmla="val 570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796136" y="449124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What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 you?</a:t>
            </a:r>
          </a:p>
        </p:txBody>
      </p:sp>
      <p:sp>
        <p:nvSpPr>
          <p:cNvPr id="13" name="Выноска-облако 12"/>
          <p:cNvSpPr/>
          <p:nvPr/>
        </p:nvSpPr>
        <p:spPr>
          <a:xfrm>
            <a:off x="5796136" y="1700808"/>
            <a:ext cx="3096344" cy="115212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-облако 15"/>
          <p:cNvSpPr/>
          <p:nvPr/>
        </p:nvSpPr>
        <p:spPr>
          <a:xfrm>
            <a:off x="3131840" y="3843045"/>
            <a:ext cx="3096344" cy="1080120"/>
          </a:xfrm>
          <a:prstGeom prst="cloudCallout">
            <a:avLst>
              <a:gd name="adj1" fmla="val -76422"/>
              <a:gd name="adj2" fmla="val -15471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-облако 16"/>
          <p:cNvSpPr/>
          <p:nvPr/>
        </p:nvSpPr>
        <p:spPr>
          <a:xfrm>
            <a:off x="5652120" y="4941168"/>
            <a:ext cx="3096344" cy="1008112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-облако 17"/>
          <p:cNvSpPr/>
          <p:nvPr/>
        </p:nvSpPr>
        <p:spPr>
          <a:xfrm>
            <a:off x="2915816" y="5517232"/>
            <a:ext cx="3096344" cy="1080120"/>
          </a:xfrm>
          <a:prstGeom prst="cloudCallout">
            <a:avLst>
              <a:gd name="adj1" fmla="val -69736"/>
              <a:gd name="adj2" fmla="val -26413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4" grpId="0"/>
      <p:bldP spid="6" grpId="0"/>
      <p:bldP spid="8" grpId="0"/>
      <p:bldP spid="10" grpId="0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Alyona\ENGLISH\Lessons\144\4\sportlight\pic\Новая папка\cartoon-mail-carrier-with-bag-and-letter_29190-3143.jpg"/>
          <p:cNvPicPr>
            <a:picLocks noChangeAspect="1" noChangeArrowheads="1"/>
          </p:cNvPicPr>
          <p:nvPr/>
        </p:nvPicPr>
        <p:blipFill>
          <a:blip r:embed="rId2" cstate="print"/>
          <a:srcRect r="10657"/>
          <a:stretch>
            <a:fillRect/>
          </a:stretch>
        </p:blipFill>
        <p:spPr bwMode="auto">
          <a:xfrm flipH="1">
            <a:off x="107504" y="620688"/>
            <a:ext cx="3919835" cy="5214392"/>
          </a:xfrm>
          <a:prstGeom prst="rect">
            <a:avLst/>
          </a:prstGeom>
          <a:noFill/>
        </p:spPr>
      </p:pic>
      <p:sp>
        <p:nvSpPr>
          <p:cNvPr id="18" name="Выноска-облако 17"/>
          <p:cNvSpPr/>
          <p:nvPr/>
        </p:nvSpPr>
        <p:spPr>
          <a:xfrm>
            <a:off x="683568" y="5373216"/>
            <a:ext cx="5400600" cy="1340768"/>
          </a:xfrm>
          <a:prstGeom prst="cloudCallout">
            <a:avLst>
              <a:gd name="adj1" fmla="val -14469"/>
              <a:gd name="adj2" fmla="val -28090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Выноска-облако 2"/>
          <p:cNvSpPr/>
          <p:nvPr/>
        </p:nvSpPr>
        <p:spPr>
          <a:xfrm>
            <a:off x="2915816" y="2492896"/>
            <a:ext cx="3096344" cy="1152128"/>
          </a:xfrm>
          <a:prstGeom prst="cloudCallout">
            <a:avLst>
              <a:gd name="adj1" fmla="val -69457"/>
              <a:gd name="adj2" fmla="val -37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1826821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Where do you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2564904"/>
            <a:ext cx="280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At a post office.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3410997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 is it?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68144" y="4995173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What do you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5517232"/>
            <a:ext cx="4950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 carry a big bag. I take letters to people’s houses.</a:t>
            </a:r>
            <a:endParaRPr lang="ru-RU" sz="28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Выноска-облако 10"/>
          <p:cNvSpPr/>
          <p:nvPr/>
        </p:nvSpPr>
        <p:spPr>
          <a:xfrm>
            <a:off x="5516488" y="260648"/>
            <a:ext cx="3096344" cy="936104"/>
          </a:xfrm>
          <a:prstGeom prst="cloudCallout">
            <a:avLst>
              <a:gd name="adj1" fmla="val 58420"/>
              <a:gd name="adj2" fmla="val 570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796136" y="449124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What </a:t>
            </a:r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 you?</a:t>
            </a:r>
          </a:p>
        </p:txBody>
      </p:sp>
      <p:sp>
        <p:nvSpPr>
          <p:cNvPr id="13" name="Выноска-облако 12"/>
          <p:cNvSpPr/>
          <p:nvPr/>
        </p:nvSpPr>
        <p:spPr>
          <a:xfrm>
            <a:off x="5796136" y="1700808"/>
            <a:ext cx="3096344" cy="115212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носка-облако 13"/>
          <p:cNvSpPr/>
          <p:nvPr/>
        </p:nvSpPr>
        <p:spPr>
          <a:xfrm>
            <a:off x="2996208" y="1124744"/>
            <a:ext cx="3096344" cy="711696"/>
          </a:xfrm>
          <a:prstGeom prst="cloudCallout">
            <a:avLst>
              <a:gd name="adj1" fmla="val -69457"/>
              <a:gd name="adj2" fmla="val 14981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-облако 14"/>
          <p:cNvSpPr/>
          <p:nvPr/>
        </p:nvSpPr>
        <p:spPr>
          <a:xfrm>
            <a:off x="5796136" y="3266981"/>
            <a:ext cx="3096344" cy="79208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-облако 15"/>
          <p:cNvSpPr/>
          <p:nvPr/>
        </p:nvSpPr>
        <p:spPr>
          <a:xfrm>
            <a:off x="3131840" y="3843045"/>
            <a:ext cx="3096344" cy="1080120"/>
          </a:xfrm>
          <a:prstGeom prst="cloudCallout">
            <a:avLst>
              <a:gd name="adj1" fmla="val -76422"/>
              <a:gd name="adj2" fmla="val -15471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-облако 16"/>
          <p:cNvSpPr/>
          <p:nvPr/>
        </p:nvSpPr>
        <p:spPr>
          <a:xfrm>
            <a:off x="5652120" y="4941168"/>
            <a:ext cx="3096344" cy="1008112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118836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I’m a postman.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3987061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It’s in Queen</a:t>
            </a:r>
          </a:p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Street.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6" grpId="0"/>
      <p:bldP spid="10" grpId="0"/>
      <p:bldP spid="14" grpId="0" animBg="1"/>
      <p:bldP spid="16" grpId="0" animBg="1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Alyona\ENGLISH\Lessons\144\4\sportlight\pic\Новая папка\clipart-restaurant-service-crew-15.jpg"/>
          <p:cNvPicPr>
            <a:picLocks noChangeAspect="1" noChangeArrowheads="1"/>
          </p:cNvPicPr>
          <p:nvPr/>
        </p:nvPicPr>
        <p:blipFill>
          <a:blip r:embed="rId2" cstate="print"/>
          <a:srcRect r="11888"/>
          <a:stretch>
            <a:fillRect/>
          </a:stretch>
        </p:blipFill>
        <p:spPr bwMode="auto">
          <a:xfrm flipH="1">
            <a:off x="35496" y="980728"/>
            <a:ext cx="3465512" cy="3933056"/>
          </a:xfrm>
          <a:prstGeom prst="rect">
            <a:avLst/>
          </a:prstGeom>
          <a:noFill/>
        </p:spPr>
      </p:pic>
      <p:sp>
        <p:nvSpPr>
          <p:cNvPr id="3" name="Выноска-облако 2"/>
          <p:cNvSpPr/>
          <p:nvPr/>
        </p:nvSpPr>
        <p:spPr>
          <a:xfrm>
            <a:off x="2915816" y="2492896"/>
            <a:ext cx="3096344" cy="792088"/>
          </a:xfrm>
          <a:prstGeom prst="cloudCallout">
            <a:avLst>
              <a:gd name="adj1" fmla="val -69457"/>
              <a:gd name="adj2" fmla="val -37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118836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I’m a waiter.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1826821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 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do you work?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2564904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At a cafe.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3410997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 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is it?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3987061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It’s in Mount</a:t>
            </a:r>
          </a:p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Street.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868144" y="5085184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 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do you do?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99792" y="5589240"/>
            <a:ext cx="2934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 serve food and drinks.</a:t>
            </a:r>
            <a:endParaRPr lang="ru-RU" sz="28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Выноска-облако 10"/>
          <p:cNvSpPr/>
          <p:nvPr/>
        </p:nvSpPr>
        <p:spPr>
          <a:xfrm>
            <a:off x="5516488" y="260648"/>
            <a:ext cx="3096344" cy="936104"/>
          </a:xfrm>
          <a:prstGeom prst="cloudCallout">
            <a:avLst>
              <a:gd name="adj1" fmla="val 58420"/>
              <a:gd name="adj2" fmla="val 570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796136" y="449124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i="1" dirty="0">
                <a:solidFill>
                  <a:srgbClr val="FF0000"/>
                </a:solidFill>
                <a:latin typeface="Comic Sans MS" pitchFamily="66" charset="0"/>
              </a:rPr>
              <a:t>??? </a:t>
            </a:r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are you?</a:t>
            </a:r>
          </a:p>
        </p:txBody>
      </p:sp>
      <p:sp>
        <p:nvSpPr>
          <p:cNvPr id="13" name="Выноска-облако 12"/>
          <p:cNvSpPr/>
          <p:nvPr/>
        </p:nvSpPr>
        <p:spPr>
          <a:xfrm>
            <a:off x="5796136" y="1700808"/>
            <a:ext cx="3096344" cy="115212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носка-облако 13"/>
          <p:cNvSpPr/>
          <p:nvPr/>
        </p:nvSpPr>
        <p:spPr>
          <a:xfrm>
            <a:off x="2996208" y="1124744"/>
            <a:ext cx="3096344" cy="711696"/>
          </a:xfrm>
          <a:prstGeom prst="cloudCallout">
            <a:avLst>
              <a:gd name="adj1" fmla="val -69457"/>
              <a:gd name="adj2" fmla="val 14981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-облако 14"/>
          <p:cNvSpPr/>
          <p:nvPr/>
        </p:nvSpPr>
        <p:spPr>
          <a:xfrm>
            <a:off x="5796136" y="3266981"/>
            <a:ext cx="3096344" cy="79208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-облако 15"/>
          <p:cNvSpPr/>
          <p:nvPr/>
        </p:nvSpPr>
        <p:spPr>
          <a:xfrm>
            <a:off x="3131840" y="3843045"/>
            <a:ext cx="3096344" cy="1080120"/>
          </a:xfrm>
          <a:prstGeom prst="cloudCallout">
            <a:avLst>
              <a:gd name="adj1" fmla="val -76422"/>
              <a:gd name="adj2" fmla="val -15471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-облако 16"/>
          <p:cNvSpPr/>
          <p:nvPr/>
        </p:nvSpPr>
        <p:spPr>
          <a:xfrm>
            <a:off x="5652120" y="4941168"/>
            <a:ext cx="3096344" cy="1008112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-облако 17"/>
          <p:cNvSpPr/>
          <p:nvPr/>
        </p:nvSpPr>
        <p:spPr>
          <a:xfrm>
            <a:off x="2195736" y="5517232"/>
            <a:ext cx="3816424" cy="1080120"/>
          </a:xfrm>
          <a:prstGeom prst="cloudCallout">
            <a:avLst>
              <a:gd name="adj1" fmla="val -48715"/>
              <a:gd name="adj2" fmla="val -300074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8" grpId="0"/>
      <p:bldP spid="10" grpId="0"/>
      <p:bldP spid="14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Alyona\ENGLISH\Lessons\144\4\sportlight\pic\Новая папка\магазин-фермы-местный-рынок-стой-а-про-авать-овощи-alien-кот-шаржа-98013008.jpg"/>
          <p:cNvPicPr>
            <a:picLocks noChangeAspect="1" noChangeArrowheads="1"/>
          </p:cNvPicPr>
          <p:nvPr/>
        </p:nvPicPr>
        <p:blipFill>
          <a:blip r:embed="rId2" cstate="print"/>
          <a:srcRect l="12614" r="13503"/>
          <a:stretch>
            <a:fillRect/>
          </a:stretch>
        </p:blipFill>
        <p:spPr bwMode="auto">
          <a:xfrm>
            <a:off x="0" y="908720"/>
            <a:ext cx="3600400" cy="4873093"/>
          </a:xfrm>
          <a:prstGeom prst="rect">
            <a:avLst/>
          </a:prstGeom>
          <a:noFill/>
        </p:spPr>
      </p:pic>
      <p:sp>
        <p:nvSpPr>
          <p:cNvPr id="3" name="Выноска-облако 2"/>
          <p:cNvSpPr/>
          <p:nvPr/>
        </p:nvSpPr>
        <p:spPr>
          <a:xfrm>
            <a:off x="2987824" y="2420888"/>
            <a:ext cx="3312368" cy="1224136"/>
          </a:xfrm>
          <a:prstGeom prst="cloudCallout">
            <a:avLst>
              <a:gd name="adj1" fmla="val -69457"/>
              <a:gd name="adj2" fmla="val -37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818709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I’m a greengrocer.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16216" y="3337828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Где это</a:t>
            </a:r>
            <a:r>
              <a:rPr lang="en-US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3933056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It’s in King Street.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4941168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Что Вы делаете</a:t>
            </a:r>
            <a:r>
              <a:rPr lang="en-US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83768" y="5589240"/>
            <a:ext cx="3150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 sell fruit and vegetables.</a:t>
            </a:r>
            <a:endParaRPr lang="ru-RU" sz="28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Выноска-облако 10"/>
          <p:cNvSpPr/>
          <p:nvPr/>
        </p:nvSpPr>
        <p:spPr>
          <a:xfrm>
            <a:off x="5516488" y="260648"/>
            <a:ext cx="3096344" cy="936104"/>
          </a:xfrm>
          <a:prstGeom prst="cloudCallout">
            <a:avLst>
              <a:gd name="adj1" fmla="val 58420"/>
              <a:gd name="adj2" fmla="val 570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156176" y="476672"/>
            <a:ext cx="1764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Кто Вы?</a:t>
            </a:r>
            <a:endParaRPr lang="en-US" sz="2800" b="1" i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5796136" y="1700808"/>
            <a:ext cx="3096344" cy="115212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носка-облако 13"/>
          <p:cNvSpPr/>
          <p:nvPr/>
        </p:nvSpPr>
        <p:spPr>
          <a:xfrm>
            <a:off x="2996208" y="836712"/>
            <a:ext cx="3096344" cy="999728"/>
          </a:xfrm>
          <a:prstGeom prst="cloudCallout">
            <a:avLst>
              <a:gd name="adj1" fmla="val -69457"/>
              <a:gd name="adj2" fmla="val 14981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-облако 14"/>
          <p:cNvSpPr/>
          <p:nvPr/>
        </p:nvSpPr>
        <p:spPr>
          <a:xfrm>
            <a:off x="5796136" y="3266981"/>
            <a:ext cx="3096344" cy="79208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-облако 15"/>
          <p:cNvSpPr/>
          <p:nvPr/>
        </p:nvSpPr>
        <p:spPr>
          <a:xfrm>
            <a:off x="3131840" y="3843045"/>
            <a:ext cx="3096344" cy="1080120"/>
          </a:xfrm>
          <a:prstGeom prst="cloudCallout">
            <a:avLst>
              <a:gd name="adj1" fmla="val -76422"/>
              <a:gd name="adj2" fmla="val -15471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-облако 16"/>
          <p:cNvSpPr/>
          <p:nvPr/>
        </p:nvSpPr>
        <p:spPr>
          <a:xfrm>
            <a:off x="5652120" y="4941168"/>
            <a:ext cx="3096344" cy="1008112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-облако 17"/>
          <p:cNvSpPr/>
          <p:nvPr/>
        </p:nvSpPr>
        <p:spPr>
          <a:xfrm>
            <a:off x="1907704" y="5517232"/>
            <a:ext cx="4104456" cy="1080120"/>
          </a:xfrm>
          <a:prstGeom prst="cloudCallout">
            <a:avLst>
              <a:gd name="adj1" fmla="val -38420"/>
              <a:gd name="adj2" fmla="val -28410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47656" y="1772816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Где Вы работаете</a:t>
            </a:r>
            <a:r>
              <a:rPr lang="en-US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2492896"/>
            <a:ext cx="280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At a greengrocer's.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10" grpId="0"/>
      <p:bldP spid="14" grpId="0" animBg="1"/>
      <p:bldP spid="16" grpId="0" animBg="1"/>
      <p:bldP spid="18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Alyona\ENGLISH\Lessons\144\4\sportlight\pic\Новая папка\х-еб-сервировки-шеф-повара-шаржа-538930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692696"/>
            <a:ext cx="3600400" cy="4845398"/>
          </a:xfrm>
          <a:prstGeom prst="rect">
            <a:avLst/>
          </a:prstGeom>
          <a:noFill/>
        </p:spPr>
      </p:pic>
      <p:sp>
        <p:nvSpPr>
          <p:cNvPr id="3" name="Выноска-облако 2"/>
          <p:cNvSpPr/>
          <p:nvPr/>
        </p:nvSpPr>
        <p:spPr>
          <a:xfrm>
            <a:off x="2987824" y="2420888"/>
            <a:ext cx="3312368" cy="792088"/>
          </a:xfrm>
          <a:prstGeom prst="cloudCallout">
            <a:avLst>
              <a:gd name="adj1" fmla="val -69457"/>
              <a:gd name="adj2" fmla="val -37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59832" y="1052736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I’m a baker.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16216" y="3337828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Где это</a:t>
            </a:r>
            <a:r>
              <a:rPr lang="en-US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3933056"/>
            <a:ext cx="2664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It’s in Mill road.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24128" y="4941168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Что Вы делаете</a:t>
            </a:r>
            <a:r>
              <a:rPr lang="en-US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83768" y="5589240"/>
            <a:ext cx="3150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I bake bread and make cakes.</a:t>
            </a:r>
            <a:endParaRPr lang="ru-RU" sz="28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" name="Выноска-облако 8"/>
          <p:cNvSpPr/>
          <p:nvPr/>
        </p:nvSpPr>
        <p:spPr>
          <a:xfrm>
            <a:off x="5516488" y="260648"/>
            <a:ext cx="3096344" cy="936104"/>
          </a:xfrm>
          <a:prstGeom prst="cloudCallout">
            <a:avLst>
              <a:gd name="adj1" fmla="val 58420"/>
              <a:gd name="adj2" fmla="val 570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156176" y="476672"/>
            <a:ext cx="1764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Кто Вы?</a:t>
            </a:r>
            <a:endParaRPr lang="en-US" sz="2800" b="1" i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Выноска-облако 10"/>
          <p:cNvSpPr/>
          <p:nvPr/>
        </p:nvSpPr>
        <p:spPr>
          <a:xfrm>
            <a:off x="5796136" y="1700808"/>
            <a:ext cx="3096344" cy="115212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-облако 11"/>
          <p:cNvSpPr/>
          <p:nvPr/>
        </p:nvSpPr>
        <p:spPr>
          <a:xfrm>
            <a:off x="2996208" y="836712"/>
            <a:ext cx="3096344" cy="864096"/>
          </a:xfrm>
          <a:prstGeom prst="cloudCallout">
            <a:avLst>
              <a:gd name="adj1" fmla="val -69457"/>
              <a:gd name="adj2" fmla="val 14981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-облако 12"/>
          <p:cNvSpPr/>
          <p:nvPr/>
        </p:nvSpPr>
        <p:spPr>
          <a:xfrm>
            <a:off x="5796136" y="3266981"/>
            <a:ext cx="3096344" cy="792088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носка-облако 13"/>
          <p:cNvSpPr/>
          <p:nvPr/>
        </p:nvSpPr>
        <p:spPr>
          <a:xfrm>
            <a:off x="3131840" y="3843045"/>
            <a:ext cx="3096344" cy="1080120"/>
          </a:xfrm>
          <a:prstGeom prst="cloudCallout">
            <a:avLst>
              <a:gd name="adj1" fmla="val -76422"/>
              <a:gd name="adj2" fmla="val -15471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-облако 14"/>
          <p:cNvSpPr/>
          <p:nvPr/>
        </p:nvSpPr>
        <p:spPr>
          <a:xfrm>
            <a:off x="5652120" y="4941168"/>
            <a:ext cx="3096344" cy="1008112"/>
          </a:xfrm>
          <a:prstGeom prst="cloudCallout">
            <a:avLst>
              <a:gd name="adj1" fmla="val 58420"/>
              <a:gd name="adj2" fmla="val 570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-облако 15"/>
          <p:cNvSpPr/>
          <p:nvPr/>
        </p:nvSpPr>
        <p:spPr>
          <a:xfrm>
            <a:off x="1907704" y="5517232"/>
            <a:ext cx="4104456" cy="1080120"/>
          </a:xfrm>
          <a:prstGeom prst="cloudCallout">
            <a:avLst>
              <a:gd name="adj1" fmla="val -38420"/>
              <a:gd name="adj2" fmla="val -28410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47656" y="1772816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Где Вы работаете</a:t>
            </a:r>
            <a:r>
              <a:rPr lang="en-US" sz="28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75856" y="2492896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i="1" dirty="0">
                <a:solidFill>
                  <a:prstClr val="black"/>
                </a:solidFill>
                <a:latin typeface="Comic Sans MS" pitchFamily="66" charset="0"/>
              </a:rPr>
              <a:t>At a baker's.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8" grpId="0"/>
      <p:bldP spid="12" grpId="0" animBg="1"/>
      <p:bldP spid="14" grpId="0" animBg="1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240</Words>
  <Application>Microsoft Office PowerPoint</Application>
  <PresentationFormat>Экран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November, 8th</dc:title>
  <dc:creator>Алёна</dc:creator>
  <cp:lastModifiedBy>Алёна</cp:lastModifiedBy>
  <cp:revision>4</cp:revision>
  <dcterms:created xsi:type="dcterms:W3CDTF">2021-11-07T18:44:01Z</dcterms:created>
  <dcterms:modified xsi:type="dcterms:W3CDTF">2023-09-04T16:36:52Z</dcterms:modified>
</cp:coreProperties>
</file>