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13" autoAdjust="0"/>
  </p:normalViewPr>
  <p:slideViewPr>
    <p:cSldViewPr>
      <p:cViewPr varScale="1">
        <p:scale>
          <a:sx n="67" d="100"/>
          <a:sy n="67" d="100"/>
        </p:scale>
        <p:origin x="56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185A3-8A91-41A5-86BA-5813A87D68EF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A07E3-23C4-4A16-A102-ADBD67DD302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99706-99AC-4F83-9A10-7A0FF96F983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99706-99AC-4F83-9A10-7A0FF96F983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23528" y="1296635"/>
            <a:ext cx="8568952" cy="37856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Present Simple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Простое настоящее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Употребляем. Когда говорим о действиях которые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пр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исходят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постоянно, регулярно 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      I go to school every Monday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.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Когда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описываем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предмет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или человека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      I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am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a teacher.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     My name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is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Tom.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     She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is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a good pupil.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628800"/>
            <a:ext cx="1828696" cy="1734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0" y="188640"/>
            <a:ext cx="2154872" cy="145347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6" y="1196752"/>
            <a:ext cx="1368152" cy="2062103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127" y="4859700"/>
            <a:ext cx="1799594" cy="188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0" y="3429000"/>
            <a:ext cx="2325072" cy="16742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83568" y="4797152"/>
            <a:ext cx="1080120" cy="156966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D:\Alyona\ENGLISH\Lessons\144\3\superman_PNG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335925">
            <a:off x="1818092" y="347560"/>
            <a:ext cx="2949245" cy="2462661"/>
          </a:xfrm>
          <a:prstGeom prst="rect">
            <a:avLst/>
          </a:prstGeom>
          <a:noFill/>
        </p:spPr>
      </p:pic>
      <p:pic>
        <p:nvPicPr>
          <p:cNvPr id="50" name="Picture 4" descr="D:\Alyona\ENGLISH\Lessons\144\3\superman_PNG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335925">
            <a:off x="1903973" y="3611868"/>
            <a:ext cx="3044710" cy="2542376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 rot="664620">
            <a:off x="2240710" y="1007196"/>
            <a:ext cx="183736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 not</a:t>
            </a:r>
            <a:endParaRPr lang="ru-RU" sz="3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664620">
            <a:off x="2023765" y="4342970"/>
            <a:ext cx="236635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does</a:t>
            </a:r>
            <a:r>
              <a:rPr lang="en-US" sz="24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</a:t>
            </a:r>
            <a:endParaRPr lang="ru-RU" sz="3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7776968" y="666989"/>
            <a:ext cx="1215397" cy="1921328"/>
            <a:chOff x="7776968" y="666989"/>
            <a:chExt cx="1215397" cy="1921328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 flipH="1">
              <a:off x="8530204" y="2131117"/>
              <a:ext cx="182165" cy="438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8729325" y="2131117"/>
              <a:ext cx="214313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>
            <a:xfrm>
              <a:off x="8458813" y="666989"/>
              <a:ext cx="478631" cy="6572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единительная линия 38"/>
            <p:cNvCxnSpPr>
              <a:stCxn id="38" idx="4"/>
            </p:cNvCxnSpPr>
            <p:nvPr/>
          </p:nvCxnSpPr>
          <p:spPr>
            <a:xfrm>
              <a:off x="8698128" y="1324213"/>
              <a:ext cx="25003" cy="819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8732061" y="1200389"/>
              <a:ext cx="251818" cy="2762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 flipV="1">
              <a:off x="8365964" y="1219439"/>
              <a:ext cx="330378" cy="257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776968" y="1340768"/>
              <a:ext cx="1215397" cy="584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run</a:t>
              </a:r>
              <a:r>
                <a:rPr lang="en-US" sz="32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endParaRPr lang="ru-RU" sz="3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7956376" y="2636912"/>
            <a:ext cx="971741" cy="1876424"/>
            <a:chOff x="8172259" y="2633663"/>
            <a:chExt cx="971741" cy="1876424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8415050" y="2633663"/>
              <a:ext cx="581113" cy="1876424"/>
              <a:chOff x="8415050" y="2633663"/>
              <a:chExt cx="581113" cy="1876424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 flipH="1">
                <a:off x="8580240" y="4068808"/>
                <a:ext cx="182165" cy="438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 flipH="1" flipV="1">
                <a:off x="8415050" y="3240134"/>
                <a:ext cx="330378" cy="257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Овал 23"/>
              <p:cNvSpPr/>
              <p:nvPr/>
            </p:nvSpPr>
            <p:spPr>
              <a:xfrm>
                <a:off x="8499672" y="2633663"/>
                <a:ext cx="478631" cy="65722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5" name="Прямая соединительная линия 24"/>
              <p:cNvCxnSpPr>
                <a:stCxn id="24" idx="4"/>
              </p:cNvCxnSpPr>
              <p:nvPr/>
            </p:nvCxnSpPr>
            <p:spPr>
              <a:xfrm>
                <a:off x="8738988" y="3290887"/>
                <a:ext cx="25003" cy="819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8763990" y="4052887"/>
                <a:ext cx="214313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 flipV="1">
                <a:off x="8744345" y="3214688"/>
                <a:ext cx="251818" cy="2762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8172259" y="3284984"/>
              <a:ext cx="971741" cy="584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run</a:t>
              </a:r>
              <a:endParaRPr lang="ru-RU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7147023" y="1844824"/>
            <a:ext cx="1606530" cy="1897360"/>
            <a:chOff x="5796136" y="1628800"/>
            <a:chExt cx="1606530" cy="1897360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6372200" y="1628800"/>
              <a:ext cx="576064" cy="1897360"/>
              <a:chOff x="6372200" y="1628800"/>
              <a:chExt cx="576064" cy="1897360"/>
            </a:xfrm>
          </p:grpSpPr>
          <p:sp>
            <p:nvSpPr>
              <p:cNvPr id="31" name="Овал 30"/>
              <p:cNvSpPr/>
              <p:nvPr/>
            </p:nvSpPr>
            <p:spPr>
              <a:xfrm>
                <a:off x="6444208" y="1628800"/>
                <a:ext cx="478631" cy="65722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2" name="Прямая соединительная линия 31"/>
              <p:cNvCxnSpPr>
                <a:stCxn id="31" idx="4"/>
              </p:cNvCxnSpPr>
              <p:nvPr/>
            </p:nvCxnSpPr>
            <p:spPr>
              <a:xfrm>
                <a:off x="6683523" y="2286024"/>
                <a:ext cx="25003" cy="819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 flipV="1">
                <a:off x="6696446" y="2204864"/>
                <a:ext cx="251818" cy="2762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 flipH="1" flipV="1">
                <a:off x="6372200" y="2204864"/>
                <a:ext cx="330378" cy="257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6516216" y="3068960"/>
                <a:ext cx="182165" cy="438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6732240" y="3068960"/>
                <a:ext cx="214313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5796136" y="2348880"/>
              <a:ext cx="1606530" cy="584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jump</a:t>
              </a:r>
              <a:r>
                <a:rPr lang="en-US" sz="32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endParaRPr lang="ru-RU" sz="3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7596336" y="4581128"/>
            <a:ext cx="1362874" cy="1914524"/>
            <a:chOff x="7740352" y="4583159"/>
            <a:chExt cx="1362874" cy="1914524"/>
          </a:xfrm>
        </p:grpSpPr>
        <p:sp>
          <p:nvSpPr>
            <p:cNvPr id="10" name="Овал 9"/>
            <p:cNvSpPr/>
            <p:nvPr/>
          </p:nvSpPr>
          <p:spPr>
            <a:xfrm>
              <a:off x="8500756" y="4583159"/>
              <a:ext cx="478631" cy="6572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>
              <a:stCxn id="10" idx="4"/>
            </p:cNvCxnSpPr>
            <p:nvPr/>
          </p:nvCxnSpPr>
          <p:spPr>
            <a:xfrm>
              <a:off x="8740071" y="5240383"/>
              <a:ext cx="25003" cy="819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8757930" y="6040483"/>
              <a:ext cx="214313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8745429" y="5164184"/>
              <a:ext cx="251818" cy="2762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H="1">
              <a:off x="8579156" y="6053137"/>
              <a:ext cx="182165" cy="438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H="1" flipV="1">
              <a:off x="8421110" y="5195888"/>
              <a:ext cx="330378" cy="257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740352" y="5231231"/>
              <a:ext cx="1362874" cy="584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jump</a:t>
              </a:r>
              <a:endParaRPr lang="ru-RU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6" name="Прямоугольник 55"/>
          <p:cNvSpPr/>
          <p:nvPr/>
        </p:nvSpPr>
        <p:spPr>
          <a:xfrm>
            <a:off x="7596336" y="5517232"/>
            <a:ext cx="28803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5652120" y="5445224"/>
            <a:ext cx="28803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-0.00324 L -0.30278 -0.5071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0" y="-2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93889E-18 L -0.32292 0.57754 " pathEditMode="relative" ptsTypes="AA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8.51852E-6 L -0.13385 -0.23102 " pathEditMode="relative" ptsTypes="AA">
                                      <p:cBhvr>
                                        <p:cTn id="5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08663 0.40949 " pathEditMode="relative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51" grpId="0" animBg="1"/>
      <p:bldP spid="52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lyona\ENGLISH\Lessons\144\3\question_mark_PNG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908720"/>
            <a:ext cx="1435334" cy="2399259"/>
          </a:xfrm>
          <a:prstGeom prst="rect">
            <a:avLst/>
          </a:prstGeom>
          <a:noFill/>
        </p:spPr>
      </p:pic>
      <p:pic>
        <p:nvPicPr>
          <p:cNvPr id="55" name="Picture 2" descr="D:\Alyona\ENGLISH\Lessons\144\3\question_mark_PNG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4221088"/>
            <a:ext cx="1435334" cy="2399259"/>
          </a:xfrm>
          <a:prstGeom prst="rect">
            <a:avLst/>
          </a:prstGeom>
          <a:noFill/>
        </p:spPr>
      </p:pic>
      <p:sp>
        <p:nvSpPr>
          <p:cNvPr id="62" name="Прямоугольник 61"/>
          <p:cNvSpPr/>
          <p:nvPr/>
        </p:nvSpPr>
        <p:spPr>
          <a:xfrm>
            <a:off x="3095328" y="1628800"/>
            <a:ext cx="1828696" cy="1734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Равнобедренный треугольник 62"/>
          <p:cNvSpPr/>
          <p:nvPr/>
        </p:nvSpPr>
        <p:spPr>
          <a:xfrm>
            <a:off x="2915816" y="188640"/>
            <a:ext cx="2154872" cy="145347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311352" y="1196752"/>
            <a:ext cx="1368152" cy="2062103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3167943" y="4859700"/>
            <a:ext cx="1799594" cy="188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Равнобедренный треугольник 65"/>
          <p:cNvSpPr/>
          <p:nvPr/>
        </p:nvSpPr>
        <p:spPr>
          <a:xfrm>
            <a:off x="2915816" y="3429000"/>
            <a:ext cx="2325072" cy="16742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599384" y="4797152"/>
            <a:ext cx="1080120" cy="156966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</a:t>
            </a: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8" name="Picture 4" descr="D:\Alyona\ENGLISH\Lessons\144\3\superman_PNG3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35925">
            <a:off x="-94328" y="265737"/>
            <a:ext cx="2949245" cy="2462661"/>
          </a:xfrm>
          <a:prstGeom prst="rect">
            <a:avLst/>
          </a:prstGeom>
          <a:noFill/>
        </p:spPr>
      </p:pic>
      <p:pic>
        <p:nvPicPr>
          <p:cNvPr id="69" name="Picture 4" descr="D:\Alyona\ENGLISH\Lessons\144\3\superman_PNG3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35925">
            <a:off x="-8447" y="3530045"/>
            <a:ext cx="3044710" cy="2542376"/>
          </a:xfrm>
          <a:prstGeom prst="rect">
            <a:avLst/>
          </a:prstGeom>
          <a:noFill/>
        </p:spPr>
      </p:pic>
      <p:sp>
        <p:nvSpPr>
          <p:cNvPr id="70" name="TextBox 69"/>
          <p:cNvSpPr txBox="1"/>
          <p:nvPr/>
        </p:nvSpPr>
        <p:spPr>
          <a:xfrm rot="664620">
            <a:off x="804381" y="925373"/>
            <a:ext cx="88517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endParaRPr lang="ru-RU" sz="3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664620">
            <a:off x="561788" y="4261147"/>
            <a:ext cx="146546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Does</a:t>
            </a:r>
            <a:endParaRPr lang="ru-RU" sz="3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Группа 72"/>
          <p:cNvGrpSpPr/>
          <p:nvPr/>
        </p:nvGrpSpPr>
        <p:grpSpPr>
          <a:xfrm>
            <a:off x="7349919" y="666989"/>
            <a:ext cx="1794081" cy="1921328"/>
            <a:chOff x="7349919" y="666989"/>
            <a:chExt cx="1794081" cy="1921328"/>
          </a:xfrm>
        </p:grpSpPr>
        <p:cxnSp>
          <p:nvCxnSpPr>
            <p:cNvPr id="74" name="Прямая соединительная линия 73"/>
            <p:cNvCxnSpPr/>
            <p:nvPr/>
          </p:nvCxnSpPr>
          <p:spPr>
            <a:xfrm flipH="1">
              <a:off x="8530204" y="2131117"/>
              <a:ext cx="182165" cy="438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8729325" y="2131117"/>
              <a:ext cx="214313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Овал 75"/>
            <p:cNvSpPr/>
            <p:nvPr/>
          </p:nvSpPr>
          <p:spPr>
            <a:xfrm>
              <a:off x="8458813" y="666989"/>
              <a:ext cx="478631" cy="6572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7" name="Прямая соединительная линия 76"/>
            <p:cNvCxnSpPr>
              <a:stCxn id="76" idx="4"/>
            </p:cNvCxnSpPr>
            <p:nvPr/>
          </p:nvCxnSpPr>
          <p:spPr>
            <a:xfrm>
              <a:off x="8698128" y="1324213"/>
              <a:ext cx="25003" cy="819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8732061" y="1200389"/>
              <a:ext cx="251818" cy="2762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 flipH="1" flipV="1">
              <a:off x="8365964" y="1219439"/>
              <a:ext cx="330378" cy="257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349919" y="1268760"/>
              <a:ext cx="1794081" cy="584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swing</a:t>
              </a:r>
              <a:r>
                <a:rPr lang="en-US" sz="32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endParaRPr lang="ru-RU" sz="3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" name="Группа 80"/>
          <p:cNvGrpSpPr/>
          <p:nvPr/>
        </p:nvGrpSpPr>
        <p:grpSpPr>
          <a:xfrm>
            <a:off x="7752272" y="2636912"/>
            <a:ext cx="1391728" cy="1876424"/>
            <a:chOff x="7968155" y="2633663"/>
            <a:chExt cx="1391728" cy="1876424"/>
          </a:xfrm>
        </p:grpSpPr>
        <p:grpSp>
          <p:nvGrpSpPr>
            <p:cNvPr id="4" name="Группа 46"/>
            <p:cNvGrpSpPr/>
            <p:nvPr/>
          </p:nvGrpSpPr>
          <p:grpSpPr>
            <a:xfrm>
              <a:off x="8415050" y="2633663"/>
              <a:ext cx="581113" cy="1876424"/>
              <a:chOff x="8415050" y="2633663"/>
              <a:chExt cx="581113" cy="1876424"/>
            </a:xfrm>
          </p:grpSpPr>
          <p:cxnSp>
            <p:nvCxnSpPr>
              <p:cNvPr id="84" name="Прямая соединительная линия 83"/>
              <p:cNvCxnSpPr/>
              <p:nvPr/>
            </p:nvCxnSpPr>
            <p:spPr>
              <a:xfrm flipH="1">
                <a:off x="8580240" y="4068808"/>
                <a:ext cx="182165" cy="438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 flipH="1" flipV="1">
                <a:off x="8415050" y="3240134"/>
                <a:ext cx="330378" cy="257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Овал 85"/>
              <p:cNvSpPr/>
              <p:nvPr/>
            </p:nvSpPr>
            <p:spPr>
              <a:xfrm>
                <a:off x="8499672" y="2633663"/>
                <a:ext cx="478631" cy="65722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7" name="Прямая соединительная линия 86"/>
              <p:cNvCxnSpPr>
                <a:stCxn id="86" idx="4"/>
              </p:cNvCxnSpPr>
              <p:nvPr/>
            </p:nvCxnSpPr>
            <p:spPr>
              <a:xfrm>
                <a:off x="8738988" y="3290887"/>
                <a:ext cx="25003" cy="819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единительная линия 87"/>
              <p:cNvCxnSpPr/>
              <p:nvPr/>
            </p:nvCxnSpPr>
            <p:spPr>
              <a:xfrm>
                <a:off x="8763990" y="4052887"/>
                <a:ext cx="214313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/>
              <p:cNvCxnSpPr/>
              <p:nvPr/>
            </p:nvCxnSpPr>
            <p:spPr>
              <a:xfrm flipV="1">
                <a:off x="8744345" y="3214688"/>
                <a:ext cx="251818" cy="2762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7968155" y="3353743"/>
              <a:ext cx="1391728" cy="584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write</a:t>
              </a:r>
              <a:endParaRPr lang="ru-RU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Группа 89"/>
          <p:cNvGrpSpPr/>
          <p:nvPr/>
        </p:nvGrpSpPr>
        <p:grpSpPr>
          <a:xfrm>
            <a:off x="7147023" y="1844824"/>
            <a:ext cx="1465466" cy="1897360"/>
            <a:chOff x="5796136" y="1628800"/>
            <a:chExt cx="1465466" cy="1897360"/>
          </a:xfrm>
        </p:grpSpPr>
        <p:grpSp>
          <p:nvGrpSpPr>
            <p:cNvPr id="6" name="Группа 48"/>
            <p:cNvGrpSpPr/>
            <p:nvPr/>
          </p:nvGrpSpPr>
          <p:grpSpPr>
            <a:xfrm>
              <a:off x="6372200" y="1628800"/>
              <a:ext cx="576064" cy="1897360"/>
              <a:chOff x="6372200" y="1628800"/>
              <a:chExt cx="576064" cy="1897360"/>
            </a:xfrm>
          </p:grpSpPr>
          <p:sp>
            <p:nvSpPr>
              <p:cNvPr id="93" name="Овал 92"/>
              <p:cNvSpPr/>
              <p:nvPr/>
            </p:nvSpPr>
            <p:spPr>
              <a:xfrm>
                <a:off x="6444208" y="1628800"/>
                <a:ext cx="478631" cy="65722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4" name="Прямая соединительная линия 93"/>
              <p:cNvCxnSpPr>
                <a:stCxn id="93" idx="4"/>
              </p:cNvCxnSpPr>
              <p:nvPr/>
            </p:nvCxnSpPr>
            <p:spPr>
              <a:xfrm>
                <a:off x="6683523" y="2286024"/>
                <a:ext cx="25003" cy="819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/>
              <p:cNvCxnSpPr/>
              <p:nvPr/>
            </p:nvCxnSpPr>
            <p:spPr>
              <a:xfrm flipV="1">
                <a:off x="6696446" y="2204864"/>
                <a:ext cx="251818" cy="2762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Прямая соединительная линия 95"/>
              <p:cNvCxnSpPr/>
              <p:nvPr/>
            </p:nvCxnSpPr>
            <p:spPr>
              <a:xfrm flipH="1" flipV="1">
                <a:off x="6372200" y="2204864"/>
                <a:ext cx="330378" cy="2571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Прямая соединительная линия 96"/>
              <p:cNvCxnSpPr/>
              <p:nvPr/>
            </p:nvCxnSpPr>
            <p:spPr>
              <a:xfrm flipH="1">
                <a:off x="6516216" y="3068960"/>
                <a:ext cx="182165" cy="438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>
                <a:off x="6732240" y="3068960"/>
                <a:ext cx="214313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5796136" y="2348880"/>
              <a:ext cx="1465466" cy="584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read</a:t>
              </a:r>
              <a:r>
                <a:rPr lang="en-US" sz="32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endParaRPr lang="ru-RU" sz="3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Группа 98"/>
          <p:cNvGrpSpPr/>
          <p:nvPr/>
        </p:nvGrpSpPr>
        <p:grpSpPr>
          <a:xfrm>
            <a:off x="7596336" y="4581128"/>
            <a:ext cx="1256895" cy="1914524"/>
            <a:chOff x="7740352" y="4583159"/>
            <a:chExt cx="1256895" cy="1914524"/>
          </a:xfrm>
        </p:grpSpPr>
        <p:sp>
          <p:nvSpPr>
            <p:cNvPr id="100" name="Овал 99"/>
            <p:cNvSpPr/>
            <p:nvPr/>
          </p:nvSpPr>
          <p:spPr>
            <a:xfrm>
              <a:off x="8500756" y="4583159"/>
              <a:ext cx="478631" cy="6572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единительная линия 100"/>
            <p:cNvCxnSpPr>
              <a:stCxn id="100" idx="4"/>
            </p:cNvCxnSpPr>
            <p:nvPr/>
          </p:nvCxnSpPr>
          <p:spPr>
            <a:xfrm>
              <a:off x="8740071" y="5240383"/>
              <a:ext cx="25003" cy="819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>
              <a:off x="8757930" y="6040483"/>
              <a:ext cx="214313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8745429" y="5164184"/>
              <a:ext cx="251818" cy="2762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 flipH="1">
              <a:off x="8579156" y="6053137"/>
              <a:ext cx="182165" cy="438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 flipH="1" flipV="1">
              <a:off x="8421110" y="5195888"/>
              <a:ext cx="330378" cy="257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740352" y="5231231"/>
              <a:ext cx="766557" cy="584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fly</a:t>
              </a:r>
              <a:endParaRPr lang="ru-RU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8" name="Прямоугольник 107"/>
          <p:cNvSpPr/>
          <p:nvPr/>
        </p:nvSpPr>
        <p:spPr>
          <a:xfrm>
            <a:off x="5796136" y="5445224"/>
            <a:ext cx="2880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7452320" y="5517232"/>
            <a:ext cx="2880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-0.00324 L -0.30278 -0.5071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0" y="-2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93889E-18 L -0.32292 0.57754 " pathEditMode="relative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8.51852E-6 L -0.13385 -0.23102 " pathEditMode="relative" ptsTypes="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08663 0.40949 " pathEditMode="relative" ptsTypes="AA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108" grpId="0" animBg="1"/>
      <p:bldP spid="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979712" y="116632"/>
          <a:ext cx="4680520" cy="6583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3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Long form</a:t>
                      </a:r>
                      <a:endParaRPr lang="ru-RU" sz="1600" dirty="0">
                        <a:solidFill>
                          <a:srgbClr val="000000"/>
                        </a:solidFill>
                        <a:latin typeface="Comic Sans MS" pitchFamily="66" charset="0"/>
                        <a:ea typeface="Times New Roman"/>
                      </a:endParaRPr>
                    </a:p>
                  </a:txBody>
                  <a:tcPr marL="48381" marR="48381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 pitchFamily="66" charset="0"/>
                        </a:rPr>
                        <a:t>Short form</a:t>
                      </a:r>
                      <a:endParaRPr lang="ru-RU" sz="1600">
                        <a:solidFill>
                          <a:srgbClr val="000000"/>
                        </a:solidFill>
                        <a:latin typeface="Comic Sans MS" pitchFamily="66" charset="0"/>
                        <a:ea typeface="Times New Roman"/>
                      </a:endParaRPr>
                    </a:p>
                  </a:txBody>
                  <a:tcPr marL="48381" marR="48381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7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A</a:t>
                      </a:r>
                      <a:r>
                        <a:rPr lang="ru-RU" sz="1600" dirty="0" err="1">
                          <a:latin typeface="Comic Sans MS" pitchFamily="66" charset="0"/>
                        </a:rPr>
                        <a:t>ff</a:t>
                      </a:r>
                      <a:r>
                        <a:rPr lang="en-US" sz="1600" dirty="0" err="1">
                          <a:latin typeface="Comic Sans MS" pitchFamily="66" charset="0"/>
                        </a:rPr>
                        <a:t>i</a:t>
                      </a:r>
                      <a:r>
                        <a:rPr lang="ru-RU" sz="1600" dirty="0" err="1">
                          <a:latin typeface="Comic Sans MS" pitchFamily="66" charset="0"/>
                        </a:rPr>
                        <a:t>rmative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sentences</a:t>
                      </a:r>
                      <a:endParaRPr lang="ru-RU" sz="1600" dirty="0">
                        <a:solidFill>
                          <a:srgbClr val="000000"/>
                        </a:solidFill>
                        <a:latin typeface="Comic Sans MS" pitchFamily="66" charset="0"/>
                        <a:ea typeface="Times New Roman"/>
                      </a:endParaRPr>
                    </a:p>
                  </a:txBody>
                  <a:tcPr marL="48381" marR="48381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6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I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We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You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He play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She play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It play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They play.</a:t>
                      </a:r>
                      <a:endParaRPr lang="ru-RU" sz="1600" dirty="0">
                        <a:solidFill>
                          <a:srgbClr val="000000"/>
                        </a:solidFill>
                        <a:latin typeface="Comic Sans MS" pitchFamily="66" charset="0"/>
                        <a:ea typeface="Times New Roman"/>
                      </a:endParaRPr>
                    </a:p>
                  </a:txBody>
                  <a:tcPr marL="48381" marR="4838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Comic Sans MS" pitchFamily="66" charset="0"/>
                        <a:ea typeface="Times New Roman"/>
                      </a:endParaRPr>
                    </a:p>
                  </a:txBody>
                  <a:tcPr marL="48381" marR="483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77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Negative sentences</a:t>
                      </a:r>
                      <a:endParaRPr lang="ru-RU" sz="1600" dirty="0">
                        <a:solidFill>
                          <a:srgbClr val="000000"/>
                        </a:solidFill>
                        <a:latin typeface="Comic Sans MS" pitchFamily="66" charset="0"/>
                        <a:ea typeface="Times New Roman"/>
                      </a:endParaRPr>
                    </a:p>
                  </a:txBody>
                  <a:tcPr marL="48381" marR="48381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6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I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We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You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He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does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She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does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It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does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They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solidFill>
                          <a:srgbClr val="000000"/>
                        </a:solidFill>
                        <a:latin typeface="Comic Sans MS" pitchFamily="66" charset="0"/>
                        <a:ea typeface="Times New Roman"/>
                      </a:endParaRPr>
                    </a:p>
                  </a:txBody>
                  <a:tcPr marL="48381" marR="4838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I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n’t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We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n’t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You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n’t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He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does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n’t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She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does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n’t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It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does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n’t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 pitchFamily="66" charset="0"/>
                        </a:rPr>
                        <a:t>They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n’t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play.</a:t>
                      </a:r>
                      <a:endParaRPr lang="ru-RU" sz="1600" dirty="0">
                        <a:solidFill>
                          <a:srgbClr val="000000"/>
                        </a:solidFill>
                        <a:latin typeface="Comic Sans MS" pitchFamily="66" charset="0"/>
                        <a:ea typeface="Times New Roman"/>
                      </a:endParaRPr>
                    </a:p>
                  </a:txBody>
                  <a:tcPr marL="48381" marR="483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 pitchFamily="66" charset="0"/>
                        </a:rPr>
                        <a:t>Interrogative</a:t>
                      </a:r>
                      <a:endParaRPr lang="ru-RU" sz="1600" dirty="0">
                        <a:solidFill>
                          <a:srgbClr val="000000"/>
                        </a:solidFill>
                        <a:latin typeface="Comic Sans MS" pitchFamily="66" charset="0"/>
                        <a:ea typeface="Times New Roman"/>
                      </a:endParaRPr>
                    </a:p>
                  </a:txBody>
                  <a:tcPr marL="48381" marR="4838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 pitchFamily="66" charset="0"/>
                        </a:rPr>
                        <a:t>Answers</a:t>
                      </a:r>
                      <a:endParaRPr lang="ru-RU" sz="1600" dirty="0">
                        <a:solidFill>
                          <a:srgbClr val="000000"/>
                        </a:solidFill>
                        <a:latin typeface="Comic Sans MS" pitchFamily="66" charset="0"/>
                        <a:ea typeface="Times New Roman"/>
                      </a:endParaRPr>
                    </a:p>
                  </a:txBody>
                  <a:tcPr marL="48381" marR="483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36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I play?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we play?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you play?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Does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he play?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Does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she play?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Does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it play?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they play?</a:t>
                      </a:r>
                      <a:endParaRPr lang="ru-RU" sz="1600" dirty="0">
                        <a:solidFill>
                          <a:srgbClr val="000000"/>
                        </a:solidFill>
                        <a:latin typeface="Comic Sans MS" pitchFamily="66" charset="0"/>
                        <a:ea typeface="Times New Roman"/>
                      </a:endParaRPr>
                    </a:p>
                  </a:txBody>
                  <a:tcPr marL="48381" marR="4838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600" dirty="0">
                          <a:latin typeface="Comic Sans MS" pitchFamily="66" charset="0"/>
                        </a:rPr>
                        <a:t>Yes, we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.</a:t>
                      </a:r>
                      <a:endParaRPr lang="ru-RU" sz="1600" dirty="0">
                        <a:latin typeface="Comic Sans MS" pitchFamily="66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600" dirty="0">
                          <a:latin typeface="Comic Sans MS" pitchFamily="66" charset="0"/>
                        </a:rPr>
                        <a:t>No, we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do</a:t>
                      </a: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Comic Sans MS" pitchFamily="66" charset="0"/>
                        </a:rPr>
                        <a:t>n’t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.</a:t>
                      </a:r>
                      <a:endParaRPr lang="ru-RU" sz="1600" dirty="0">
                        <a:solidFill>
                          <a:srgbClr val="000000"/>
                        </a:solidFill>
                        <a:latin typeface="Comic Sans MS" pitchFamily="66" charset="0"/>
                        <a:ea typeface="Calibri"/>
                      </a:endParaRPr>
                    </a:p>
                  </a:txBody>
                  <a:tcPr marL="48381" marR="483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5656" y="116632"/>
            <a:ext cx="2520280" cy="720080"/>
          </a:xfrm>
          <a:prstGeom prst="rect">
            <a:avLst/>
          </a:prstGeom>
          <a:noFill/>
          <a:ln w="571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Bahnschrift SemiBold" pitchFamily="34" charset="0"/>
              </a:rPr>
              <a:t>Children </a:t>
            </a:r>
            <a:endParaRPr lang="ru-RU" sz="4400" b="1" dirty="0">
              <a:latin typeface="Bahnschrift Semi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1960" y="116632"/>
            <a:ext cx="3602323" cy="769441"/>
          </a:xfrm>
          <a:prstGeom prst="rect">
            <a:avLst/>
          </a:prstGeom>
          <a:noFill/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SemiBold" pitchFamily="34" charset="0"/>
              </a:rPr>
              <a:t>want</a:t>
            </a:r>
            <a:r>
              <a:rPr lang="ru-RU" sz="4400" b="1" dirty="0">
                <a:latin typeface="Bahnschrift SemiBold" pitchFamily="34" charset="0"/>
              </a:rPr>
              <a:t> </a:t>
            </a:r>
            <a:r>
              <a:rPr lang="en-US" sz="4400" b="1" dirty="0">
                <a:latin typeface="Bahnschrift SemiBold" pitchFamily="34" charset="0"/>
              </a:rPr>
              <a:t>to run</a:t>
            </a:r>
            <a:endParaRPr lang="ru-RU" sz="4400" b="1" dirty="0">
              <a:latin typeface="Bahnschrift Semi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017310"/>
            <a:ext cx="7441781" cy="2123658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ahnschrift SemiBold" pitchFamily="34" charset="0"/>
              </a:rPr>
              <a:t>Do</a:t>
            </a:r>
            <a:r>
              <a:rPr lang="en-US" sz="4400" dirty="0">
                <a:latin typeface="Bahnschrift SemiBold" pitchFamily="34" charset="0"/>
              </a:rPr>
              <a:t> children want to run?</a:t>
            </a:r>
          </a:p>
          <a:p>
            <a:r>
              <a:rPr lang="en-US" sz="4400" dirty="0">
                <a:latin typeface="Bahnschrift SemiBold" pitchFamily="34" charset="0"/>
              </a:rPr>
              <a:t> - Yes, they do.</a:t>
            </a:r>
          </a:p>
          <a:p>
            <a:r>
              <a:rPr lang="en-US" sz="4400" dirty="0">
                <a:latin typeface="Bahnschrift SemiBold" pitchFamily="34" charset="0"/>
              </a:rPr>
              <a:t>- </a:t>
            </a:r>
            <a:r>
              <a:rPr lang="en-US" sz="4400" dirty="0">
                <a:solidFill>
                  <a:schemeClr val="tx1"/>
                </a:solidFill>
                <a:latin typeface="Bahnschrift SemiBold" pitchFamily="34" charset="0"/>
              </a:rPr>
              <a:t>No</a:t>
            </a:r>
            <a:r>
              <a:rPr lang="en-US" sz="4400" dirty="0">
                <a:latin typeface="Bahnschrift SemiBold" pitchFamily="34" charset="0"/>
              </a:rPr>
              <a:t>, they do</a:t>
            </a:r>
            <a:r>
              <a:rPr lang="en-US" sz="4400" dirty="0">
                <a:solidFill>
                  <a:srgbClr val="00B050"/>
                </a:solidFill>
                <a:latin typeface="Bahnschrift SemiBold" pitchFamily="34" charset="0"/>
              </a:rPr>
              <a:t>n’t</a:t>
            </a:r>
            <a:r>
              <a:rPr lang="en-US" sz="4400" dirty="0">
                <a:latin typeface="Bahnschrift SemiBold" pitchFamily="34" charset="0"/>
              </a:rPr>
              <a:t>.</a:t>
            </a:r>
            <a:endParaRPr lang="ru-RU" sz="4400" dirty="0">
              <a:latin typeface="Bahnschrift SemiBold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3429000"/>
            <a:ext cx="2520280" cy="720080"/>
          </a:xfrm>
          <a:prstGeom prst="rect">
            <a:avLst/>
          </a:prstGeom>
          <a:noFill/>
          <a:ln w="571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Bahnschrift SemiBold" pitchFamily="34" charset="0"/>
              </a:rPr>
              <a:t>My dog</a:t>
            </a:r>
            <a:endParaRPr lang="ru-RU" sz="4400" b="1" dirty="0">
              <a:latin typeface="Bahnschrift Semi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3429000"/>
            <a:ext cx="4032448" cy="769441"/>
          </a:xfrm>
          <a:prstGeom prst="rect">
            <a:avLst/>
          </a:prstGeom>
          <a:noFill/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SemiBold" pitchFamily="34" charset="0"/>
              </a:rPr>
              <a:t>love swimming</a:t>
            </a:r>
            <a:endParaRPr lang="ru-RU" sz="4400" b="1" dirty="0">
              <a:latin typeface="Bahnschrift Semi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365104"/>
            <a:ext cx="7812360" cy="2123658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ahnschrift SemiBold" pitchFamily="34" charset="0"/>
              </a:rPr>
              <a:t>Does</a:t>
            </a:r>
            <a:r>
              <a:rPr lang="en-US" sz="4400" dirty="0">
                <a:latin typeface="Bahnschrift SemiBold" pitchFamily="34" charset="0"/>
              </a:rPr>
              <a:t> my dog love swimming?</a:t>
            </a:r>
            <a:endParaRPr lang="ru-RU" sz="4400" dirty="0">
              <a:latin typeface="Bahnschrift SemiBold" pitchFamily="34" charset="0"/>
            </a:endParaRPr>
          </a:p>
          <a:p>
            <a:pPr>
              <a:buFontTx/>
              <a:buChar char="-"/>
            </a:pPr>
            <a:r>
              <a:rPr lang="en-US" sz="4400" dirty="0">
                <a:latin typeface="Bahnschrift SemiBold" pitchFamily="34" charset="0"/>
              </a:rPr>
              <a:t>Yes, it does.</a:t>
            </a:r>
          </a:p>
          <a:p>
            <a:pPr>
              <a:buFontTx/>
              <a:buChar char="-"/>
            </a:pPr>
            <a:r>
              <a:rPr lang="en-US" sz="4400" dirty="0">
                <a:latin typeface="Bahnschrift SemiBold" pitchFamily="34" charset="0"/>
              </a:rPr>
              <a:t>No, it doesn’t.</a:t>
            </a:r>
            <a:endParaRPr lang="ru-RU" sz="44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3688" y="620688"/>
            <a:ext cx="2376592" cy="576064"/>
          </a:xfrm>
          <a:prstGeom prst="rect">
            <a:avLst/>
          </a:prstGeom>
          <a:noFill/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Bahnschrift SemiBold" pitchFamily="34" charset="0"/>
              </a:rPr>
              <a:t>Children   </a:t>
            </a:r>
            <a:endParaRPr lang="ru-RU" sz="4400" b="1" dirty="0">
              <a:latin typeface="Bahnschrift Semi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9862" y="450538"/>
            <a:ext cx="4000078" cy="76944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SemiBold" pitchFamily="34" charset="0"/>
              </a:rPr>
              <a:t>to be at home</a:t>
            </a:r>
            <a:endParaRPr lang="ru-RU" sz="4400" b="1" dirty="0">
              <a:latin typeface="Bahnschrift Semi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56792"/>
            <a:ext cx="6327960" cy="212365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Bahnschrift SemiBold" pitchFamily="34" charset="0"/>
              </a:rPr>
              <a:t>Are</a:t>
            </a:r>
            <a:r>
              <a:rPr lang="en-US" sz="4400" dirty="0">
                <a:latin typeface="Bahnschrift SemiBold" pitchFamily="34" charset="0"/>
              </a:rPr>
              <a:t> children at home?</a:t>
            </a:r>
            <a:endParaRPr lang="ru-RU" sz="4400" dirty="0">
              <a:latin typeface="Bahnschrift SemiBold" pitchFamily="34" charset="0"/>
            </a:endParaRPr>
          </a:p>
          <a:p>
            <a:r>
              <a:rPr lang="ru-RU" sz="4400" dirty="0">
                <a:latin typeface="Bahnschrift SemiBold" pitchFamily="34" charset="0"/>
              </a:rPr>
              <a:t>-</a:t>
            </a:r>
            <a:r>
              <a:rPr lang="en-US" sz="4400" dirty="0">
                <a:latin typeface="Bahnschrift SemiBold" pitchFamily="34" charset="0"/>
              </a:rPr>
              <a:t>Yes, they are.</a:t>
            </a:r>
          </a:p>
          <a:p>
            <a:r>
              <a:rPr lang="en-US" sz="4400" dirty="0">
                <a:latin typeface="Bahnschrift SemiBold" pitchFamily="34" charset="0"/>
              </a:rPr>
              <a:t>-No, they aren’t.</a:t>
            </a:r>
            <a:endParaRPr lang="ru-RU" sz="44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280</Words>
  <Application>Microsoft Office PowerPoint</Application>
  <PresentationFormat>Экран (4:3)</PresentationFormat>
  <Paragraphs>88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Bahnschrift SemiBold</vt:lpstr>
      <vt:lpstr>Calibri</vt:lpstr>
      <vt:lpstr>Comic Sans MS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Алёна</dc:creator>
  <cp:lastModifiedBy>Алёна</cp:lastModifiedBy>
  <cp:revision>19</cp:revision>
  <dcterms:created xsi:type="dcterms:W3CDTF">2020-11-29T09:23:58Z</dcterms:created>
  <dcterms:modified xsi:type="dcterms:W3CDTF">2023-09-04T16:26:08Z</dcterms:modified>
</cp:coreProperties>
</file>