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3" r:id="rId9"/>
    <p:sldId id="262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D8F65-1CC5-4B23-A986-5DA4F9962F70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CA65-13CD-49BF-B94A-B78BA912C4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42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59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722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8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44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56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808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25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13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54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18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9CA65-13CD-49BF-B94A-B78BA912C49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84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2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10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97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18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80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62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87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7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1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74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3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A5A56-B539-42C8-8670-63F0EDE46B3F}" type="datetimeFigureOut">
              <a:rPr lang="ru-RU" smtClean="0"/>
              <a:t>16.03.2022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180B-0896-4589-B555-CAA970AAD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5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88905"/>
            <a:ext cx="9144000" cy="2387600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Соглашение по оформлению </a:t>
            </a:r>
            <a:r>
              <a:rPr lang="en-US" sz="5400" b="1" dirty="0" smtClean="0">
                <a:solidFill>
                  <a:srgbClr val="0070C0"/>
                </a:solidFill>
              </a:rPr>
              <a:t>SQL</a:t>
            </a:r>
            <a:r>
              <a:rPr lang="ru-RU" sz="5400" b="1" dirty="0"/>
              <a:t> </a:t>
            </a:r>
            <a:r>
              <a:rPr lang="ru-RU" sz="5400" b="1" dirty="0" smtClean="0"/>
              <a:t>кода</a:t>
            </a:r>
            <a:endParaRPr lang="ru-RU" sz="540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157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ru-RU" b="1" dirty="0" smtClean="0">
                <a:solidFill>
                  <a:srgbClr val="C00000"/>
                </a:solidFill>
              </a:rPr>
              <a:t>Подзапросы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75508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Для выбора уникальных значений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Иногда делают так: создают таблицу </a:t>
            </a:r>
            <a:r>
              <a:rPr lang="en-US" dirty="0" smtClean="0"/>
              <a:t>#1 </a:t>
            </a:r>
            <a:r>
              <a:rPr lang="ru-RU" dirty="0" smtClean="0"/>
              <a:t>с </a:t>
            </a:r>
            <a:r>
              <a:rPr lang="en-US" dirty="0" smtClean="0">
                <a:solidFill>
                  <a:srgbClr val="CC00FF"/>
                </a:solidFill>
              </a:rPr>
              <a:t>ROW_NUMBER</a:t>
            </a:r>
            <a:r>
              <a:rPr lang="en-US" dirty="0" smtClean="0"/>
              <a:t>, </a:t>
            </a:r>
            <a:r>
              <a:rPr lang="ru-RU" dirty="0" smtClean="0"/>
              <a:t>потом в </a:t>
            </a:r>
            <a:r>
              <a:rPr lang="en-US" dirty="0" smtClean="0"/>
              <a:t>#2 </a:t>
            </a:r>
            <a:r>
              <a:rPr lang="ru-RU" dirty="0" smtClean="0"/>
              <a:t>помещают уникальные значения из </a:t>
            </a:r>
            <a:r>
              <a:rPr lang="en-US" dirty="0" smtClean="0"/>
              <a:t>#1.</a:t>
            </a:r>
            <a:br>
              <a:rPr lang="en-US" dirty="0" smtClean="0"/>
            </a:br>
            <a:r>
              <a:rPr lang="ru-RU" dirty="0" smtClean="0"/>
              <a:t>Это не оптимально по скорости и памяти</a:t>
            </a:r>
            <a:r>
              <a:rPr lang="en-US" dirty="0" smtClean="0"/>
              <a:t> </a:t>
            </a:r>
            <a:r>
              <a:rPr lang="ru-RU" dirty="0" smtClean="0"/>
              <a:t>для сервера</a:t>
            </a:r>
            <a:r>
              <a:rPr lang="en-US" dirty="0" smtClean="0"/>
              <a:t> – </a:t>
            </a:r>
            <a:r>
              <a:rPr lang="ru-RU" dirty="0" smtClean="0"/>
              <a:t>ему нужно хранить </a:t>
            </a:r>
            <a:r>
              <a:rPr lang="en-US" dirty="0" smtClean="0"/>
              <a:t>#1,</a:t>
            </a:r>
            <a:r>
              <a:rPr lang="ru-RU" dirty="0" smtClean="0"/>
              <a:t> хотя далее она не нужна.</a:t>
            </a:r>
            <a:br>
              <a:rPr lang="ru-RU" dirty="0" smtClean="0"/>
            </a:br>
            <a:r>
              <a:rPr lang="ru-RU" i="1" dirty="0" smtClean="0"/>
              <a:t>Лучше делать так:</a:t>
            </a:r>
            <a:br>
              <a:rPr lang="ru-RU" i="1" dirty="0" smtClean="0"/>
            </a:br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*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INTO</a:t>
            </a:r>
            <a:r>
              <a:rPr lang="en-US" dirty="0" smtClean="0"/>
              <a:t> #LastCalls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  <a:r>
              <a:rPr lang="ru-RU" dirty="0" smtClean="0">
                <a:solidFill>
                  <a:srgbClr val="00B050"/>
                </a:solidFill>
              </a:rPr>
              <a:t>Осмысленное название таблицы вместо </a:t>
            </a:r>
            <a:r>
              <a:rPr lang="en-US" dirty="0" smtClean="0">
                <a:solidFill>
                  <a:srgbClr val="00B050"/>
                </a:solidFill>
              </a:rPr>
              <a:t>#2*/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  <a:r>
              <a:rPr lang="ru-RU" dirty="0" smtClean="0">
                <a:solidFill>
                  <a:srgbClr val="00B050"/>
                </a:solidFill>
              </a:rPr>
              <a:t>Подзапрос вместо таблицы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ru-RU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  <a:r>
              <a:rPr lang="ru-RU" dirty="0" smtClean="0">
                <a:solidFill>
                  <a:srgbClr val="00B050"/>
                </a:solidFill>
              </a:rPr>
              <a:t>Смещён полностью на 1 </a:t>
            </a:r>
            <a:r>
              <a:rPr lang="en-US" dirty="0" smtClean="0">
                <a:solidFill>
                  <a:srgbClr val="00B050"/>
                </a:solidFill>
              </a:rPr>
              <a:t>tab*/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 smtClean="0"/>
              <a:t>*, </a:t>
            </a:r>
            <a:r>
              <a:rPr lang="en-US" dirty="0" smtClean="0">
                <a:solidFill>
                  <a:srgbClr val="CC00FF"/>
                </a:solidFill>
              </a:rPr>
              <a:t>ROW_NUMBER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0070C0"/>
                </a:solidFill>
              </a:rPr>
              <a:t>OVER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PARTITION BY </a:t>
            </a:r>
            <a:r>
              <a:rPr lang="en-US" dirty="0" smtClean="0"/>
              <a:t>ID_HD </a:t>
            </a:r>
            <a:r>
              <a:rPr lang="en-US" dirty="0" smtClean="0">
                <a:solidFill>
                  <a:srgbClr val="0070C0"/>
                </a:solidFill>
              </a:rPr>
              <a:t>ORDER BY </a:t>
            </a:r>
            <a:r>
              <a:rPr lang="en-US" dirty="0" smtClean="0"/>
              <a:t>DT_CONTACT </a:t>
            </a:r>
            <a:r>
              <a:rPr lang="en-US" dirty="0" smtClean="0">
                <a:solidFill>
                  <a:srgbClr val="0070C0"/>
                </a:solidFill>
              </a:rPr>
              <a:t>DESC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Number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3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smtClean="0"/>
              <a:t>CONTACTS_INFO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en-US" dirty="0" smtClean="0"/>
              <a:t>Subquery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smtClean="0"/>
              <a:t>Number = 1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!Удобны для выбора уникальных строк, да и вообще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Стандарт </a:t>
            </a: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ru-RU" b="1" dirty="0" smtClean="0">
                <a:solidFill>
                  <a:srgbClr val="C00000"/>
                </a:solidFill>
              </a:rPr>
              <a:t>:2016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7550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Максимально по стандарту</a:t>
            </a:r>
            <a:r>
              <a:rPr lang="ru-RU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Для </a:t>
            </a:r>
            <a:r>
              <a:rPr lang="en-US" dirty="0" smtClean="0"/>
              <a:t>SQL </a:t>
            </a:r>
            <a:r>
              <a:rPr lang="ru-RU" dirty="0" smtClean="0"/>
              <a:t>есть несколько реализаций(диалектов): </a:t>
            </a:r>
            <a:r>
              <a:rPr lang="en-US" dirty="0" smtClean="0"/>
              <a:t>MS SQL Server, Oracle Database, MySQL, PostgreSQL </a:t>
            </a:r>
            <a:r>
              <a:rPr lang="ru-RU" dirty="0" smtClean="0"/>
              <a:t>и др.</a:t>
            </a:r>
            <a:br>
              <a:rPr lang="ru-RU" dirty="0" smtClean="0"/>
            </a:br>
            <a:r>
              <a:rPr lang="ru-RU" dirty="0" smtClean="0"/>
              <a:t>В каждом диалекте есть свои фичи, но общее в них – это стандарт </a:t>
            </a:r>
            <a:r>
              <a:rPr lang="en-US" dirty="0" smtClean="0"/>
              <a:t>SQL.</a:t>
            </a:r>
          </a:p>
          <a:p>
            <a:pPr>
              <a:lnSpc>
                <a:spcPct val="150000"/>
              </a:lnSpc>
            </a:pPr>
            <a:r>
              <a:rPr lang="ru-RU" i="1" dirty="0" smtClean="0"/>
              <a:t>Пример:</a:t>
            </a:r>
            <a:r>
              <a:rPr lang="en-US" i="1" dirty="0" smtClean="0"/>
              <a:t> </a:t>
            </a:r>
            <a:r>
              <a:rPr lang="ru-RU" dirty="0" smtClean="0"/>
              <a:t>Оператор </a:t>
            </a:r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  <a:r>
              <a:rPr lang="ru-RU" dirty="0" smtClean="0"/>
              <a:t>по написанию и смыслу одинаков во все диалектах, как много другое.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Без необходимости не используйте фичи конкретных БД, если есть стандартизированный аналог.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Так будет проще писать запрос на разных диалектах в случае необходимости.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Совкомбанк</a:t>
            </a:r>
            <a:r>
              <a:rPr lang="en-US" dirty="0" smtClean="0"/>
              <a:t> </a:t>
            </a:r>
            <a:r>
              <a:rPr lang="ru-RU" dirty="0" smtClean="0"/>
              <a:t>использует как минимум 2 платформы БД: </a:t>
            </a:r>
            <a:r>
              <a:rPr lang="en-US" dirty="0" smtClean="0"/>
              <a:t>MS SQL Server </a:t>
            </a:r>
            <a:r>
              <a:rPr lang="ru-RU" dirty="0" smtClean="0"/>
              <a:t>и</a:t>
            </a:r>
            <a:r>
              <a:rPr lang="en-US" dirty="0" smtClean="0"/>
              <a:t> Oracle Database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 smtClean="0"/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!Стандарт в приоритете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" y="4283605"/>
            <a:ext cx="530016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По стандарту </a:t>
            </a:r>
            <a:r>
              <a:rPr lang="en-US" dirty="0" smtClean="0">
                <a:solidFill>
                  <a:srgbClr val="00B050"/>
                </a:solidFill>
              </a:rPr>
              <a:t>SQL</a:t>
            </a:r>
            <a:r>
              <a:rPr lang="ru-RU" dirty="0" smtClean="0">
                <a:solidFill>
                  <a:srgbClr val="00B050"/>
                </a:solidFill>
              </a:rPr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CC00FF"/>
                </a:solidFill>
              </a:rPr>
              <a:t>CAST</a:t>
            </a:r>
            <a:r>
              <a:rPr lang="en-US" dirty="0" smtClean="0"/>
              <a:t>(DT_CONTACT </a:t>
            </a:r>
            <a:r>
              <a:rPr lang="en-US" dirty="0" smtClean="0">
                <a:solidFill>
                  <a:srgbClr val="0070C0"/>
                </a:solidFill>
              </a:rPr>
              <a:t>AS DATE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ru-RU" dirty="0" smtClean="0"/>
              <a:t>PRODUCT_</a:t>
            </a:r>
            <a:r>
              <a:rPr lang="en-US" dirty="0" smtClean="0"/>
              <a:t>ID</a:t>
            </a:r>
            <a:r>
              <a:rPr lang="ru-RU" dirty="0" smtClean="0"/>
              <a:t> </a:t>
            </a:r>
            <a:r>
              <a:rPr lang="en-US" dirty="0" smtClean="0"/>
              <a:t>&lt;&gt;</a:t>
            </a:r>
            <a:r>
              <a:rPr lang="ru-RU" dirty="0" smtClean="0"/>
              <a:t> </a:t>
            </a:r>
            <a:r>
              <a:rPr lang="ru-RU" dirty="0"/>
              <a:t>73881 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‘&lt;&gt;’ */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1081" y="4283604"/>
            <a:ext cx="503996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Диалект </a:t>
            </a:r>
            <a:r>
              <a:rPr lang="en-US" dirty="0" smtClean="0">
                <a:solidFill>
                  <a:srgbClr val="C00000"/>
                </a:solidFill>
              </a:rPr>
              <a:t>MS SQL Server</a:t>
            </a:r>
            <a:r>
              <a:rPr lang="ru-RU" dirty="0" smtClean="0">
                <a:solidFill>
                  <a:srgbClr val="C00000"/>
                </a:solidFill>
              </a:rPr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CC00FF"/>
                </a:solidFill>
              </a:rPr>
              <a:t>CONVERT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r>
              <a:rPr lang="en-US" dirty="0" smtClean="0"/>
              <a:t>, DT_CONTACT)</a:t>
            </a:r>
            <a:br>
              <a:rPr lang="en-US" dirty="0" smtClean="0"/>
            </a:br>
            <a:r>
              <a:rPr lang="ru-RU" dirty="0" smtClean="0"/>
              <a:t>PRODUCT_</a:t>
            </a:r>
            <a:r>
              <a:rPr lang="en-US" dirty="0" smtClean="0"/>
              <a:t>ID</a:t>
            </a:r>
            <a:r>
              <a:rPr lang="ru-RU" dirty="0" smtClean="0"/>
              <a:t> != 73881 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‘!=’ */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!</a:t>
            </a:r>
            <a:r>
              <a:rPr lang="ru-RU" b="1" dirty="0" smtClean="0">
                <a:solidFill>
                  <a:srgbClr val="C00000"/>
                </a:solidFill>
              </a:rPr>
              <a:t>Шпаргалка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75508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ru-RU" dirty="0" smtClean="0"/>
              <a:t>Осмысленные имена по правилам именования: </a:t>
            </a:r>
            <a:r>
              <a:rPr lang="en-US" dirty="0" smtClean="0"/>
              <a:t>@dateStart, #AllCalls</a:t>
            </a:r>
            <a:endParaRPr lang="ru-RU" dirty="0" smtClean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ru-RU" dirty="0" smtClean="0">
                <a:solidFill>
                  <a:srgbClr val="00B050"/>
                </a:solidFill>
              </a:rPr>
              <a:t>Комментарий</a:t>
            </a:r>
            <a:r>
              <a:rPr lang="ru-RU" dirty="0" smtClean="0"/>
              <a:t> в первой строке, перед </a:t>
            </a: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ru-RU" dirty="0" smtClean="0"/>
              <a:t>и в неочевидных местах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ru-RU" dirty="0" smtClean="0"/>
              <a:t>Каждая переменная на отдельной строке с присвоенным значением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ru-RU" dirty="0" smtClean="0"/>
              <a:t>Операторы с новой строки, все зарезервированные слова </a:t>
            </a:r>
            <a:r>
              <a:rPr lang="en-US" dirty="0" smtClean="0"/>
              <a:t>SQL</a:t>
            </a:r>
            <a:r>
              <a:rPr lang="ru-RU" dirty="0" smtClean="0"/>
              <a:t> в ВЕРХНЕМ регистре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en-US" dirty="0" smtClean="0"/>
              <a:t>_</a:t>
            </a:r>
            <a:r>
              <a:rPr lang="ru-RU" dirty="0" smtClean="0"/>
              <a:t>Пробелы </a:t>
            </a:r>
            <a:r>
              <a:rPr lang="ru-RU" dirty="0"/>
              <a:t>вокруг </a:t>
            </a:r>
            <a:r>
              <a:rPr lang="ru-RU" dirty="0" smtClean="0"/>
              <a:t>операторов и </a:t>
            </a:r>
            <a:r>
              <a:rPr lang="ru-RU" dirty="0"/>
              <a:t>после </a:t>
            </a:r>
            <a:r>
              <a:rPr lang="ru-RU" dirty="0" smtClean="0"/>
              <a:t>запятой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en-US" dirty="0" smtClean="0"/>
              <a:t>__</a:t>
            </a:r>
            <a:r>
              <a:rPr lang="ru-RU" dirty="0" smtClean="0"/>
              <a:t>Отступы: столбцы на 2</a:t>
            </a:r>
            <a:r>
              <a:rPr lang="en-US" dirty="0" smtClean="0"/>
              <a:t> tab,</a:t>
            </a:r>
            <a:r>
              <a:rPr lang="ru-RU" dirty="0" smtClean="0"/>
              <a:t> операторы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AND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3"/>
                </a:solidFill>
              </a:rPr>
              <a:t>OR</a:t>
            </a:r>
            <a:r>
              <a:rPr lang="en-US" dirty="0" smtClean="0"/>
              <a:t> </a:t>
            </a:r>
            <a:r>
              <a:rPr lang="ru-RU" dirty="0" smtClean="0"/>
              <a:t>и подзапросы на 1</a:t>
            </a:r>
            <a:r>
              <a:rPr lang="en-US" dirty="0" smtClean="0"/>
              <a:t> tab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ru-RU" dirty="0" smtClean="0"/>
              <a:t>Имена столбцов с новой строки в квадратных скобках, псевдонимы через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endParaRPr lang="ru-RU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ru-RU" dirty="0" smtClean="0"/>
              <a:t>Используем подзапросы, особенно для выбора уникальных строк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Calibri" panose="020F0502020204030204" pitchFamily="34" charset="0"/>
              <a:buChar char="!"/>
            </a:pPr>
            <a:r>
              <a:rPr lang="ru-RU" dirty="0" smtClean="0"/>
              <a:t>Стандарт </a:t>
            </a:r>
            <a:r>
              <a:rPr lang="en-US" dirty="0" smtClean="0"/>
              <a:t>SQL</a:t>
            </a:r>
            <a:r>
              <a:rPr lang="ru-RU" dirty="0" smtClean="0"/>
              <a:t> приоритетнее аналогов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CONVERT</a:t>
            </a:r>
            <a:r>
              <a:rPr lang="en-US" dirty="0" smtClean="0"/>
              <a:t>) =&gt; (</a:t>
            </a:r>
            <a:r>
              <a:rPr lang="en-US" dirty="0" smtClean="0">
                <a:solidFill>
                  <a:srgbClr val="00B050"/>
                </a:solidFill>
              </a:rPr>
              <a:t>CAST</a:t>
            </a:r>
            <a:r>
              <a:rPr lang="en-US" dirty="0" smtClean="0"/>
              <a:t>), (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) =&gt; (</a:t>
            </a:r>
            <a:r>
              <a:rPr lang="en-US" dirty="0" smtClean="0">
                <a:solidFill>
                  <a:srgbClr val="00B050"/>
                </a:solidFill>
              </a:rPr>
              <a:t>&lt;&gt;</a:t>
            </a:r>
            <a:r>
              <a:rPr lang="en-US" dirty="0" smtClean="0"/>
              <a:t>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149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Введение.</a:t>
            </a:r>
            <a:r>
              <a:rPr lang="en-US" b="1" dirty="0" smtClean="0">
                <a:solidFill>
                  <a:srgbClr val="C00000"/>
                </a:solidFill>
              </a:rPr>
              <a:t>sql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31965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Требования к скрипту: </a:t>
            </a:r>
            <a:r>
              <a:rPr lang="ru-RU" dirty="0" smtClean="0"/>
              <a:t>корректность и удобочитаемость.</a:t>
            </a:r>
            <a:br>
              <a:rPr lang="ru-RU" dirty="0" smtClean="0"/>
            </a:br>
            <a:r>
              <a:rPr lang="ru-RU" dirty="0" smtClean="0"/>
              <a:t>Работающий скрипт – только часть успеха.</a:t>
            </a:r>
            <a:br>
              <a:rPr lang="ru-RU" dirty="0" smtClean="0"/>
            </a:br>
            <a:r>
              <a:rPr lang="ru-RU" dirty="0" smtClean="0"/>
              <a:t>Для работы в команде нужно уметь правильно оформить результат.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Соглашение описывает способы повышения удобочитаемости.</a:t>
            </a:r>
          </a:p>
          <a:p>
            <a:pPr>
              <a:lnSpc>
                <a:spcPct val="150000"/>
              </a:lnSpc>
            </a:pPr>
            <a:endParaRPr lang="ru-RU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Почему это важно? </a:t>
            </a:r>
            <a:r>
              <a:rPr lang="ru-RU" dirty="0" smtClean="0"/>
              <a:t>Пишем скрипт 1 раз, правим многократно.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Что это даст? </a:t>
            </a:r>
            <a:r>
              <a:rPr lang="ru-RU" dirty="0" smtClean="0"/>
              <a:t>Всем(и нам самим) будет гораздо проще вникать в логику скрипт</a:t>
            </a:r>
            <a:r>
              <a:rPr lang="ru-RU" dirty="0"/>
              <a:t>а</a:t>
            </a:r>
            <a:r>
              <a:rPr lang="ru-RU" dirty="0" smtClean="0"/>
              <a:t>.</a:t>
            </a:r>
            <a:endParaRPr lang="ru-RU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В целом это как почерк</a:t>
            </a:r>
            <a:r>
              <a:rPr lang="en-US" dirty="0" smtClean="0"/>
              <a:t> - </a:t>
            </a:r>
            <a:r>
              <a:rPr lang="ru-RU" dirty="0" smtClean="0">
                <a:solidFill>
                  <a:srgbClr val="0070C0"/>
                </a:solidFill>
              </a:rPr>
              <a:t>разборчивый легче понять.</a:t>
            </a:r>
            <a:endParaRPr lang="ru-RU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Вообще это просто </a:t>
            </a:r>
            <a:r>
              <a:rPr lang="ru-RU" dirty="0" smtClean="0">
                <a:solidFill>
                  <a:srgbClr val="0070C0"/>
                </a:solidFill>
              </a:rPr>
              <a:t>порядок</a:t>
            </a:r>
            <a:r>
              <a:rPr lang="ru-RU" dirty="0" smtClean="0"/>
              <a:t> – так </a:t>
            </a:r>
            <a:r>
              <a:rPr lang="ru-RU" dirty="0" smtClean="0">
                <a:solidFill>
                  <a:srgbClr val="0070C0"/>
                </a:solidFill>
              </a:rPr>
              <a:t>легче ориентироваться</a:t>
            </a:r>
            <a:r>
              <a:rPr lang="ru-RU" dirty="0" smtClean="0"/>
              <a:t> по скрипту и </a:t>
            </a:r>
            <a:r>
              <a:rPr lang="ru-RU" dirty="0" smtClean="0">
                <a:solidFill>
                  <a:srgbClr val="0070C0"/>
                </a:solidFill>
              </a:rPr>
              <a:t>сложнее ошибиться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!Удобочитаемость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34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Имена </a:t>
            </a:r>
            <a:r>
              <a:rPr lang="en-US" b="1" dirty="0" smtClean="0">
                <a:solidFill>
                  <a:srgbClr val="C00000"/>
                </a:solidFill>
              </a:rPr>
              <a:t>@</a:t>
            </a:r>
            <a:r>
              <a:rPr lang="ru-RU" b="1" dirty="0" smtClean="0">
                <a:solidFill>
                  <a:srgbClr val="C00000"/>
                </a:solidFill>
              </a:rPr>
              <a:t>переменных и </a:t>
            </a:r>
            <a:r>
              <a:rPr lang="en-US" b="1" dirty="0" smtClean="0">
                <a:solidFill>
                  <a:srgbClr val="C00000"/>
                </a:solidFill>
              </a:rPr>
              <a:t>#</a:t>
            </a:r>
            <a:r>
              <a:rPr lang="ru-RU" b="1" dirty="0" smtClean="0">
                <a:solidFill>
                  <a:srgbClr val="C00000"/>
                </a:solidFill>
              </a:rPr>
              <a:t>таблиц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15114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Осмысленные имена.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ru-RU" dirty="0" smtClean="0"/>
              <a:t>Плохо, когда сосредотачиваешься на участке кода и видишь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smtClean="0"/>
              <a:t>#1” – </a:t>
            </a:r>
            <a:r>
              <a:rPr lang="ru-RU" dirty="0" smtClean="0"/>
              <a:t>таак, нужно листать вверх и вникать в </a:t>
            </a:r>
            <a:r>
              <a:rPr lang="en-US" dirty="0" smtClean="0"/>
              <a:t>#1.</a:t>
            </a:r>
            <a:br>
              <a:rPr lang="en-US" dirty="0" smtClean="0"/>
            </a:br>
            <a:r>
              <a:rPr lang="ru-RU" dirty="0" smtClean="0"/>
              <a:t>Хорошо, когда там вместо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smtClean="0">
                <a:solidFill>
                  <a:srgbClr val="C00000"/>
                </a:solidFill>
              </a:rPr>
              <a:t>#1</a:t>
            </a:r>
            <a:r>
              <a:rPr lang="en-US" dirty="0" smtClean="0"/>
              <a:t>” </a:t>
            </a:r>
            <a:r>
              <a:rPr lang="ru-RU" dirty="0" smtClean="0"/>
              <a:t>написано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smtClean="0">
                <a:solidFill>
                  <a:srgbClr val="00B050"/>
                </a:solidFill>
              </a:rPr>
              <a:t>#AllCalls</a:t>
            </a:r>
            <a:r>
              <a:rPr lang="en-US" dirty="0" smtClean="0"/>
              <a:t>”</a:t>
            </a:r>
            <a:r>
              <a:rPr lang="ru-RU" dirty="0" smtClean="0"/>
              <a:t>– сразу понятно.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Так же и с переменными: </a:t>
            </a:r>
            <a:r>
              <a:rPr lang="en-US" dirty="0" smtClean="0"/>
              <a:t>“@</a:t>
            </a:r>
            <a:r>
              <a:rPr lang="en-US" dirty="0" smtClean="0">
                <a:solidFill>
                  <a:srgbClr val="00B050"/>
                </a:solidFill>
              </a:rPr>
              <a:t>dateEnd</a:t>
            </a:r>
            <a:r>
              <a:rPr lang="en-US" dirty="0" smtClean="0"/>
              <a:t>” </a:t>
            </a:r>
            <a:r>
              <a:rPr lang="ru-RU" dirty="0" smtClean="0"/>
              <a:t>понятнее, чем </a:t>
            </a:r>
            <a:r>
              <a:rPr lang="en-US" dirty="0" smtClean="0"/>
              <a:t>“</a:t>
            </a:r>
            <a:r>
              <a:rPr lang="en-US" dirty="0"/>
              <a:t>@</a:t>
            </a:r>
            <a:r>
              <a:rPr lang="en-US" dirty="0" smtClean="0">
                <a:solidFill>
                  <a:srgbClr val="C00000"/>
                </a:solidFill>
              </a:rPr>
              <a:t>data_b</a:t>
            </a:r>
            <a:r>
              <a:rPr lang="en-US" dirty="0" smtClean="0"/>
              <a:t>”.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Правило именования: </a:t>
            </a:r>
          </a:p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   1. Переменные с маленькой буквы, таблицы с большой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</a:t>
            </a:r>
            <a:r>
              <a:rPr lang="en-US" dirty="0" smtClean="0"/>
              <a:t>2.</a:t>
            </a:r>
            <a:r>
              <a:rPr lang="ru-RU" dirty="0" smtClean="0"/>
              <a:t> Если слов несколько, каждое последующее с большой буквы без разделителя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i="1" dirty="0" smtClean="0"/>
              <a:t>Пример</a:t>
            </a:r>
            <a:r>
              <a:rPr lang="ru-RU" dirty="0" smtClean="0"/>
              <a:t>: </a:t>
            </a:r>
            <a:r>
              <a:rPr lang="en-US" dirty="0" smtClean="0"/>
              <a:t>@dateStart</a:t>
            </a:r>
            <a:r>
              <a:rPr lang="ru-RU" dirty="0" smtClean="0"/>
              <a:t> - переменная, </a:t>
            </a:r>
            <a:r>
              <a:rPr lang="en-US" dirty="0" smtClean="0"/>
              <a:t>#CallsAndApplications</a:t>
            </a:r>
            <a:r>
              <a:rPr lang="ru-RU" dirty="0" smtClean="0"/>
              <a:t> – таблица.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!Правильные осмысленные имена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1520" y="2947236"/>
            <a:ext cx="53001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Сразу понятно: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DT </a:t>
            </a:r>
            <a:r>
              <a:rPr lang="en-US" dirty="0" smtClean="0">
                <a:solidFill>
                  <a:schemeClr val="accent3"/>
                </a:solidFill>
              </a:rPr>
              <a:t>BETWEEN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@dateStart </a:t>
            </a:r>
            <a:r>
              <a:rPr lang="en-US" dirty="0" smtClean="0">
                <a:solidFill>
                  <a:schemeClr val="accent3"/>
                </a:solidFill>
              </a:rPr>
              <a:t>AND </a:t>
            </a:r>
            <a:r>
              <a:rPr lang="en-US" dirty="0" smtClean="0"/>
              <a:t>@dateEnd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INTO</a:t>
            </a:r>
            <a:r>
              <a:rPr lang="en-US" dirty="0" smtClean="0"/>
              <a:t> #AllCalls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INTO </a:t>
            </a:r>
            <a:r>
              <a:rPr lang="en-US" dirty="0" smtClean="0"/>
              <a:t>#LastUniqueCalls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624419" y="2947235"/>
            <a:ext cx="50258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Не информативно 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chemeClr val="tx1"/>
                </a:solidFill>
              </a:rPr>
              <a:t>dt &gt;= @data_a </a:t>
            </a:r>
            <a:r>
              <a:rPr lang="en-US" dirty="0" smtClean="0">
                <a:solidFill>
                  <a:schemeClr val="accent3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dt &lt; @data_b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into</a:t>
            </a:r>
            <a:r>
              <a:rPr lang="en-US" dirty="0" smtClean="0"/>
              <a:t> #1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into</a:t>
            </a:r>
            <a:r>
              <a:rPr lang="en-US" dirty="0" smtClean="0"/>
              <a:t> #2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202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/*</a:t>
            </a:r>
            <a:r>
              <a:rPr lang="ru-RU" b="1" dirty="0" smtClean="0">
                <a:solidFill>
                  <a:srgbClr val="C00000"/>
                </a:solidFill>
              </a:rPr>
              <a:t>Комментарии</a:t>
            </a:r>
            <a:r>
              <a:rPr lang="en-US" b="1" dirty="0" smtClean="0">
                <a:solidFill>
                  <a:srgbClr val="C00000"/>
                </a:solidFill>
              </a:rPr>
              <a:t>*/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685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Пишем комментарии.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ru-RU" dirty="0" smtClean="0"/>
              <a:t>Первая строка – подпись. Так сразу понятно кто автор и суть скрипта.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ru-RU" i="1" dirty="0" smtClean="0"/>
              <a:t>Пример</a:t>
            </a:r>
            <a:r>
              <a:rPr lang="ru-RU" dirty="0" smtClean="0"/>
              <a:t>: </a:t>
            </a:r>
            <a:r>
              <a:rPr lang="ru-RU" dirty="0">
                <a:solidFill>
                  <a:srgbClr val="00B050"/>
                </a:solidFill>
              </a:rPr>
              <a:t>--Злобин В.А. 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ru-RU" dirty="0" smtClean="0">
                <a:solidFill>
                  <a:srgbClr val="00B050"/>
                </a:solidFill>
              </a:rPr>
              <a:t>Обработка ДС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endParaRPr lang="ru-RU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ru-RU" dirty="0" smtClean="0"/>
              <a:t>Если хочется оставить комментарий рядом с именем переменной или таблицей, скорее всего</a:t>
            </a:r>
            <a:br>
              <a:rPr lang="ru-RU" dirty="0" smtClean="0"/>
            </a:br>
            <a:r>
              <a:rPr lang="ru-RU" dirty="0" smtClean="0"/>
              <a:t>это имя неинформативно</a:t>
            </a:r>
            <a:r>
              <a:rPr lang="en-US" dirty="0" smtClean="0"/>
              <a:t> </a:t>
            </a:r>
            <a:r>
              <a:rPr lang="ru-RU" dirty="0" smtClean="0"/>
              <a:t>и его нужно менять.</a:t>
            </a:r>
            <a:br>
              <a:rPr lang="ru-RU" dirty="0" smtClean="0"/>
            </a:br>
            <a:r>
              <a:rPr lang="ru-RU" dirty="0" smtClean="0"/>
              <a:t>Хорошо, когда перед каждым </a:t>
            </a: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ru-RU" dirty="0" smtClean="0"/>
              <a:t>и в неочевидных местах есть поясняющий </a:t>
            </a:r>
            <a:r>
              <a:rPr lang="ru-RU" dirty="0" smtClean="0">
                <a:solidFill>
                  <a:srgbClr val="00B050"/>
                </a:solidFill>
              </a:rPr>
              <a:t>комментарий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!Пишем комментарии – они для этого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17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@</a:t>
            </a:r>
            <a:r>
              <a:rPr lang="ru-RU" b="1" dirty="0" smtClean="0">
                <a:solidFill>
                  <a:srgbClr val="C00000"/>
                </a:solidFill>
              </a:rPr>
              <a:t>Переменные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685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Строка на каждую переменную.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Объявлять переменные нагляднее в отдельных строках, а не на одной через запятую.</a:t>
            </a:r>
            <a:br>
              <a:rPr lang="ru-RU" dirty="0" smtClean="0"/>
            </a:br>
            <a:r>
              <a:rPr lang="ru-RU" dirty="0" smtClean="0">
                <a:solidFill>
                  <a:srgbClr val="0070C0"/>
                </a:solidFill>
              </a:rPr>
              <a:t>Инициализация на месте.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Объявили и тут же присвоили значение – чем больше переменных, тем удобнее так делать.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!1 переменная – 1 строка</a:t>
            </a:r>
            <a:r>
              <a:rPr lang="en-US" sz="2000" b="1" dirty="0" smtClean="0">
                <a:solidFill>
                  <a:srgbClr val="00B050"/>
                </a:solidFill>
              </a:rPr>
              <a:t>,</a:t>
            </a:r>
            <a:r>
              <a:rPr lang="ru-RU" sz="2000" b="1" dirty="0" smtClean="0">
                <a:solidFill>
                  <a:srgbClr val="00B050"/>
                </a:solidFill>
              </a:rPr>
              <a:t> инициализация сразу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1520" y="3085815"/>
            <a:ext cx="5300169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Сбито: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DECLARE</a:t>
            </a:r>
            <a:r>
              <a:rPr lang="en-US" dirty="0" smtClean="0"/>
              <a:t> @dateStart 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‘2020-06-01’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DECLARE</a:t>
            </a:r>
            <a:r>
              <a:rPr lang="en-US" dirty="0" smtClean="0"/>
              <a:t> @dateEnd 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r>
              <a:rPr lang="en-US" dirty="0" smtClean="0"/>
              <a:t> = </a:t>
            </a:r>
            <a:r>
              <a:rPr lang="en-US" dirty="0">
                <a:solidFill>
                  <a:srgbClr val="CC00FF"/>
                </a:solidFill>
              </a:rPr>
              <a:t>EOMONTH</a:t>
            </a:r>
            <a:r>
              <a:rPr lang="en-US" dirty="0"/>
              <a:t>(@dateStart);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DECLARE</a:t>
            </a:r>
            <a:r>
              <a:rPr lang="en-US" dirty="0" smtClean="0"/>
              <a:t> @lag </a:t>
            </a:r>
            <a:r>
              <a:rPr lang="en-US" dirty="0" smtClean="0">
                <a:solidFill>
                  <a:srgbClr val="0070C0"/>
                </a:solidFill>
              </a:rPr>
              <a:t>INT</a:t>
            </a:r>
            <a:r>
              <a:rPr lang="en-US" dirty="0" smtClean="0"/>
              <a:t> = 14;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91081" y="3085814"/>
            <a:ext cx="511294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Разбросано: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declare</a:t>
            </a:r>
            <a:r>
              <a:rPr lang="en-US" dirty="0" smtClean="0"/>
              <a:t> @data_a 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/>
              <a:t>@data_b 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r>
              <a:rPr lang="en-US" dirty="0" smtClean="0">
                <a:solidFill>
                  <a:schemeClr val="tx1"/>
                </a:solidFill>
              </a:rPr>
              <a:t>, @lag </a:t>
            </a:r>
            <a:r>
              <a:rPr lang="en-US" dirty="0" smtClean="0">
                <a:solidFill>
                  <a:srgbClr val="0070C0"/>
                </a:solidFill>
              </a:rPr>
              <a:t>int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’14’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 smtClean="0"/>
              <a:t>@data_a = </a:t>
            </a:r>
            <a:r>
              <a:rPr lang="en-US" dirty="0" smtClean="0">
                <a:solidFill>
                  <a:srgbClr val="FF0000"/>
                </a:solidFill>
              </a:rPr>
              <a:t>‘2020-06-01’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 smtClean="0"/>
              <a:t>@data_b = </a:t>
            </a:r>
            <a:r>
              <a:rPr lang="en-US" dirty="0" smtClean="0">
                <a:solidFill>
                  <a:srgbClr val="FF0000"/>
                </a:solidFill>
              </a:rPr>
              <a:t>‘2020-0</a:t>
            </a:r>
            <a:r>
              <a:rPr lang="ru-RU" dirty="0" smtClean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-01’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" y="4381014"/>
            <a:ext cx="106854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*</a:t>
            </a:r>
            <a:r>
              <a:rPr lang="ru-RU" i="1" dirty="0" smtClean="0"/>
              <a:t>Не нужно числовые значения окружать кавычками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i="1" dirty="0" smtClean="0"/>
              <a:t>Это излишне и даже вредно для сервера.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" y="4979203"/>
            <a:ext cx="5300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Корректно: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smtClean="0">
                <a:solidFill>
                  <a:schemeClr val="tx1"/>
                </a:solidFill>
              </a:rPr>
              <a:t>CAMP_ID </a:t>
            </a:r>
            <a:r>
              <a:rPr lang="en-US" dirty="0" smtClean="0">
                <a:solidFill>
                  <a:schemeClr val="accent3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(4, 8, 15, 16, 23, 42)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1081" y="4973831"/>
            <a:ext cx="511294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Не правильно: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smtClean="0">
                <a:solidFill>
                  <a:schemeClr val="tx1"/>
                </a:solidFill>
              </a:rPr>
              <a:t>CAMP_ID </a:t>
            </a:r>
            <a:r>
              <a:rPr lang="en-US" dirty="0" smtClean="0">
                <a:solidFill>
                  <a:schemeClr val="accent3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‘4’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‘8’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’15’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’16’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’23’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’42’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2798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ОПЕРАТОРЫ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</a:rPr>
              <a:t>и ФУНКЦИИ()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68541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Названия всех ключевых слов языка </a:t>
            </a:r>
            <a:r>
              <a:rPr lang="en-US" dirty="0" smtClean="0"/>
              <a:t>SQL </a:t>
            </a:r>
            <a:r>
              <a:rPr lang="ru-RU" dirty="0" smtClean="0"/>
              <a:t>пишем в ВЕРХНЕМ регистре.</a:t>
            </a:r>
          </a:p>
          <a:p>
            <a:pPr>
              <a:lnSpc>
                <a:spcPct val="150000"/>
              </a:lnSpc>
            </a:pPr>
            <a:r>
              <a:rPr lang="ru-RU" i="1" dirty="0" smtClean="0"/>
              <a:t>Пример: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DISTINCT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TOP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CC00FF"/>
                </a:solidFill>
              </a:rPr>
              <a:t>CONCAT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C00FF"/>
                </a:solidFill>
              </a:rPr>
              <a:t>CAST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INTO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JOIN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OR</a:t>
            </a:r>
            <a:r>
              <a:rPr lang="en-US" dirty="0" smtClean="0"/>
              <a:t>, </a:t>
            </a:r>
            <a:r>
              <a:rPr lang="ru-RU" dirty="0" smtClean="0"/>
              <a:t>и др.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операторы пишем с новой строки: </a:t>
            </a:r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JOIN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GROUP BY </a:t>
            </a:r>
            <a:r>
              <a:rPr lang="ru-RU" dirty="0" smtClean="0"/>
              <a:t>и др.</a:t>
            </a:r>
            <a:br>
              <a:rPr lang="ru-RU" dirty="0" smtClean="0"/>
            </a:br>
            <a:r>
              <a:rPr lang="ru-RU" i="1" dirty="0" smtClean="0"/>
              <a:t>Пример: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	RESULT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ru-RU" dirty="0"/>
              <a:t>"</a:t>
            </a:r>
            <a:r>
              <a:rPr lang="ru-RU" dirty="0" smtClean="0"/>
              <a:t>Результат</a:t>
            </a:r>
            <a:r>
              <a:rPr lang="ru-RU" dirty="0"/>
              <a:t>"</a:t>
            </a:r>
            <a:r>
              <a:rPr lang="en-US" dirty="0">
                <a:solidFill>
                  <a:srgbClr val="0070C0"/>
                </a:solidFill>
              </a:rPr>
              <a:t>	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C00FF"/>
                </a:solidFill>
              </a:rPr>
              <a:t>COUNT</a:t>
            </a:r>
            <a:r>
              <a:rPr lang="en-US" dirty="0" smtClean="0"/>
              <a:t>(*)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ru-RU" dirty="0" smtClean="0"/>
              <a:t>"Кол-во"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smtClean="0"/>
              <a:t>CONTACTS_INFO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smtClean="0"/>
              <a:t>DT_CONTACT </a:t>
            </a:r>
            <a:r>
              <a:rPr lang="en-US" dirty="0" smtClean="0">
                <a:solidFill>
                  <a:schemeClr val="accent3"/>
                </a:solidFill>
              </a:rPr>
              <a:t>BETWEEN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@dateStart </a:t>
            </a:r>
            <a:r>
              <a:rPr lang="en-US" dirty="0" smtClean="0">
                <a:solidFill>
                  <a:schemeClr val="accent3"/>
                </a:solidFill>
              </a:rPr>
              <a:t>AND </a:t>
            </a:r>
            <a:r>
              <a:rPr lang="en-US" dirty="0" smtClean="0"/>
              <a:t>@dateEnd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GROUP BY </a:t>
            </a:r>
            <a:r>
              <a:rPr lang="en-US" dirty="0" smtClean="0"/>
              <a:t>RESULT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HAVING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FF"/>
                </a:solidFill>
              </a:rPr>
              <a:t>COUNT</a:t>
            </a:r>
            <a:r>
              <a:rPr lang="en-US" dirty="0" smtClean="0"/>
              <a:t>(*)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&gt; 100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ORDER BY </a:t>
            </a:r>
            <a:r>
              <a:rPr lang="ru-RU" dirty="0"/>
              <a:t>"Результат"</a:t>
            </a:r>
            <a:endParaRPr lang="en-US" dirty="0" smtClean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!Всегда ВЕРХНИЙ регистр, основные с новой строки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_</a:t>
            </a:r>
            <a:r>
              <a:rPr lang="ru-RU" b="1" dirty="0" smtClean="0">
                <a:solidFill>
                  <a:srgbClr val="C00000"/>
                </a:solidFill>
              </a:rPr>
              <a:t>Пробелы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685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Выделение пробелами</a:t>
            </a:r>
            <a:r>
              <a:rPr lang="ru-RU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Не следует уплотнять текст в ущерб читаемости.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Правила для пробелов: 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   1. До и после</a:t>
            </a:r>
            <a:r>
              <a:rPr lang="en-US" dirty="0" smtClean="0"/>
              <a:t> </a:t>
            </a:r>
            <a:r>
              <a:rPr lang="ru-RU" dirty="0" smtClean="0"/>
              <a:t>арифметических операторов</a:t>
            </a:r>
            <a:r>
              <a:rPr lang="en-US" dirty="0" smtClean="0"/>
              <a:t> </a:t>
            </a:r>
            <a:r>
              <a:rPr lang="ru-RU" dirty="0" smtClean="0"/>
              <a:t>и оператора присваивания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ru-RU" dirty="0"/>
              <a:t>+</a:t>
            </a:r>
            <a:r>
              <a:rPr lang="en-US" dirty="0"/>
              <a:t>, -, *, /, </a:t>
            </a:r>
            <a:r>
              <a:rPr lang="en-US" dirty="0" smtClean="0"/>
              <a:t>=);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 2</a:t>
            </a:r>
            <a:r>
              <a:rPr lang="ru-RU" dirty="0"/>
              <a:t>. До и после</a:t>
            </a:r>
            <a:r>
              <a:rPr lang="en-US" dirty="0"/>
              <a:t> </a:t>
            </a:r>
            <a:r>
              <a:rPr lang="ru-RU" dirty="0" smtClean="0"/>
              <a:t>логических операторов</a:t>
            </a:r>
            <a:r>
              <a:rPr lang="en-US" dirty="0" smtClean="0"/>
              <a:t> </a:t>
            </a:r>
            <a:r>
              <a:rPr lang="en-US" dirty="0"/>
              <a:t>(&gt;, &lt;, &gt;=, &lt;=, =, </a:t>
            </a:r>
            <a:r>
              <a:rPr lang="en-US" dirty="0" smtClean="0"/>
              <a:t>&lt;&gt;);</a:t>
            </a:r>
            <a:br>
              <a:rPr lang="en-US" dirty="0" smtClean="0"/>
            </a:br>
            <a:r>
              <a:rPr lang="ru-RU" dirty="0" smtClean="0"/>
              <a:t>    </a:t>
            </a:r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ru-RU" dirty="0" smtClean="0"/>
              <a:t> После запятой.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!Пробелы операторов и после запятой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19" y="3832567"/>
            <a:ext cx="539931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Легко воспринимать: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DECLARE</a:t>
            </a:r>
            <a:r>
              <a:rPr lang="en-US" dirty="0" smtClean="0"/>
              <a:t> @dateStart 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‘2020-06-01’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@dateFinish</a:t>
            </a:r>
            <a:r>
              <a:rPr lang="ru-RU" dirty="0" smtClean="0"/>
              <a:t> + </a:t>
            </a:r>
            <a:r>
              <a:rPr lang="en-US" dirty="0" smtClean="0"/>
              <a:t>@lag</a:t>
            </a:r>
            <a:br>
              <a:rPr lang="en-US" dirty="0" smtClean="0"/>
            </a:br>
            <a:r>
              <a:rPr lang="en-US" dirty="0" smtClean="0">
                <a:solidFill>
                  <a:srgbClr val="CC00FF"/>
                </a:solidFill>
              </a:rPr>
              <a:t>DATEADD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MONTH</a:t>
            </a:r>
            <a:r>
              <a:rPr lang="en-US" dirty="0" smtClean="0">
                <a:solidFill>
                  <a:schemeClr val="tx1"/>
                </a:solidFill>
              </a:rPr>
              <a:t>, -1, </a:t>
            </a:r>
            <a:r>
              <a:rPr lang="en-US" dirty="0" smtClean="0"/>
              <a:t>@dateStart) 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ru-RU" dirty="0" smtClean="0">
                <a:solidFill>
                  <a:srgbClr val="00B050"/>
                </a:solidFill>
              </a:rPr>
              <a:t>*унарный минус*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smtClean="0"/>
              <a:t>SYSTEM_CD </a:t>
            </a:r>
            <a:r>
              <a:rPr lang="en-US" dirty="0">
                <a:solidFill>
                  <a:schemeClr val="accent3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‘FPH’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‘FIS‘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‘SVC’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smtClean="0"/>
              <a:t>DT_CONTACT &gt;= </a:t>
            </a:r>
            <a:r>
              <a:rPr lang="en-US" dirty="0"/>
              <a:t>@</a:t>
            </a:r>
            <a:r>
              <a:rPr lang="en-US" dirty="0" smtClean="0"/>
              <a:t>dateStart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1081" y="3832566"/>
            <a:ext cx="511294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Нужно всматриваться: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solidFill>
                  <a:srgbClr val="0070C0"/>
                </a:solidFill>
              </a:rPr>
              <a:t>declare</a:t>
            </a:r>
            <a:r>
              <a:rPr lang="en-US" dirty="0" smtClean="0"/>
              <a:t> @data_a 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‘2020-06-01’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@data_b</a:t>
            </a:r>
            <a:r>
              <a:rPr lang="ru-RU" dirty="0" smtClean="0"/>
              <a:t>+</a:t>
            </a:r>
            <a:r>
              <a:rPr lang="en-US" dirty="0" smtClean="0"/>
              <a:t>@lag</a:t>
            </a:r>
            <a:br>
              <a:rPr lang="en-US" dirty="0" smtClean="0"/>
            </a:br>
            <a:r>
              <a:rPr lang="en-US" dirty="0" smtClean="0">
                <a:solidFill>
                  <a:srgbClr val="CC00FF"/>
                </a:solidFill>
              </a:rPr>
              <a:t>dateadd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month</a:t>
            </a:r>
            <a:r>
              <a:rPr lang="en-US" dirty="0" smtClean="0">
                <a:solidFill>
                  <a:schemeClr val="tx1"/>
                </a:solidFill>
              </a:rPr>
              <a:t>, - 1, </a:t>
            </a:r>
            <a:r>
              <a:rPr lang="en-US" dirty="0" smtClean="0"/>
              <a:t>@data_a)</a:t>
            </a:r>
            <a:endParaRPr lang="ru-RU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smtClean="0"/>
              <a:t>system_cd </a:t>
            </a:r>
            <a:r>
              <a:rPr lang="en-US" dirty="0" smtClean="0">
                <a:solidFill>
                  <a:schemeClr val="accent3"/>
                </a:solidFill>
              </a:rPr>
              <a:t>in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‘fph'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‘fis‘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‘svc’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 smtClean="0">
                <a:solidFill>
                  <a:srgbClr val="0070C0"/>
                </a:solidFill>
              </a:rPr>
              <a:t>here </a:t>
            </a:r>
            <a:r>
              <a:rPr lang="en-US" dirty="0" smtClean="0"/>
              <a:t>dt_contact&gt;=@</a:t>
            </a:r>
            <a:r>
              <a:rPr lang="en-US" dirty="0"/>
              <a:t>data_a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_</a:t>
            </a:r>
            <a:r>
              <a:rPr lang="ru-RU" b="1" dirty="0" smtClean="0">
                <a:solidFill>
                  <a:srgbClr val="C00000"/>
                </a:solidFill>
              </a:rPr>
              <a:t>_Табуляция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6854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0070C0"/>
                </a:solidFill>
              </a:rPr>
              <a:t>Выделение отступами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Столбцы смещаем от левого края на 2 табуляции(</a:t>
            </a:r>
            <a:r>
              <a:rPr lang="en-US" dirty="0" smtClean="0"/>
              <a:t>tab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smtClean="0"/>
              <a:t>Изначально там примерно 1,5 </a:t>
            </a:r>
            <a:r>
              <a:rPr lang="en-US" dirty="0" smtClean="0"/>
              <a:t>tab </a:t>
            </a:r>
            <a:r>
              <a:rPr lang="ru-RU" dirty="0" smtClean="0"/>
              <a:t>пробелами.</a:t>
            </a:r>
            <a:br>
              <a:rPr lang="ru-RU" dirty="0" smtClean="0"/>
            </a:br>
            <a:r>
              <a:rPr lang="en-US" dirty="0" smtClean="0">
                <a:solidFill>
                  <a:schemeClr val="accent3"/>
                </a:solidFill>
              </a:rPr>
              <a:t>AND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OR</a:t>
            </a:r>
            <a:r>
              <a:rPr lang="ru-RU" dirty="0" smtClean="0">
                <a:solidFill>
                  <a:schemeClr val="accent3"/>
                </a:solidFill>
              </a:rPr>
              <a:t> </a:t>
            </a:r>
            <a:r>
              <a:rPr lang="ru-RU" dirty="0" smtClean="0"/>
              <a:t>под </a:t>
            </a:r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ru-RU" dirty="0" smtClean="0"/>
              <a:t> или </a:t>
            </a:r>
            <a:r>
              <a:rPr lang="en-US" dirty="0" smtClean="0">
                <a:solidFill>
                  <a:schemeClr val="accent3"/>
                </a:solidFill>
              </a:rPr>
              <a:t>JOIN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пишем с отступом в 1</a:t>
            </a:r>
            <a:r>
              <a:rPr lang="en-US" dirty="0" smtClean="0"/>
              <a:t> tab </a:t>
            </a:r>
            <a:r>
              <a:rPr lang="ru-RU" dirty="0" smtClean="0"/>
              <a:t>относительно оператора.</a:t>
            </a:r>
            <a:br>
              <a:rPr lang="ru-RU" dirty="0" smtClean="0"/>
            </a:br>
            <a:r>
              <a:rPr lang="ru-RU" i="1" dirty="0" smtClean="0"/>
              <a:t>Пример:</a:t>
            </a:r>
            <a:br>
              <a:rPr lang="ru-RU" i="1" dirty="0" smtClean="0"/>
            </a:b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smtClean="0"/>
              <a:t>DT_CONTACT </a:t>
            </a:r>
            <a:r>
              <a:rPr lang="en-US" dirty="0" smtClean="0">
                <a:solidFill>
                  <a:schemeClr val="accent3"/>
                </a:solidFill>
              </a:rPr>
              <a:t>BETWEEN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@dateStart </a:t>
            </a:r>
            <a:r>
              <a:rPr lang="en-US" dirty="0" smtClean="0">
                <a:solidFill>
                  <a:schemeClr val="accent3"/>
                </a:solidFill>
              </a:rPr>
              <a:t>AND </a:t>
            </a:r>
            <a:r>
              <a:rPr lang="en-US" dirty="0" smtClean="0"/>
              <a:t>@dateEnd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  AND </a:t>
            </a:r>
            <a:r>
              <a:rPr lang="en-US" dirty="0" smtClean="0"/>
              <a:t>ID_RESULT </a:t>
            </a:r>
            <a:r>
              <a:rPr lang="en-US" dirty="0" smtClean="0">
                <a:solidFill>
                  <a:schemeClr val="accent3"/>
                </a:solidFill>
              </a:rPr>
              <a:t>IN</a:t>
            </a:r>
            <a:r>
              <a:rPr lang="en-US" dirty="0" smtClean="0"/>
              <a:t> (4, 8, 15, 16, 23, 42)</a:t>
            </a:r>
            <a:br>
              <a:rPr lang="en-US" dirty="0" smtClean="0"/>
            </a:br>
            <a:r>
              <a:rPr lang="ru-RU" i="1" dirty="0" smtClean="0"/>
              <a:t>Ещё пример:</a:t>
            </a:r>
            <a:br>
              <a:rPr lang="ru-RU" i="1" dirty="0" smtClean="0"/>
            </a:br>
            <a:r>
              <a:rPr lang="en-US" dirty="0" smtClean="0">
                <a:solidFill>
                  <a:schemeClr val="accent3"/>
                </a:solidFill>
              </a:rPr>
              <a:t>JOIN</a:t>
            </a:r>
            <a:r>
              <a:rPr lang="ru-RU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#Application </a:t>
            </a:r>
            <a:r>
              <a:rPr lang="en-US" dirty="0" smtClean="0">
                <a:solidFill>
                  <a:srgbClr val="0070C0"/>
                </a:solidFill>
              </a:rPr>
              <a:t>ON</a:t>
            </a:r>
            <a:r>
              <a:rPr lang="en-US" dirty="0" smtClean="0"/>
              <a:t> ID_CRM = ID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3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FF"/>
                </a:solidFill>
              </a:rPr>
              <a:t>DATEDIFF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DAY</a:t>
            </a:r>
            <a:r>
              <a:rPr lang="en-US" dirty="0" smtClean="0"/>
              <a:t>, ContactDate, ApplicationDate) </a:t>
            </a:r>
            <a:r>
              <a:rPr lang="en-US" dirty="0" smtClean="0">
                <a:solidFill>
                  <a:schemeClr val="accent3"/>
                </a:solidFill>
              </a:rPr>
              <a:t>BETWEEN</a:t>
            </a:r>
            <a:r>
              <a:rPr lang="en-US" dirty="0" smtClean="0"/>
              <a:t> 0 </a:t>
            </a:r>
            <a:r>
              <a:rPr lang="en-US" dirty="0" smtClean="0">
                <a:solidFill>
                  <a:schemeClr val="accent3"/>
                </a:solidFill>
              </a:rPr>
              <a:t>AND</a:t>
            </a:r>
            <a:r>
              <a:rPr lang="en-US" dirty="0" smtClean="0"/>
              <a:t> @lag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Подзапросы целиком смещаем на 1 </a:t>
            </a:r>
            <a:r>
              <a:rPr lang="en-US" dirty="0" smtClean="0"/>
              <a:t>tab</a:t>
            </a:r>
            <a:r>
              <a:rPr lang="ru-RU" dirty="0" smtClean="0"/>
              <a:t>.</a:t>
            </a:r>
            <a:endParaRPr lang="ru-RU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!Отступайте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372" y="0"/>
            <a:ext cx="1569628" cy="870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250762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[</a:t>
            </a:r>
            <a:r>
              <a:rPr lang="ru-RU" b="1" dirty="0" smtClean="0">
                <a:solidFill>
                  <a:srgbClr val="C00000"/>
                </a:solidFill>
              </a:rPr>
              <a:t>Столбцы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1236617"/>
            <a:ext cx="1068541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Каждый столбец с новой строки в квадратных скобках.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Если требуется писать псевдоним, пишем через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i="1" dirty="0" smtClean="0"/>
              <a:t>Пример: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/>
              <a:t>ID_CRM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,CONTACT_RESULT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ru-RU" dirty="0"/>
              <a:t>"</a:t>
            </a:r>
            <a:r>
              <a:rPr lang="ru-RU" dirty="0" smtClean="0"/>
              <a:t>Результат"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CC00FF"/>
                </a:solidFill>
              </a:rPr>
              <a:t>CAST</a:t>
            </a:r>
            <a:r>
              <a:rPr lang="en-US" dirty="0" smtClean="0"/>
              <a:t>(DT_CONTACT </a:t>
            </a:r>
            <a:r>
              <a:rPr lang="en-US" dirty="0" smtClean="0">
                <a:solidFill>
                  <a:srgbClr val="0070C0"/>
                </a:solidFill>
              </a:rPr>
              <a:t>AS DATE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ru-RU" dirty="0" smtClean="0"/>
              <a:t>"Дата контакта"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 smtClean="0"/>
              <a:t>CONTACTS_INFO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WHERE </a:t>
            </a:r>
            <a:r>
              <a:rPr lang="en-US" dirty="0" smtClean="0"/>
              <a:t>DT_CONTACT </a:t>
            </a:r>
            <a:r>
              <a:rPr lang="en-US" dirty="0" smtClean="0">
                <a:solidFill>
                  <a:schemeClr val="accent3"/>
                </a:solidFill>
              </a:rPr>
              <a:t>BETWEEN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@dateStart </a:t>
            </a:r>
            <a:r>
              <a:rPr lang="en-US" dirty="0" smtClean="0">
                <a:solidFill>
                  <a:schemeClr val="accent3"/>
                </a:solidFill>
              </a:rPr>
              <a:t>AND </a:t>
            </a:r>
            <a:r>
              <a:rPr lang="en-US" dirty="0" smtClean="0"/>
              <a:t>@dateEnd</a:t>
            </a:r>
            <a:r>
              <a:rPr lang="en-US" dirty="0" smtClean="0">
                <a:solidFill>
                  <a:schemeClr val="accent3"/>
                </a:solidFill>
              </a:rPr>
              <a:t/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        AND </a:t>
            </a:r>
            <a:r>
              <a:rPr lang="en-US" dirty="0" smtClean="0"/>
              <a:t>ID_CONTACT_TYPE </a:t>
            </a:r>
            <a:r>
              <a:rPr lang="en-US" dirty="0" smtClean="0">
                <a:solidFill>
                  <a:schemeClr val="accent3"/>
                </a:solidFill>
              </a:rPr>
              <a:t>IN</a:t>
            </a:r>
            <a:r>
              <a:rPr lang="en-US" dirty="0" smtClean="0"/>
              <a:t> (1, 2)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CONTACT_TYPE IN (‘</a:t>
            </a:r>
            <a:r>
              <a:rPr lang="ru-RU" dirty="0" smtClean="0">
                <a:solidFill>
                  <a:srgbClr val="00B050"/>
                </a:solidFill>
              </a:rPr>
              <a:t>Исходящий звонок</a:t>
            </a:r>
            <a:r>
              <a:rPr lang="en-US" dirty="0" smtClean="0">
                <a:solidFill>
                  <a:srgbClr val="00B050"/>
                </a:solidFill>
              </a:rPr>
              <a:t>’, ‘</a:t>
            </a:r>
            <a:r>
              <a:rPr lang="ru-RU" dirty="0" smtClean="0">
                <a:solidFill>
                  <a:srgbClr val="00B050"/>
                </a:solidFill>
              </a:rPr>
              <a:t>Входящий звонок</a:t>
            </a:r>
            <a:r>
              <a:rPr lang="en-US" dirty="0" smtClean="0">
                <a:solidFill>
                  <a:srgbClr val="00B050"/>
                </a:solidFill>
              </a:rPr>
              <a:t>’)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29870" y="5858183"/>
            <a:ext cx="6322423" cy="72281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!Названия столбцов в </a:t>
            </a:r>
            <a:r>
              <a:rPr lang="en-US" sz="2000" b="1" dirty="0" smtClean="0">
                <a:solidFill>
                  <a:srgbClr val="00B050"/>
                </a:solidFill>
              </a:rPr>
              <a:t>[</a:t>
            </a:r>
            <a:r>
              <a:rPr lang="ru-RU" sz="2000" b="1" dirty="0" smtClean="0">
                <a:solidFill>
                  <a:srgbClr val="00B050"/>
                </a:solidFill>
              </a:rPr>
              <a:t>скобках</a:t>
            </a:r>
            <a:r>
              <a:rPr lang="en-US" sz="2000" b="1" dirty="0" smtClean="0">
                <a:solidFill>
                  <a:srgbClr val="00B050"/>
                </a:solidFill>
              </a:rPr>
              <a:t>]</a:t>
            </a:r>
            <a:r>
              <a:rPr lang="ru-RU" sz="2000" b="1" dirty="0" smtClean="0">
                <a:solidFill>
                  <a:srgbClr val="00B050"/>
                </a:solidFill>
              </a:rPr>
              <a:t> с </a:t>
            </a:r>
            <a:r>
              <a:rPr lang="en-US" sz="2000" b="1" dirty="0" smtClean="0">
                <a:solidFill>
                  <a:srgbClr val="00B050"/>
                </a:solidFill>
              </a:rPr>
              <a:t>AS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870857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6918</TotalTime>
  <Words>1347</Words>
  <Application>Microsoft Office PowerPoint</Application>
  <PresentationFormat>Широкоэкранный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Соглашение по оформлению SQL кода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Совкомбанк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Соглашение по оформлению кода SQL</dc:title>
  <dc:creator>Злобин Виталий Андреевич</dc:creator>
  <cp:lastModifiedBy>Злобин Виталий Андреевич</cp:lastModifiedBy>
  <cp:revision>106</cp:revision>
  <dcterms:created xsi:type="dcterms:W3CDTF">2020-06-26T06:55:11Z</dcterms:created>
  <dcterms:modified xsi:type="dcterms:W3CDTF">2022-03-16T05:26:42Z</dcterms:modified>
</cp:coreProperties>
</file>