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38"/>
    <a:srgbClr val="FF1E0D"/>
    <a:srgbClr val="FF5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F589D-CA83-4EDD-91FF-90A517419CF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D9DB-70A7-4600-A2A0-319CCF623E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0A76-5C19-4431-865D-CD1CDD44997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298E-BA58-4D7D-B03B-5062DE73DB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ckendless.com/redis-what-it-is-what-it-does-and-why-you-should-care/" TargetMode="External"/><Relationship Id="rId5" Type="http://schemas.openxmlformats.org/officeDocument/2006/relationships/hyperlink" Target="https://medium.com/@diego.coder/introducci&#243;n-a-redis-bdcdccbf596e" TargetMode="External"/><Relationship Id="rId4" Type="http://schemas.openxmlformats.org/officeDocument/2006/relationships/hyperlink" Target="https://architecturenotes.co/p/red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9" y="985837"/>
            <a:ext cx="9870431" cy="31384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90850" y="4305300"/>
            <a:ext cx="809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 smtClean="0">
                <a:solidFill>
                  <a:srgbClr val="FF443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REmote</a:t>
            </a:r>
            <a:r>
              <a:rPr lang="es-CO" sz="4000" dirty="0" smtClean="0">
                <a:solidFill>
                  <a:srgbClr val="FF443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 </a:t>
            </a:r>
            <a:r>
              <a:rPr lang="es-CO" sz="4000" dirty="0" err="1" smtClean="0">
                <a:solidFill>
                  <a:srgbClr val="FF443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DIctionary</a:t>
            </a:r>
            <a:r>
              <a:rPr lang="es-CO" sz="4000" dirty="0" smtClean="0">
                <a:solidFill>
                  <a:srgbClr val="FF443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 Server</a:t>
            </a:r>
            <a:endParaRPr lang="en-US" sz="4000" dirty="0">
              <a:solidFill>
                <a:srgbClr val="FF443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8007"/>
            <a:ext cx="505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Historia de </a:t>
            </a:r>
            <a:r>
              <a:rPr lang="es-CO" sz="4000" dirty="0" err="1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Redis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2906" y="1314761"/>
            <a:ext cx="4045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Creado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por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b="1" dirty="0">
                <a:latin typeface="Inter 18pt Light" panose="02000503000000020004" pitchFamily="2" charset="0"/>
                <a:ea typeface="Inter 18pt Light" panose="02000503000000020004" pitchFamily="2" charset="0"/>
              </a:rPr>
              <a:t>Salvatore </a:t>
            </a:r>
            <a:r>
              <a:rPr lang="en-US" altLang="en-US" b="1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Sanfilippo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(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también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conocido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como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i="1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antirez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), un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desarrollador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italiano</a:t>
            </a:r>
            <a:r>
              <a:rPr lang="en-US" alt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n-US" alt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Nació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como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solución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para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mejorar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la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escalabilidad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de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su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propia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startup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tecnológica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. </a:t>
            </a:r>
          </a:p>
          <a:p>
            <a:pPr algn="just"/>
            <a:r>
              <a:rPr lang="es-CO" dirty="0" smtClean="0"/>
              <a:t> </a:t>
            </a:r>
            <a:endParaRPr lang="en-US" dirty="0"/>
          </a:p>
        </p:txBody>
      </p:sp>
      <p:pic>
        <p:nvPicPr>
          <p:cNvPr id="2056" name="Picture 8" descr="Visit Salvatore Sanfilippo Store on Amaz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02" y="1326046"/>
            <a:ext cx="1619250" cy="16192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redondeado 17"/>
          <p:cNvSpPr/>
          <p:nvPr/>
        </p:nvSpPr>
        <p:spPr>
          <a:xfrm>
            <a:off x="1148599" y="798269"/>
            <a:ext cx="3671885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Origen en 2009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7940751" y="811328"/>
            <a:ext cx="3298749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Código</a:t>
            </a:r>
            <a:r>
              <a:rPr lang="en-US" dirty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 </a:t>
            </a:r>
            <a:r>
              <a:rPr lang="en-US" dirty="0" err="1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Abierto</a:t>
            </a:r>
            <a:r>
              <a:rPr lang="en-US" dirty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 y </a:t>
            </a:r>
            <a:r>
              <a:rPr lang="en-US" dirty="0" err="1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Adopción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391274" y="1109960"/>
            <a:ext cx="580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s-MX" alt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s-MX" alt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En marzo de 2009, </a:t>
            </a:r>
            <a:r>
              <a:rPr lang="es-MX" altLang="en-US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s-MX" alt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se lanzó como proyecto de código abierto bajo la licencia BSD.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s-MX" alt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s-MX" alt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Rápida adopción por parte de la comunidad debido a su alto rendimiento y flexibilidad</a:t>
            </a:r>
            <a:r>
              <a:rPr lang="es-CO" dirty="0" smtClean="0"/>
              <a:t> </a:t>
            </a:r>
            <a:endParaRPr lang="en-U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1148599" y="3429000"/>
            <a:ext cx="3736900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Evolución </a:t>
            </a:r>
            <a:r>
              <a:rPr lang="es-CO" dirty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y desarrollo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4446" y="3956777"/>
            <a:ext cx="489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</a:pPr>
            <a:r>
              <a:rPr lang="es-MX" dirty="0" smtClean="0">
                <a:solidFill>
                  <a:srgbClr val="FF4438"/>
                </a:solidFill>
                <a:latin typeface="Inter 24pt Black" panose="02000503000000020004" pitchFamily="2" charset="0"/>
                <a:ea typeface="Inter 24pt Black" panose="02000503000000020004" pitchFamily="2" charset="0"/>
              </a:rPr>
              <a:t>2010: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Introducción de características clave como persistencia en disco y soporte para múltiples estructuras de datos.</a:t>
            </a:r>
            <a:endParaRPr lang="en-US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12906" y="5722412"/>
            <a:ext cx="490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</a:pPr>
            <a:r>
              <a:rPr lang="es-MX" dirty="0" smtClean="0">
                <a:solidFill>
                  <a:srgbClr val="FF4438"/>
                </a:solidFill>
                <a:latin typeface="Inter 24pt Black" panose="02000503000000020004" pitchFamily="2" charset="0"/>
                <a:ea typeface="Inter 24pt Black" panose="02000503000000020004" pitchFamily="2" charset="0"/>
              </a:rPr>
              <a:t>2015: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Fundación de </a:t>
            </a:r>
            <a:r>
              <a:rPr lang="es-MX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  <a:r>
              <a:rPr lang="es-MX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Labs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(ahora </a:t>
            </a:r>
            <a:r>
              <a:rPr lang="es-MX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Ltd.), impulsando el desarrollo y soporte empresarial..</a:t>
            </a:r>
            <a:endParaRPr lang="en-U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13676" y="4970623"/>
            <a:ext cx="490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</a:pPr>
            <a:r>
              <a:rPr lang="es-MX" dirty="0" smtClean="0">
                <a:solidFill>
                  <a:srgbClr val="FF4438"/>
                </a:solidFill>
                <a:latin typeface="Inter 24pt Black" panose="02000503000000020004" pitchFamily="2" charset="0"/>
                <a:ea typeface="Inter 24pt Black" panose="02000503000000020004" pitchFamily="2" charset="0"/>
              </a:rPr>
              <a:t>2013: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Lanzamiento de </a:t>
            </a:r>
            <a:r>
              <a:rPr lang="es-MX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 2.6, incluyendo scripting con </a:t>
            </a:r>
            <a:r>
              <a:rPr lang="es-MX" dirty="0" err="1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Lua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.</a:t>
            </a:r>
            <a:endParaRPr lang="en-US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7940751" y="3431071"/>
            <a:ext cx="3298749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Estado actual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391274" y="3857257"/>
            <a:ext cx="5353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endParaRPr lang="es-MX" altLang="en-US" dirty="0"/>
          </a:p>
          <a:p>
            <a:r>
              <a:rPr lang="en-US" altLang="en-US" b="1" dirty="0" err="1"/>
              <a:t>Comunidad</a:t>
            </a:r>
            <a:r>
              <a:rPr lang="en-US" altLang="en-US" b="1" dirty="0"/>
              <a:t> </a:t>
            </a:r>
            <a:r>
              <a:rPr lang="en-US" altLang="en-US" b="1" dirty="0" err="1"/>
              <a:t>Activa</a:t>
            </a:r>
            <a:r>
              <a:rPr lang="en-US" altLang="en-US" dirty="0"/>
              <a:t>: </a:t>
            </a:r>
            <a:r>
              <a:rPr lang="en-US" altLang="en-US" dirty="0" err="1"/>
              <a:t>Amplio</a:t>
            </a:r>
            <a:r>
              <a:rPr lang="en-US" altLang="en-US" dirty="0"/>
              <a:t> </a:t>
            </a:r>
            <a:r>
              <a:rPr lang="en-US" altLang="en-US" dirty="0" err="1"/>
              <a:t>ecosistema</a:t>
            </a:r>
            <a:r>
              <a:rPr lang="en-US" altLang="en-US" dirty="0"/>
              <a:t> de </a:t>
            </a:r>
            <a:r>
              <a:rPr lang="en-US" altLang="en-US" dirty="0" err="1"/>
              <a:t>contribuyentes</a:t>
            </a:r>
            <a:r>
              <a:rPr lang="en-US" altLang="en-US" dirty="0"/>
              <a:t> y </a:t>
            </a:r>
            <a:r>
              <a:rPr lang="en-US" altLang="en-US" dirty="0" err="1"/>
              <a:t>usuarios</a:t>
            </a:r>
            <a:r>
              <a:rPr lang="en-US" altLang="en-US" dirty="0"/>
              <a:t>.</a:t>
            </a:r>
          </a:p>
          <a:p>
            <a:endParaRPr lang="es-CO" altLang="en-US" dirty="0"/>
          </a:p>
          <a:p>
            <a:endParaRPr lang="en-US" altLang="en-US" dirty="0"/>
          </a:p>
          <a:p>
            <a:r>
              <a:rPr lang="en-US" altLang="en-US" b="1" dirty="0" err="1"/>
              <a:t>Innovación</a:t>
            </a:r>
            <a:r>
              <a:rPr lang="en-US" altLang="en-US" b="1" dirty="0"/>
              <a:t> Continua</a:t>
            </a:r>
            <a:r>
              <a:rPr lang="en-US" altLang="en-US" dirty="0"/>
              <a:t>: </a:t>
            </a:r>
            <a:r>
              <a:rPr lang="en-US" altLang="en-US" dirty="0" err="1"/>
              <a:t>Incorporación</a:t>
            </a:r>
            <a:r>
              <a:rPr lang="en-US" altLang="en-US" dirty="0"/>
              <a:t> de </a:t>
            </a:r>
            <a:r>
              <a:rPr lang="en-US" altLang="en-US" dirty="0" err="1"/>
              <a:t>módulos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RedisJSON</a:t>
            </a:r>
            <a:r>
              <a:rPr lang="en-US" altLang="en-US" dirty="0"/>
              <a:t>, </a:t>
            </a:r>
            <a:r>
              <a:rPr lang="en-US" altLang="en-US" dirty="0" err="1"/>
              <a:t>RedisGraph</a:t>
            </a:r>
            <a:r>
              <a:rPr lang="en-US" altLang="en-US" dirty="0"/>
              <a:t> y </a:t>
            </a:r>
            <a:r>
              <a:rPr lang="en-US" altLang="en-US" dirty="0" err="1"/>
              <a:t>mejoras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rendimiento</a:t>
            </a:r>
            <a:r>
              <a:rPr lang="en-US" altLang="en-US" dirty="0"/>
              <a:t> y </a:t>
            </a:r>
            <a:r>
              <a:rPr lang="en-US" altLang="en-US" dirty="0" err="1"/>
              <a:t>seguridad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Casos de uso </a:t>
            </a:r>
            <a:r>
              <a:rPr lang="es-CO" sz="4000" dirty="0" err="1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Redis</a:t>
            </a:r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: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3089" name="Picture 17" descr="Redis-Us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42" y="861886"/>
            <a:ext cx="9953671" cy="57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¿Cómo funciona?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4098" name="Picture 2" descr="Redis Explained Infograph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2"/>
          <a:stretch/>
        </p:blipFill>
        <p:spPr bwMode="auto">
          <a:xfrm>
            <a:off x="1378856" y="739914"/>
            <a:ext cx="8899480" cy="60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Top 10 comandos principales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0854" y="1064384"/>
            <a:ext cx="770014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SET</a:t>
            </a:r>
            <a:r>
              <a:rPr 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Establece el valor de una clave.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GET</a:t>
            </a:r>
            <a:r>
              <a:rPr lang="en-US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Obtiene el valor de una clave.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DEL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Elimina una o más claves.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INCR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Incrementa el valor almacenado en una clave numérica por 1.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LPUSH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Inserta uno o más valores al principio de una lista.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LRANGE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Devuelve un rango específico de elementos en una lista.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SADD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Añade uno o más miembros a un set.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SMEMBERS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Devuelve todos los miembros de un set.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HSET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Establece el valor de un campo en un hash.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r>
              <a:rPr lang="es-MX" b="1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HGET</a:t>
            </a:r>
            <a:r>
              <a:rPr lang="es-MX" dirty="0" smtClean="0">
                <a:latin typeface="Inter 18pt Light" panose="02000503000000020004" pitchFamily="2" charset="0"/>
                <a:ea typeface="Inter 18pt Light" panose="02000503000000020004" pitchFamily="2" charset="0"/>
              </a:rPr>
              <a:t>: Obtiene el valor de un campo en un hash.</a:t>
            </a: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endParaRPr 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04499"/>
            <a:ext cx="2724530" cy="316274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089" y="4157539"/>
            <a:ext cx="305795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Lenguajes que soporta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7175" name="Picture 7" descr="pitó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98" y="11767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jav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67" y="11473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j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09" y="12335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403" y="1567195"/>
            <a:ext cx="2229161" cy="828791"/>
          </a:xfrm>
          <a:prstGeom prst="rect">
            <a:avLst/>
          </a:prstGeom>
        </p:spPr>
      </p:pic>
      <p:pic>
        <p:nvPicPr>
          <p:cNvPr id="7187" name="Picture 19" descr="php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34" y="31161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109" y="2962377"/>
            <a:ext cx="1162212" cy="147658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109" y="5067082"/>
            <a:ext cx="1619476" cy="156231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403" y="2782781"/>
            <a:ext cx="1614325" cy="15605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928" y="2973177"/>
            <a:ext cx="1581371" cy="150516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4450" y="5290950"/>
            <a:ext cx="285789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¿Quienes usan </a:t>
            </a:r>
            <a:r>
              <a:rPr lang="es-CO" sz="4000" dirty="0" err="1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Redis</a:t>
            </a:r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?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8196" name="Picture 4" descr="X Logo PNG para descargar gra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959436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1924050" y="959436"/>
            <a:ext cx="399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endParaRPr lang="es-MX" altLang="en-US" dirty="0"/>
          </a:p>
          <a:p>
            <a:r>
              <a:rPr lang="en-US" altLang="en-US" b="1" dirty="0" smtClean="0"/>
              <a:t>X: </a:t>
            </a:r>
            <a:r>
              <a:rPr lang="en-US" altLang="en-US" dirty="0" smtClean="0"/>
              <a:t>Para </a:t>
            </a:r>
            <a:r>
              <a:rPr lang="en-US" altLang="en-US" dirty="0" err="1" smtClean="0"/>
              <a:t>mantener</a:t>
            </a:r>
            <a:r>
              <a:rPr lang="en-US" altLang="en-US" dirty="0" smtClean="0"/>
              <a:t> el timeline de </a:t>
            </a:r>
            <a:r>
              <a:rPr lang="en-US" altLang="en-US" dirty="0" err="1" smtClean="0"/>
              <a:t>sus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usuarios</a:t>
            </a:r>
            <a:r>
              <a:rPr lang="en-US" altLang="en-US" dirty="0" smtClean="0"/>
              <a:t>. El timeline 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lista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tuits</a:t>
            </a:r>
            <a:r>
              <a:rPr lang="en-US" altLang="en-US" dirty="0" smtClean="0"/>
              <a:t> de las personas a las que se </a:t>
            </a:r>
            <a:r>
              <a:rPr lang="en-US" altLang="en-US" dirty="0" err="1" smtClean="0"/>
              <a:t>sigue</a:t>
            </a:r>
            <a:r>
              <a:rPr lang="en-US" altLang="en-US" dirty="0" smtClean="0"/>
              <a:t>, y X </a:t>
            </a:r>
            <a:r>
              <a:rPr lang="en-US" altLang="en-US" dirty="0" err="1" smtClean="0"/>
              <a:t>usa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Redis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pder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actualizar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menor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tiempo</a:t>
            </a:r>
            <a:r>
              <a:rPr lang="en-US" altLang="en-US" dirty="0" smtClean="0"/>
              <a:t> possible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timelines de </a:t>
            </a:r>
            <a:r>
              <a:rPr lang="en-US" altLang="en-US" dirty="0" err="1" smtClean="0"/>
              <a:t>todos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usuarios</a:t>
            </a:r>
            <a:r>
              <a:rPr lang="en-US" altLang="en-US" b="1" dirty="0" smtClean="0"/>
              <a:t>.</a:t>
            </a:r>
            <a:endParaRPr lang="en-US" altLang="en-US" dirty="0"/>
          </a:p>
        </p:txBody>
      </p:sp>
      <p:pic>
        <p:nvPicPr>
          <p:cNvPr id="8198" name="Picture 6" descr="Archivo:Hulu logo (2014).svg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51" y="5462140"/>
            <a:ext cx="2616349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481012" y="3764785"/>
            <a:ext cx="533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endParaRPr lang="es-MX" altLang="en-US" dirty="0"/>
          </a:p>
          <a:p>
            <a:r>
              <a:rPr lang="en-US" altLang="en-US" b="1" dirty="0" err="1" smtClean="0"/>
              <a:t>hulu</a:t>
            </a:r>
            <a:r>
              <a:rPr lang="en-US" altLang="en-US" b="1" dirty="0" smtClean="0"/>
              <a:t>: </a:t>
            </a:r>
            <a:r>
              <a:rPr lang="en-US" altLang="en-US" dirty="0" smtClean="0"/>
              <a:t>Para </a:t>
            </a:r>
            <a:r>
              <a:rPr lang="en-US" altLang="en-US" dirty="0" err="1" smtClean="0"/>
              <a:t>mantener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posición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que un </a:t>
            </a:r>
            <a:r>
              <a:rPr lang="en-US" altLang="en-US" dirty="0" err="1" smtClean="0"/>
              <a:t>usuario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encuentra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un video, </a:t>
            </a:r>
            <a:r>
              <a:rPr lang="en-US" altLang="en-US" dirty="0" err="1" smtClean="0"/>
              <a:t>así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historico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visualizaciones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usuarios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pic>
        <p:nvPicPr>
          <p:cNvPr id="8200" name="Picture 8" descr="Archivo:Pinterest-logo.pn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9" y="1357630"/>
            <a:ext cx="1511935" cy="15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7959726" y="1454646"/>
            <a:ext cx="399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endParaRPr lang="es-MX" altLang="en-US" dirty="0"/>
          </a:p>
          <a:p>
            <a:r>
              <a:rPr lang="en-US" altLang="en-US" b="1" dirty="0" smtClean="0"/>
              <a:t>Pinterest: </a:t>
            </a:r>
            <a:r>
              <a:rPr lang="en-US" altLang="en-US" dirty="0" smtClean="0"/>
              <a:t>Para </a:t>
            </a:r>
            <a:r>
              <a:rPr lang="en-US" altLang="en-US" dirty="0" err="1" smtClean="0"/>
              <a:t>mantener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información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usuarios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los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tablones</a:t>
            </a:r>
            <a:r>
              <a:rPr lang="en-US" altLang="en-US" dirty="0" smtClean="0"/>
              <a:t> que </a:t>
            </a:r>
            <a:r>
              <a:rPr lang="en-US" altLang="en-US" dirty="0" err="1" smtClean="0"/>
              <a:t>sigue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uno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pic>
        <p:nvPicPr>
          <p:cNvPr id="8206" name="Picture 14" descr="Trello logo - Social Media y Log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9" y="5187949"/>
            <a:ext cx="3187701" cy="15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6615114" y="3385721"/>
            <a:ext cx="5335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endParaRPr lang="es-MX" altLang="en-US" dirty="0"/>
          </a:p>
          <a:p>
            <a:r>
              <a:rPr lang="es-MX" altLang="en-US" dirty="0" smtClean="0"/>
              <a:t>Caché: Mejorar la velocidad al almacenar datos frecuentemente accedidos.</a:t>
            </a:r>
          </a:p>
          <a:p>
            <a:r>
              <a:rPr lang="es-MX" altLang="en-US" dirty="0" smtClean="0"/>
              <a:t>Colas de trabajo: Manejar tareas en segundo plano eficientemente.</a:t>
            </a:r>
          </a:p>
          <a:p>
            <a:r>
              <a:rPr lang="es-MX" altLang="en-US" dirty="0" smtClean="0"/>
              <a:t>Gestión de sesiones: Administrar sesiones de usuario de manera rápida y segura</a:t>
            </a:r>
            <a:endParaRPr lang="en-US" alt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-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Bibliografía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78440" y="909263"/>
            <a:ext cx="7700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s-MX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marL="285750" indent="-285750">
              <a:buClr>
                <a:srgbClr val="FF1E0D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endParaRPr 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8087" y="1370928"/>
            <a:ext cx="11443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. (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n.d.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).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Retrieved from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  <a:hlinkClick r:id="rId3"/>
              </a:rPr>
              <a:t>https://</a:t>
            </a:r>
            <a:r>
              <a:rPr lang="en-US" altLang="en-US" dirty="0" smtClean="0">
                <a:latin typeface="Inter 18pt Light" panose="02000503000000020004" pitchFamily="2" charset="0"/>
                <a:ea typeface="Inter 18pt Light" panose="02000503000000020004" pitchFamily="2" charset="0"/>
                <a:hlinkClick r:id="rId3"/>
              </a:rPr>
              <a:t>redis.io</a:t>
            </a:r>
            <a:endParaRPr lang="en-US" alt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n-US" alt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Yusuf, M. (2022).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Explained. Architecture Notes.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Retrieved from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  <a:hlinkClick r:id="rId4"/>
              </a:rPr>
              <a:t>https://</a:t>
            </a:r>
            <a:r>
              <a:rPr lang="en-US" altLang="en-US" dirty="0" smtClean="0">
                <a:latin typeface="Inter 18pt Light" panose="02000503000000020004" pitchFamily="2" charset="0"/>
                <a:ea typeface="Inter 18pt Light" panose="02000503000000020004" pitchFamily="2" charset="0"/>
                <a:hlinkClick r:id="rId4"/>
              </a:rPr>
              <a:t>architecturenotes.co/p/redis</a:t>
            </a:r>
            <a:endParaRPr lang="en-US" alt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n-US" alt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Coder, D. (2020, November 17).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Introducción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a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. Medium.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Retrieved from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  <a:hlinkClick r:id="rId5"/>
              </a:rPr>
              <a:t>https://medium.com/@</a:t>
            </a:r>
            <a:r>
              <a:rPr lang="en-US" altLang="en-US" dirty="0" err="1" smtClean="0">
                <a:latin typeface="Inter 18pt Light" panose="02000503000000020004" pitchFamily="2" charset="0"/>
                <a:ea typeface="Inter 18pt Light" panose="02000503000000020004" pitchFamily="2" charset="0"/>
                <a:hlinkClick r:id="rId5"/>
              </a:rPr>
              <a:t>diego.coder</a:t>
            </a:r>
            <a:r>
              <a:rPr lang="en-US" altLang="en-US" dirty="0" smtClean="0">
                <a:latin typeface="Inter 18pt Light" panose="02000503000000020004" pitchFamily="2" charset="0"/>
                <a:ea typeface="Inter 18pt Light" panose="02000503000000020004" pitchFamily="2" charset="0"/>
                <a:hlinkClick r:id="rId5"/>
              </a:rPr>
              <a:t>/introducción-a-redis-bdcdccbf596e</a:t>
            </a:r>
            <a:endParaRPr lang="en-US" altLang="en-US" dirty="0" smtClean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endParaRPr lang="en-US" altLang="en-US" dirty="0">
              <a:latin typeface="Inter 18pt Light" panose="02000503000000020004" pitchFamily="2" charset="0"/>
              <a:ea typeface="Inter 18pt Light" panose="0200050300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</a:pP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Backendless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. (2023, August 10). </a:t>
            </a:r>
            <a:r>
              <a:rPr lang="en-US" altLang="en-US" dirty="0" err="1">
                <a:latin typeface="Inter 18pt Light" panose="02000503000000020004" pitchFamily="2" charset="0"/>
                <a:ea typeface="Inter 18pt Light" panose="02000503000000020004" pitchFamily="2" charset="0"/>
              </a:rPr>
              <a:t>Redis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: What it is, what it does, and why you should care. Retrieved from 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  <a:hlinkClick r:id="rId6"/>
              </a:rPr>
              <a:t>https://backendless.com/redis-what-it-is-what-it-does-and-why-you-should-care/</a:t>
            </a:r>
            <a:r>
              <a:rPr lang="en-US" altLang="en-US" dirty="0">
                <a:latin typeface="Inter 18pt Light" panose="02000503000000020004" pitchFamily="2" charset="0"/>
                <a:ea typeface="Inter 18pt Light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0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40" y="6477000"/>
            <a:ext cx="958585" cy="3048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FF4438"/>
          </a:solidFill>
          <a:ln>
            <a:solidFill>
              <a:srgbClr val="FF5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438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60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Características Clave de </a:t>
            </a:r>
            <a:r>
              <a:rPr lang="es-CO" sz="4000" dirty="0" err="1" smtClean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Redis</a:t>
            </a:r>
            <a:endParaRPr lang="en-US" sz="4000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834274" y="758741"/>
            <a:ext cx="4261601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Almacenamiento en memoria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224674" y="3571932"/>
            <a:ext cx="5985626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Modelo Clave-Valor con Estructuras de Datos Avanzadas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7762874" y="758741"/>
            <a:ext cx="3114675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Persistencia Opcional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425573" y="1384029"/>
            <a:ext cx="4337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1E0D"/>
              </a:buClr>
              <a:buFontTx/>
              <a:buChar char="•"/>
              <a:defRPr>
                <a:latin typeface="Inter 18pt Light" panose="02000503000000020004" pitchFamily="2" charset="0"/>
                <a:ea typeface="Inter 18pt Light" panose="02000503000000020004" pitchFamily="2" charset="0"/>
              </a:defRPr>
            </a:lvl1pPr>
          </a:lstStyle>
          <a:p>
            <a:r>
              <a:rPr lang="es-MX" altLang="en-US" b="1" dirty="0" smtClean="0"/>
              <a:t>RDB (</a:t>
            </a:r>
            <a:r>
              <a:rPr lang="es-MX" altLang="en-US" b="1" dirty="0" err="1" smtClean="0"/>
              <a:t>Redis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Database</a:t>
            </a:r>
            <a:r>
              <a:rPr lang="es-MX" altLang="en-US" b="1" dirty="0" smtClean="0"/>
              <a:t>): </a:t>
            </a:r>
            <a:r>
              <a:rPr lang="es-MX" altLang="en-US" dirty="0" err="1" smtClean="0"/>
              <a:t>Snapshots</a:t>
            </a:r>
            <a:r>
              <a:rPr lang="es-MX" altLang="en-US" dirty="0" smtClean="0"/>
              <a:t> periódicos de los datos.</a:t>
            </a:r>
          </a:p>
          <a:p>
            <a:endParaRPr lang="es-MX" altLang="en-US" dirty="0" smtClean="0"/>
          </a:p>
          <a:p>
            <a:r>
              <a:rPr lang="es-MX" altLang="en-US" b="1" dirty="0" smtClean="0"/>
              <a:t>AOF (</a:t>
            </a:r>
            <a:r>
              <a:rPr lang="es-MX" altLang="en-US" b="1" dirty="0" err="1" smtClean="0"/>
              <a:t>Append</a:t>
            </a:r>
            <a:r>
              <a:rPr lang="es-MX" altLang="en-US" b="1" dirty="0" smtClean="0"/>
              <a:t> </a:t>
            </a:r>
            <a:r>
              <a:rPr lang="es-MX" altLang="en-US" b="1" dirty="0" err="1" smtClean="0"/>
              <a:t>Only</a:t>
            </a:r>
            <a:r>
              <a:rPr lang="es-MX" altLang="en-US" b="1" dirty="0" smtClean="0"/>
              <a:t> File): </a:t>
            </a:r>
            <a:r>
              <a:rPr lang="es-MX" altLang="en-US" dirty="0" smtClean="0"/>
              <a:t>Registro de cada operación para recuperación completa. </a:t>
            </a:r>
          </a:p>
        </p:txBody>
      </p:sp>
      <p:pic>
        <p:nvPicPr>
          <p:cNvPr id="3083" name="Picture 11" descr="carpeta ico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2" y="2313106"/>
            <a:ext cx="616783" cy="6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formato de archivo db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45" y="1413610"/>
            <a:ext cx="578150" cy="5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redondeado 35"/>
          <p:cNvSpPr/>
          <p:nvPr/>
        </p:nvSpPr>
        <p:spPr>
          <a:xfrm>
            <a:off x="7143748" y="3436896"/>
            <a:ext cx="4352926" cy="361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4438"/>
                </a:solidFill>
                <a:latin typeface="Inter 18pt ExtraBold" panose="02000503000000020004" pitchFamily="2" charset="0"/>
                <a:ea typeface="Inter 18pt ExtraBold" panose="02000503000000020004" pitchFamily="2" charset="0"/>
              </a:rPr>
              <a:t>Escalabilidad y Alta Disponibilidad</a:t>
            </a:r>
            <a:endParaRPr lang="en-US" dirty="0">
              <a:solidFill>
                <a:srgbClr val="FF4438"/>
              </a:solidFill>
              <a:latin typeface="Inter 18pt ExtraBold" panose="02000503000000020004" pitchFamily="2" charset="0"/>
              <a:ea typeface="Inter 18pt ExtraBold" panose="02000503000000020004" pitchFamily="2" charset="0"/>
            </a:endParaRPr>
          </a:p>
        </p:txBody>
      </p:sp>
      <p:pic>
        <p:nvPicPr>
          <p:cNvPr id="3089" name="Picture 17" descr="Redis-Us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86" y="1152273"/>
            <a:ext cx="3923587" cy="227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Redis-Data-Typ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6" y="4283533"/>
            <a:ext cx="4968789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How Redis Internally works ?. What is redis ? | by Neeru K Singh | Medi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95" y="3888922"/>
            <a:ext cx="4262717" cy="258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536</Words>
  <Application>Microsoft Office PowerPoint</Application>
  <PresentationFormat>Panorámica</PresentationFormat>
  <Paragraphs>75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Inter 18pt ExtraBold</vt:lpstr>
      <vt:lpstr>Inter 18pt Light</vt:lpstr>
      <vt:lpstr>Inter 24pt Black</vt:lpstr>
      <vt:lpstr>Inter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Suescun</dc:creator>
  <cp:lastModifiedBy>Samuel Suescun</cp:lastModifiedBy>
  <cp:revision>19</cp:revision>
  <dcterms:created xsi:type="dcterms:W3CDTF">2024-09-17T02:46:51Z</dcterms:created>
  <dcterms:modified xsi:type="dcterms:W3CDTF">2024-09-18T02:00:16Z</dcterms:modified>
</cp:coreProperties>
</file>