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2" r:id="rId4"/>
    <p:sldId id="263" r:id="rId5"/>
    <p:sldId id="258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AC8"/>
    <a:srgbClr val="65AAFC"/>
    <a:srgbClr val="4285F4"/>
    <a:srgbClr val="937AFE"/>
    <a:srgbClr val="3B82FE"/>
    <a:srgbClr val="0000FF"/>
    <a:srgbClr val="666A6F"/>
    <a:srgbClr val="FBB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686" autoAdjust="0"/>
  </p:normalViewPr>
  <p:slideViewPr>
    <p:cSldViewPr snapToGrid="0" showGuides="1">
      <p:cViewPr varScale="1">
        <p:scale>
          <a:sx n="101" d="100"/>
          <a:sy n="101" d="100"/>
        </p:scale>
        <p:origin x="852" y="126"/>
      </p:cViewPr>
      <p:guideLst>
        <p:guide orient="horz" pos="22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CD4FB-F654-483A-B83E-7453E682203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D00C4-CAC1-4A73-81C5-7FE6380571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3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Piensen en la computación en la nube como usar servicios públicos como la electricidad o el agua. Solo pagamos por lo que consumimos y no tenemos que preocuparnos por mantener las plantas de generación o las tuberías.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D00C4-CAC1-4A73-81C5-7FE6380571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34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Imagina que tienes una aplicación que puede recibir 1,000 usuarios un día y 100,000 al siguiente. Con estos servicios, puedes escalar sin problemas para manejar esa carga variable.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D00C4-CAC1-4A73-81C5-7FE6380571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77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Imagina que tienes una aplicación que puede recibir 1,000 usuarios un día y 100,000 al siguiente. Con estos servicios, puedes escalar sin problemas para manejar esa carga variable.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D00C4-CAC1-4A73-81C5-7FE6380571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2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Estos modelos se asemejan a opciones de transporte: </a:t>
            </a:r>
            <a:r>
              <a:rPr lang="es-MX" dirty="0" err="1"/>
              <a:t>IaaS</a:t>
            </a:r>
            <a:r>
              <a:rPr lang="es-MX" dirty="0"/>
              <a:t> es como alquilar un auto, </a:t>
            </a:r>
            <a:r>
              <a:rPr lang="es-MX" dirty="0" err="1"/>
              <a:t>PaaS</a:t>
            </a:r>
            <a:r>
              <a:rPr lang="es-MX" dirty="0"/>
              <a:t> es como usar un servicio de taxis, y SaaS es como tomar el autobús.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D00C4-CAC1-4A73-81C5-7FE6380571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1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Seleccionar el tipo de almacenamiento adecuado es como elegir el contenedor correcto para tus pertenencias: cajas para objetos pequeños, armarios para objetos más grandes y cajas fuertes para los más valiosos.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D00C4-CAC1-4A73-81C5-7FE6380571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Imagina que tienes una aplicación que puede recibir 1,000 usuarios un día y 100,000 al siguiente. Con estos servicios, puedes escalar sin problemas para manejar esa carga variable.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D00C4-CAC1-4A73-81C5-7FE6380571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16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tienes usuarios en todo el mundo, Cloud CDN ayuda a que tu sitio web cargue rápido sin importar dónde se encuentren.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D00C4-CAC1-4A73-81C5-7FE6380571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17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BigQuery</a:t>
            </a:r>
            <a:r>
              <a:rPr lang="es-ES" dirty="0"/>
              <a:t> te permite analizar terabytes de datos en segundos, ayudándote a tomar decisiones informadas rápidamente.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D00C4-CAC1-4A73-81C5-7FE6380571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99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Estas herramientas democratizan el acceso a la inteligencia artificial, permitiendo que más personas y empresas aprovechen su potencial.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D00C4-CAC1-4A73-81C5-7FE6380571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55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como tener una caja fuerte dentro de un banco, dentro de una bóveda, con múltiples capas de seguridad para proteger tus activos.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D00C4-CAC1-4A73-81C5-7FE6380571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15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Imagina que tienes una aplicación que puede recibir 1,000 usuarios un día y 100,000 al siguiente. Con estos servicios, puedes escalar sin problemas para manejar esa carga variable.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D00C4-CAC1-4A73-81C5-7FE6380571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4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1BF1-F537-4E6B-AA7E-8A1D5BE64F9D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9CA9-3180-4A3D-8465-B19EA328AFBA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9DA4-854C-43E2-84A5-36519929476D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4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4F36-EA2C-402F-9150-87175B9D0C73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5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5582-70D8-471A-8EA4-7ED888E277F2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4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2678-D318-448D-9FAB-4BE1FAAE15C9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9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B0CA-CB40-4403-AA5E-3DC819CC5EF8}" type="datetime1">
              <a:rPr lang="en-US" smtClean="0"/>
              <a:t>11/14/2024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0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9CAC-F888-46F6-950B-8DE08644216E}" type="datetime1">
              <a:rPr lang="en-US" smtClean="0"/>
              <a:t>11/14/2024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18B4-5692-44B4-B742-E574F3608695}" type="datetime1">
              <a:rPr lang="en-US" smtClean="0"/>
              <a:t>11/14/2024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64D4-6A80-481F-AB41-E24768D3EC4F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8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66EE-9BB6-4CAC-8CFE-5DAE434685C3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4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6FF5-6419-40BC-9B41-BD0D096762F1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603F1-38C3-459E-97E9-C22EB49B70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0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Deploying Applications with Google Cloud Build: A Detailed Guide | by Sadok  Smin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0" y="6488668"/>
            <a:ext cx="577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Segoe UI Variable Display" pitchFamily="2" charset="0"/>
                <a:ea typeface="Segoe UI Black" panose="020B0A02040204020203" pitchFamily="34" charset="0"/>
              </a:rPr>
              <a:t>Samuel Suescun, Sebastián Blanco &amp; Santiago Acosta</a:t>
            </a:r>
            <a:endParaRPr lang="en-US" dirty="0">
              <a:solidFill>
                <a:schemeClr val="bg1"/>
              </a:solidFill>
              <a:latin typeface="Segoe UI Variable Display" pitchFamily="2" charset="0"/>
              <a:ea typeface="Segoe UI Black" panose="020B0A02040204020203" pitchFamily="34" charset="0"/>
            </a:endParaRPr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8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Google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Google Cloud Platform | Appsmith Community Por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75" y="6116241"/>
            <a:ext cx="1412874" cy="74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10</a:t>
            </a:fld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1193800" y="160338"/>
            <a:ext cx="8566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72AC8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Inteligencia Artificial y Machine Learning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311666-C5E2-4B91-B1B9-DC9417E9A878}"/>
              </a:ext>
            </a:extLst>
          </p:cNvPr>
          <p:cNvSpPr txBox="1"/>
          <p:nvPr/>
        </p:nvSpPr>
        <p:spPr>
          <a:xfrm>
            <a:off x="802481" y="1289148"/>
            <a:ext cx="1464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u="sng" dirty="0">
                <a:latin typeface="Bahnschrift SemiBold" panose="020B0502040204020203" pitchFamily="34" charset="0"/>
              </a:rPr>
              <a:t>AI </a:t>
            </a:r>
            <a:r>
              <a:rPr lang="es-CO" u="sng" dirty="0" err="1">
                <a:latin typeface="Bahnschrift SemiBold" panose="020B0502040204020203" pitchFamily="34" charset="0"/>
              </a:rPr>
              <a:t>Platform</a:t>
            </a:r>
            <a:endParaRPr lang="es-CO" u="sng" dirty="0">
              <a:latin typeface="Bahnschrift SemiBold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97F0CB-84BE-442F-8C24-0A970B11B1B9}"/>
              </a:ext>
            </a:extLst>
          </p:cNvPr>
          <p:cNvSpPr txBox="1"/>
          <p:nvPr/>
        </p:nvSpPr>
        <p:spPr>
          <a:xfrm>
            <a:off x="802481" y="3191162"/>
            <a:ext cx="1131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u="sng" dirty="0" err="1">
                <a:latin typeface="Bahnschrift SemiBold" panose="020B0502040204020203" pitchFamily="34" charset="0"/>
              </a:rPr>
              <a:t>AutoML</a:t>
            </a:r>
            <a:endParaRPr lang="es-CO" u="sng" dirty="0">
              <a:latin typeface="Bahnschrift SemiBold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81E5CA3-819C-48A6-8F3D-E39A4DD96E67}"/>
              </a:ext>
            </a:extLst>
          </p:cNvPr>
          <p:cNvSpPr txBox="1"/>
          <p:nvPr/>
        </p:nvSpPr>
        <p:spPr>
          <a:xfrm>
            <a:off x="155575" y="5163835"/>
            <a:ext cx="3704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u="sng" dirty="0" err="1">
                <a:latin typeface="Bahnschrift SemiBold" panose="020B0502040204020203" pitchFamily="34" charset="0"/>
              </a:rPr>
              <a:t>APIs</a:t>
            </a:r>
            <a:r>
              <a:rPr lang="es-CO" u="sng" dirty="0">
                <a:latin typeface="Bahnschrift SemiBold" panose="020B0502040204020203" pitchFamily="34" charset="0"/>
              </a:rPr>
              <a:t> de IA </a:t>
            </a:r>
            <a:r>
              <a:rPr lang="es-CO" u="sng" dirty="0" err="1">
                <a:latin typeface="Bahnschrift SemiBold" panose="020B0502040204020203" pitchFamily="34" charset="0"/>
              </a:rPr>
              <a:t>pre-entrenadas</a:t>
            </a:r>
            <a:endParaRPr lang="es-CO" u="sng" dirty="0">
              <a:latin typeface="Bahnschrift SemiBold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B06AF61-2327-438B-9B5B-D7C068E0E33A}"/>
              </a:ext>
            </a:extLst>
          </p:cNvPr>
          <p:cNvSpPr txBox="1"/>
          <p:nvPr/>
        </p:nvSpPr>
        <p:spPr>
          <a:xfrm>
            <a:off x="3340948" y="1342300"/>
            <a:ext cx="7771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Entorno para construir, entrenar y desplegar modelos de machine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learning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 SemiConde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Compatible con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frameworks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 populares como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TensorFlow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,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PyTorch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 y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scikit-learn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atin typeface="Bahnschrift SemiLight SemiConde" panose="020B05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47793A1-F38A-48C9-B64C-01ED89F35067}"/>
              </a:ext>
            </a:extLst>
          </p:cNvPr>
          <p:cNvSpPr txBox="1"/>
          <p:nvPr/>
        </p:nvSpPr>
        <p:spPr>
          <a:xfrm>
            <a:off x="3429000" y="2969727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Herramientas que permiten a los desarrolladores con conocimientos limitados en ML entrenar modelos personalizados de alta calidad.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 SemiConde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Ofrece soluciones para visión por computadora, procesamiento del lenguaje natural y más.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atin typeface="Bahnschrift SemiLight SemiConde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F2F81B3-B040-40C7-BC7A-F358E27B7615}"/>
              </a:ext>
            </a:extLst>
          </p:cNvPr>
          <p:cNvSpPr txBox="1"/>
          <p:nvPr/>
        </p:nvSpPr>
        <p:spPr>
          <a:xfrm>
            <a:off x="3464719" y="5244147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Cloud </a:t>
            </a:r>
            <a:r>
              <a:rPr kumimoji="0" lang="es-CO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Vision</a:t>
            </a: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 API: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Análisis de imágenes y detección de objetos.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Cloud </a:t>
            </a:r>
            <a:r>
              <a:rPr kumimoji="0" lang="es-CO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Speech</a:t>
            </a: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-</a:t>
            </a:r>
            <a:r>
              <a:rPr kumimoji="0" lang="es-CO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to</a:t>
            </a: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-Text y Text-</a:t>
            </a:r>
            <a:r>
              <a:rPr kumimoji="0" lang="es-CO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to</a:t>
            </a: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-</a:t>
            </a:r>
            <a:r>
              <a:rPr kumimoji="0" lang="es-CO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Speech</a:t>
            </a: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: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Conversión entre voz y texto.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Cloud Natural </a:t>
            </a:r>
            <a:r>
              <a:rPr kumimoji="0" lang="es-CO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Language</a:t>
            </a: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 API: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Análisis de texto para extraer información y sentimiento. </a:t>
            </a:r>
          </a:p>
          <a:p>
            <a:endParaRPr lang="es-CO" dirty="0"/>
          </a:p>
        </p:txBody>
      </p:sp>
      <p:pic>
        <p:nvPicPr>
          <p:cNvPr id="3079" name="Picture 7" descr="Google Cloud AutoML">
            <a:extLst>
              <a:ext uri="{FF2B5EF4-FFF2-40B4-BE49-F238E27FC236}">
                <a16:creationId xmlns:a16="http://schemas.microsoft.com/office/drawing/2014/main" id="{71C220A4-70EB-494E-BEA3-1E5F7F93F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28" y="3640197"/>
            <a:ext cx="993600" cy="99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api ">
            <a:extLst>
              <a:ext uri="{FF2B5EF4-FFF2-40B4-BE49-F238E27FC236}">
                <a16:creationId xmlns:a16="http://schemas.microsoft.com/office/drawing/2014/main" id="{6C41B689-FE1F-4079-92AF-DE8A1CDF0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26" y="5661913"/>
            <a:ext cx="993600" cy="99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Google AI Platform | Google Cloud Platform">
            <a:extLst>
              <a:ext uri="{FF2B5EF4-FFF2-40B4-BE49-F238E27FC236}">
                <a16:creationId xmlns:a16="http://schemas.microsoft.com/office/drawing/2014/main" id="{8E58BD8D-98B6-444D-84EC-243702E5F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26" y="1735684"/>
            <a:ext cx="992721" cy="86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humano ">
            <a:extLst>
              <a:ext uri="{FF2B5EF4-FFF2-40B4-BE49-F238E27FC236}">
                <a16:creationId xmlns:a16="http://schemas.microsoft.com/office/drawing/2014/main" id="{A9E83D81-62CA-4997-B166-AD05B3855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8521"/>
            <a:ext cx="7207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35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Google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Google Cloud Platform | Appsmith Community Por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75" y="6116241"/>
            <a:ext cx="1412874" cy="74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11</a:t>
            </a:fld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1222375" y="160338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72AC8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 err="1"/>
              <a:t>Seguridad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GCP</a:t>
            </a:r>
          </a:p>
        </p:txBody>
      </p:sp>
      <p:pic>
        <p:nvPicPr>
          <p:cNvPr id="4098" name="Picture 2" descr="proteger ">
            <a:extLst>
              <a:ext uri="{FF2B5EF4-FFF2-40B4-BE49-F238E27FC236}">
                <a16:creationId xmlns:a16="http://schemas.microsoft.com/office/drawing/2014/main" id="{B7469141-CF63-4DCB-9F5B-A5E58925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9706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D0AE5FD-9925-437E-8039-D5F1A73E774C}"/>
              </a:ext>
            </a:extLst>
          </p:cNvPr>
          <p:cNvSpPr txBox="1"/>
          <p:nvPr/>
        </p:nvSpPr>
        <p:spPr>
          <a:xfrm>
            <a:off x="541336" y="1286946"/>
            <a:ext cx="3350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u="sng" dirty="0">
                <a:latin typeface="Bahnschrift SemiBold" panose="020B0502040204020203" pitchFamily="34" charset="0"/>
              </a:rPr>
              <a:t>Enfoque en Capa Profunda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DC2F8CE-4D3F-4F19-992D-7F7C519F3A31}"/>
              </a:ext>
            </a:extLst>
          </p:cNvPr>
          <p:cNvSpPr txBox="1"/>
          <p:nvPr/>
        </p:nvSpPr>
        <p:spPr>
          <a:xfrm>
            <a:off x="473868" y="2146080"/>
            <a:ext cx="33504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SemiLight SemiConde" panose="020B0502040204020203" pitchFamily="34" charset="0"/>
              </a:rPr>
              <a:t>Protección en múltiples niveles: hardware, red, servicios y usuarios</a:t>
            </a:r>
            <a:endParaRPr lang="es-CO" dirty="0">
              <a:latin typeface="Bahnschrift SemiLight SemiConde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A14D0BE-1226-4D31-B372-2E8B8DCBE4DF}"/>
              </a:ext>
            </a:extLst>
          </p:cNvPr>
          <p:cNvSpPr txBox="1"/>
          <p:nvPr/>
        </p:nvSpPr>
        <p:spPr>
          <a:xfrm>
            <a:off x="4331493" y="1205298"/>
            <a:ext cx="4155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u="sng" dirty="0">
                <a:latin typeface="Bahnschrift SemiBold" panose="020B0502040204020203" pitchFamily="34" charset="0"/>
              </a:rPr>
              <a:t>Gestión de Identidades y Accesos (IAM)</a:t>
            </a:r>
            <a:endParaRPr lang="es-CO" u="sng" dirty="0">
              <a:latin typeface="Bahnschrift SemiBold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C914A1-6671-4D6E-9670-6AB889C7EF39}"/>
              </a:ext>
            </a:extLst>
          </p:cNvPr>
          <p:cNvSpPr txBox="1"/>
          <p:nvPr/>
        </p:nvSpPr>
        <p:spPr>
          <a:xfrm>
            <a:off x="4590958" y="2015647"/>
            <a:ext cx="3571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Control granular sobre quién puede hacer qué en tu entorno de GCP.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 SemiConde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Roles predefinidos y personalizados para ajustar permisos.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atin typeface="Bahnschrift SemiLight SemiConde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9B099B6-8001-414F-933C-106CAFA5E4F0}"/>
              </a:ext>
            </a:extLst>
          </p:cNvPr>
          <p:cNvSpPr txBox="1"/>
          <p:nvPr/>
        </p:nvSpPr>
        <p:spPr>
          <a:xfrm>
            <a:off x="8990890" y="1205298"/>
            <a:ext cx="2959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u="sng" dirty="0">
                <a:latin typeface="Bahnschrift SemiBold" panose="020B0502040204020203" pitchFamily="34" charset="0"/>
              </a:rPr>
              <a:t>Encriptación de Datos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BECCAE4-249D-46FC-B988-558CF8F9F4DA}"/>
              </a:ext>
            </a:extLst>
          </p:cNvPr>
          <p:cNvSpPr txBox="1"/>
          <p:nvPr/>
        </p:nvSpPr>
        <p:spPr>
          <a:xfrm>
            <a:off x="8874918" y="2146079"/>
            <a:ext cx="3317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Datos en tránsito y en reposo se encriptan por defecto.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 SemiConde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Opciones para administrar tus propias claves de encriptación.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FC5038C-410C-4E68-980C-4221642B57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95" y="4218865"/>
            <a:ext cx="2137485" cy="213748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chemeClr val="bg1">
                <a:alpha val="22000"/>
              </a:schemeClr>
            </a:outerShdw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6D12E69-1316-4A77-93DF-CE4AE748C5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5997" y="4218865"/>
            <a:ext cx="2137485" cy="213748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chemeClr val="bg1">
                <a:alpha val="22000"/>
              </a:schemeClr>
            </a:outerShd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0746924-137B-436E-8E66-E1D596D542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4265" y="4194856"/>
            <a:ext cx="2137485" cy="213748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chemeClr val="bg1">
                <a:alpha val="22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997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Google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Google Cloud Platform | Appsmith Community Por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75" y="6116241"/>
            <a:ext cx="1412874" cy="74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12</a:t>
            </a:fld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307975" y="160338"/>
            <a:ext cx="5379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72AC8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sz="2800" dirty="0" err="1"/>
              <a:t>Cumplimiento</a:t>
            </a:r>
            <a:r>
              <a:rPr lang="en-US" sz="2800" dirty="0"/>
              <a:t> y </a:t>
            </a:r>
            <a:r>
              <a:rPr lang="en-US" sz="2800" dirty="0" err="1"/>
              <a:t>Certificaciones</a:t>
            </a:r>
            <a:endParaRPr lang="en-US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C8A6BA-9476-4E38-9624-322390A63A76}"/>
              </a:ext>
            </a:extLst>
          </p:cNvPr>
          <p:cNvSpPr txBox="1"/>
          <p:nvPr/>
        </p:nvSpPr>
        <p:spPr>
          <a:xfrm>
            <a:off x="6296971" y="136525"/>
            <a:ext cx="6024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72AC8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sz="2800" dirty="0" err="1"/>
              <a:t>Comparación</a:t>
            </a:r>
            <a:r>
              <a:rPr lang="en-US" sz="2800" dirty="0"/>
              <a:t> con </a:t>
            </a:r>
            <a:r>
              <a:rPr lang="en-US" sz="2800" dirty="0" err="1"/>
              <a:t>Otras</a:t>
            </a:r>
            <a:r>
              <a:rPr lang="en-US" sz="2800" dirty="0"/>
              <a:t> </a:t>
            </a:r>
            <a:r>
              <a:rPr lang="en-US" sz="2800" dirty="0" err="1"/>
              <a:t>Plataformas</a:t>
            </a:r>
            <a:endParaRPr lang="en-US" sz="2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0A3F2B-A164-41C5-BE85-F9ED9E33FD74}"/>
              </a:ext>
            </a:extLst>
          </p:cNvPr>
          <p:cNvSpPr txBox="1"/>
          <p:nvPr/>
        </p:nvSpPr>
        <p:spPr>
          <a:xfrm>
            <a:off x="307975" y="1128408"/>
            <a:ext cx="495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O" dirty="0">
                <a:latin typeface="Bahnschrift SemiBold" panose="020B0502040204020203" pitchFamily="34" charset="0"/>
              </a:rPr>
              <a:t>📜</a:t>
            </a: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Certificaciones Globales</a:t>
            </a:r>
          </a:p>
          <a:p>
            <a:endParaRPr lang="es-CO" dirty="0">
              <a:latin typeface="Bahnschrift SemiBold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106CD5-1275-48EE-B17F-FE9D5CF07530}"/>
              </a:ext>
            </a:extLst>
          </p:cNvPr>
          <p:cNvSpPr txBox="1"/>
          <p:nvPr/>
        </p:nvSpPr>
        <p:spPr>
          <a:xfrm>
            <a:off x="307975" y="1353262"/>
            <a:ext cx="5489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 SemiConde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Cumple con estándares como ISO 27001, ISO 27017, ISO 27018, SOC 1/2/3, GDPR, HIPAA y más.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A5AAFB-D69F-44A0-A4EC-80617E28BED7}"/>
              </a:ext>
            </a:extLst>
          </p:cNvPr>
          <p:cNvSpPr txBox="1"/>
          <p:nvPr/>
        </p:nvSpPr>
        <p:spPr>
          <a:xfrm>
            <a:off x="307975" y="2924423"/>
            <a:ext cx="6269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🔍 </a:t>
            </a: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Transparencia y Confianza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1CDBDAC-D64A-4921-8417-43244B7B03C5}"/>
              </a:ext>
            </a:extLst>
          </p:cNvPr>
          <p:cNvSpPr txBox="1"/>
          <p:nvPr/>
        </p:nvSpPr>
        <p:spPr>
          <a:xfrm>
            <a:off x="307975" y="3564246"/>
            <a:ext cx="52269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Google Cloud ofrece informes de auditoría y documentación para demostrar cumplimiento.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 SemiConde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23B7523-F74E-41D5-BEE8-26B8943A2F70}"/>
              </a:ext>
            </a:extLst>
          </p:cNvPr>
          <p:cNvSpPr txBox="1"/>
          <p:nvPr/>
        </p:nvSpPr>
        <p:spPr>
          <a:xfrm>
            <a:off x="226168" y="4532612"/>
            <a:ext cx="3946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🛡️ </a:t>
            </a: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Compromiso con la Privacidad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0F9AEF0-2AB4-4660-B751-07D81CC843AB}"/>
              </a:ext>
            </a:extLst>
          </p:cNvPr>
          <p:cNvSpPr txBox="1"/>
          <p:nvPr/>
        </p:nvSpPr>
        <p:spPr>
          <a:xfrm>
            <a:off x="307975" y="5181572"/>
            <a:ext cx="4951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Políticas estrictas para la protección de datos y privacidad de los usuarios</a:t>
            </a:r>
            <a:endParaRPr lang="es-CO" dirty="0">
              <a:latin typeface="Bahnschrift SemiLight SemiConde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F989DBB-471B-4F1D-B165-AF79993D7069}"/>
              </a:ext>
            </a:extLst>
          </p:cNvPr>
          <p:cNvSpPr txBox="1"/>
          <p:nvPr/>
        </p:nvSpPr>
        <p:spPr>
          <a:xfrm>
            <a:off x="7625675" y="605188"/>
            <a:ext cx="381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72AC8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s-CO" dirty="0"/>
              <a:t>GCP vs. AWS vs. Azure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F8ADDFA-33FD-4C0D-A5D0-589E50749E47}"/>
              </a:ext>
            </a:extLst>
          </p:cNvPr>
          <p:cNvSpPr txBox="1"/>
          <p:nvPr/>
        </p:nvSpPr>
        <p:spPr>
          <a:xfrm>
            <a:off x="6296971" y="1106496"/>
            <a:ext cx="53113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☁️ </a:t>
            </a:r>
            <a:r>
              <a:rPr lang="es-ES" b="1" u="sng" dirty="0">
                <a:latin typeface="Bahnschrift SemiBold" panose="020B0502040204020203" pitchFamily="34" charset="0"/>
              </a:rPr>
              <a:t>GCP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SemiLight SemiConde" panose="020B0502040204020203" pitchFamily="34" charset="0"/>
              </a:rPr>
              <a:t>Ventaja en precios transparentes y competitivos.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SemiLight SemiConde" panose="020B0502040204020203" pitchFamily="34" charset="0"/>
              </a:rPr>
              <a:t>Fuerte enfoque en inteligencia artificial y análisis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SemiLight SemiConde" panose="020B0502040204020203" pitchFamily="34" charset="0"/>
              </a:rPr>
              <a:t>Red global privada que mejora el rendimiento y la seguridad.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7682D8D-283B-43A8-AA9C-BFBEE5D9A7E4}"/>
              </a:ext>
            </a:extLst>
          </p:cNvPr>
          <p:cNvSpPr txBox="1"/>
          <p:nvPr/>
        </p:nvSpPr>
        <p:spPr>
          <a:xfrm>
            <a:off x="6373043" y="3081432"/>
            <a:ext cx="53113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💡 </a:t>
            </a:r>
            <a:r>
              <a:rPr lang="es-ES" b="1" u="sng" dirty="0">
                <a:latin typeface="Bahnschrift SemiBold" panose="020B0502040204020203" pitchFamily="34" charset="0"/>
              </a:rPr>
              <a:t>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SemiLight SemiConde" panose="020B0502040204020203" pitchFamily="34" charset="0"/>
              </a:rPr>
              <a:t>Amplia gama de servicios y mayor cuota de mercado.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SemiLight SemiConde" panose="020B0502040204020203" pitchFamily="34" charset="0"/>
              </a:rPr>
              <a:t>Mayor madurez en ciertos servicios empresariales.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35302FD-D736-449C-9D0F-45FC6817D781}"/>
              </a:ext>
            </a:extLst>
          </p:cNvPr>
          <p:cNvSpPr txBox="1"/>
          <p:nvPr/>
        </p:nvSpPr>
        <p:spPr>
          <a:xfrm>
            <a:off x="6451060" y="4713838"/>
            <a:ext cx="5233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🔗 </a:t>
            </a:r>
            <a:r>
              <a:rPr lang="es-ES" b="1" u="sng" dirty="0">
                <a:latin typeface="Bahnschrift SemiBold" panose="020B0502040204020203" pitchFamily="34" charset="0"/>
              </a:rPr>
              <a:t>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SemiLight SemiConde" panose="020B0502040204020203" pitchFamily="34" charset="0"/>
              </a:rPr>
              <a:t>Integración con productos y servicios de Microsoft.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SemiLight SemiConde" panose="020B0502040204020203" pitchFamily="34" charset="0"/>
              </a:rPr>
              <a:t>Beneficios para organizaciones que ya utilizan tecnologías Microsoft.</a:t>
            </a:r>
          </a:p>
        </p:txBody>
      </p:sp>
    </p:spTree>
    <p:extLst>
      <p:ext uri="{BB962C8B-B14F-4D97-AF65-F5344CB8AC3E}">
        <p14:creationId xmlns:p14="http://schemas.microsoft.com/office/powerpoint/2010/main" val="36521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Google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Google Cloud Platform | Appsmith Community Por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75" y="6116241"/>
            <a:ext cx="1412874" cy="74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13</a:t>
            </a:fld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460375" y="160338"/>
            <a:ext cx="4515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72AC8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Reales</a:t>
            </a:r>
            <a:endParaRPr lang="en-US" dirty="0"/>
          </a:p>
        </p:txBody>
      </p:sp>
      <p:pic>
        <p:nvPicPr>
          <p:cNvPr id="8194" name="Picture 2" descr="spotify ">
            <a:extLst>
              <a:ext uri="{FF2B5EF4-FFF2-40B4-BE49-F238E27FC236}">
                <a16:creationId xmlns:a16="http://schemas.microsoft.com/office/drawing/2014/main" id="{0A3BCF9B-2D42-4E8C-8371-BC99205D4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91" y="1267113"/>
            <a:ext cx="1898515" cy="189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3D67BA8-807D-4988-B51C-3DC6527E874D}"/>
              </a:ext>
            </a:extLst>
          </p:cNvPr>
          <p:cNvSpPr txBox="1"/>
          <p:nvPr/>
        </p:nvSpPr>
        <p:spPr>
          <a:xfrm>
            <a:off x="153953" y="3771027"/>
            <a:ext cx="36046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Migró a GCP para mejorar la escalabilidad y aprovechar las herramientas de análisis.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 SemiConde" panose="020B0502040204020203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Utiliza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BigQuery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 para analizar datos y ofrecer recomendaciones personalizadas. </a:t>
            </a:r>
          </a:p>
          <a:p>
            <a:pPr algn="just"/>
            <a:endParaRPr lang="es-CO" dirty="0">
              <a:latin typeface="Bahnschrift SemiLight SemiConde" panose="020B0502040204020203" pitchFamily="34" charset="0"/>
            </a:endParaRPr>
          </a:p>
        </p:txBody>
      </p:sp>
      <p:pic>
        <p:nvPicPr>
          <p:cNvPr id="8197" name="Picture 5" descr="snapchat ">
            <a:extLst>
              <a:ext uri="{FF2B5EF4-FFF2-40B4-BE49-F238E27FC236}">
                <a16:creationId xmlns:a16="http://schemas.microsoft.com/office/drawing/2014/main" id="{0AB2CA3E-7106-408C-AD02-655E46915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59" y="1181003"/>
            <a:ext cx="2232862" cy="223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2B3E774-3655-40B9-96AD-CDC038D2AD2F}"/>
              </a:ext>
            </a:extLst>
          </p:cNvPr>
          <p:cNvSpPr txBox="1"/>
          <p:nvPr/>
        </p:nvSpPr>
        <p:spPr>
          <a:xfrm>
            <a:off x="4085755" y="3771027"/>
            <a:ext cx="36046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Usa GCP para manejar grandes volúmenes de datos y ofrecer experiencias rápidas a los usuarios.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 SemiConde" panose="020B0502040204020203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Aprovecha la infraestructura global para garantizar baja latencia</a:t>
            </a:r>
            <a:endParaRPr lang="es-CO" dirty="0">
              <a:latin typeface="Bahnschrift SemiLight SemiConde" panose="020B0502040204020203" pitchFamily="34" charset="0"/>
            </a:endParaRPr>
          </a:p>
        </p:txBody>
      </p:sp>
      <p:pic>
        <p:nvPicPr>
          <p:cNvPr id="8200" name="Picture 8" descr="evernote ">
            <a:extLst>
              <a:ext uri="{FF2B5EF4-FFF2-40B4-BE49-F238E27FC236}">
                <a16:creationId xmlns:a16="http://schemas.microsoft.com/office/drawing/2014/main" id="{8F48E27F-2E52-4FCF-8250-E761F4D25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686" y="1099939"/>
            <a:ext cx="2065689" cy="206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61235D8-FD1F-4F8C-8BE8-0BF5511201B1}"/>
              </a:ext>
            </a:extLst>
          </p:cNvPr>
          <p:cNvSpPr txBox="1"/>
          <p:nvPr/>
        </p:nvSpPr>
        <p:spPr>
          <a:xfrm>
            <a:off x="8433432" y="3759633"/>
            <a:ext cx="36046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Mejoró su rendimiento y seguridad al migrar a GCP.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 SemiConde" panose="020B0502040204020203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Beneficios en reducción de costos operativos y mayor enfoque en innovación</a:t>
            </a:r>
            <a:endParaRPr lang="es-CO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63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Google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Google Cloud Platform | Appsmith Community Por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75" y="6116241"/>
            <a:ext cx="1412874" cy="74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14</a:t>
            </a:fld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460375" y="160338"/>
            <a:ext cx="2948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72AC8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848F7F-BD57-4BFD-81A2-8ABFF6EC0C53}"/>
              </a:ext>
            </a:extLst>
          </p:cNvPr>
          <p:cNvSpPr txBox="1"/>
          <p:nvPr/>
        </p:nvSpPr>
        <p:spPr>
          <a:xfrm>
            <a:off x="683367" y="1376861"/>
            <a:ext cx="113594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✅ </a:t>
            </a:r>
            <a:r>
              <a:rPr lang="es-ES" b="1" u="sng" dirty="0">
                <a:latin typeface="Bahnschrift SemiBold" panose="020B0502040204020203" pitchFamily="34" charset="0"/>
              </a:rPr>
              <a:t>Recapitulación</a:t>
            </a:r>
            <a:r>
              <a:rPr lang="es-ES" b="1" dirty="0">
                <a:latin typeface="Bahnschrift SemiBold" panose="020B0502040204020203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SemiLight SemiConde" panose="020B0502040204020203" pitchFamily="34" charset="0"/>
              </a:rPr>
              <a:t>GCP ofrece una amplia gama de servicios para satisfacer diversas necesidades tecnológicas.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SemiLight SemiConde" panose="020B0502040204020203" pitchFamily="34" charset="0"/>
              </a:rPr>
              <a:t>Ventajas en escalabilidad, seguridad, innovación y costos.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75664B-31D7-4911-8100-76DD114CB729}"/>
              </a:ext>
            </a:extLst>
          </p:cNvPr>
          <p:cNvSpPr txBox="1"/>
          <p:nvPr/>
        </p:nvSpPr>
        <p:spPr>
          <a:xfrm>
            <a:off x="683367" y="2870383"/>
            <a:ext cx="110676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🚀 </a:t>
            </a:r>
            <a:r>
              <a:rPr lang="es-ES" b="1" u="sng" dirty="0">
                <a:latin typeface="Bahnschrift SemiBold" panose="020B0502040204020203" pitchFamily="34" charset="0"/>
              </a:rPr>
              <a:t>Invitación a Explorar</a:t>
            </a:r>
            <a:r>
              <a:rPr lang="es-ES" b="1" dirty="0">
                <a:latin typeface="Bahnschrift SemiBold" panose="020B0502040204020203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SemiLight SemiConde" panose="020B0502040204020203" pitchFamily="34" charset="0"/>
              </a:rPr>
              <a:t>Aprovecha los recursos gratuitos y comienza a experimentar.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SemiLight SemiConde" panose="020B0502040204020203" pitchFamily="34" charset="0"/>
              </a:rPr>
              <a:t>Considera cómo GCP puede aportar valor a tus proyectos o empresa.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4DDE23-2394-4F92-922D-9858831C1B19}"/>
              </a:ext>
            </a:extLst>
          </p:cNvPr>
          <p:cNvSpPr txBox="1"/>
          <p:nvPr/>
        </p:nvSpPr>
        <p:spPr>
          <a:xfrm>
            <a:off x="683367" y="4553343"/>
            <a:ext cx="11223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💡</a:t>
            </a:r>
            <a:r>
              <a:rPr lang="es-ES" dirty="0">
                <a:latin typeface="Bahnschrift SemiBold" panose="020B0502040204020203" pitchFamily="34" charset="0"/>
              </a:rPr>
              <a:t> </a:t>
            </a:r>
            <a:r>
              <a:rPr lang="es-ES" b="1" u="sng" dirty="0">
                <a:latin typeface="Bahnschrift SemiBold" panose="020B0502040204020203" pitchFamily="34" charset="0"/>
              </a:rPr>
              <a:t>Mensaje Final</a:t>
            </a:r>
            <a:r>
              <a:rPr lang="es-ES" b="1" dirty="0">
                <a:latin typeface="Bahnschrift SemiBold" panose="020B0502040204020203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hnschrift SemiLight SemiConde" panose="020B0502040204020203" pitchFamily="34" charset="0"/>
              </a:rPr>
              <a:t>La computación en la nube es una herramienta poderosa para impulsar la transformación digital y la innovación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54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1" y="0"/>
            <a:ext cx="12192000" cy="11049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Google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Google Cloud Platform | Appsmith Community Por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75" y="6116241"/>
            <a:ext cx="1412874" cy="74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2</a:t>
            </a:fld>
            <a:endParaRPr lang="en-US"/>
          </a:p>
        </p:txBody>
      </p:sp>
      <p:pic>
        <p:nvPicPr>
          <p:cNvPr id="1028" name="Picture 4" descr="calendar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1" y="194329"/>
            <a:ext cx="715961" cy="71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162050" y="136812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Agenda</a:t>
            </a:r>
            <a:endParaRPr lang="en-US" sz="4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057673" y="1522293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Bahnschrift SemiBold" panose="020B0502040204020203" pitchFamily="34" charset="0"/>
              </a:rPr>
              <a:t>¿Qué es la computación en la nube?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1057673" y="2429747"/>
            <a:ext cx="405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Bahnschrift SemiBold" panose="020B0502040204020203" pitchFamily="34" charset="0"/>
              </a:rPr>
              <a:t>Introducción a Google Cloud Platform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057673" y="3342243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Servicios principales de GCP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057673" y="4230173"/>
            <a:ext cx="36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Bahnschrift SemiBold" panose="020B0502040204020203" pitchFamily="34" charset="0"/>
              </a:rPr>
              <a:t>Seguridad y cumplimiento en GCP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051872" y="5118103"/>
            <a:ext cx="423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Bahnschrift SemiBold" panose="020B0502040204020203" pitchFamily="34" charset="0"/>
              </a:rPr>
              <a:t>Modelos de precios y gestión de costos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460375" y="1416447"/>
            <a:ext cx="605631" cy="4181878"/>
            <a:chOff x="856417" y="1435497"/>
            <a:chExt cx="605631" cy="4181878"/>
          </a:xfrm>
        </p:grpSpPr>
        <p:pic>
          <p:nvPicPr>
            <p:cNvPr id="1030" name="Picture 6" descr="nubes 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417" y="1435497"/>
              <a:ext cx="581025" cy="58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solución de problemas 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353" y="3250404"/>
              <a:ext cx="577695" cy="577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proteger 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384" y="4142224"/>
              <a:ext cx="583331" cy="583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Etiqueta del precio 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384" y="5034044"/>
              <a:ext cx="583331" cy="583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cromo 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878" y="2347119"/>
              <a:ext cx="516574" cy="516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CuadroTexto 34"/>
          <p:cNvSpPr txBox="1"/>
          <p:nvPr/>
        </p:nvSpPr>
        <p:spPr>
          <a:xfrm>
            <a:off x="6990621" y="2599673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Bahnschrift SemiBold" panose="020B0502040204020203" pitchFamily="34" charset="0"/>
              </a:rPr>
              <a:t>Comparación con otras plataformas en la nube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6964352" y="3507127"/>
            <a:ext cx="346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Bahnschrift SemiBold" panose="020B0502040204020203" pitchFamily="34" charset="0"/>
              </a:rPr>
              <a:t>Casos de uso y ejemplos reales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7083220" y="4441696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Bahnschrift SemiBold" panose="020B0502040204020203" pitchFamily="34" charset="0"/>
              </a:rPr>
              <a:t>Conclusiones y preguntas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1042" name="Picture 18" descr="comparación de precios 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549" y="2373383"/>
            <a:ext cx="835671" cy="83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rending topic 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021" y="3405449"/>
            <a:ext cx="568728" cy="56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igno de interrogación 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88" y="4343389"/>
            <a:ext cx="670246" cy="67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76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Google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Google Cloud Platform | Appsmith Community Por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75" y="6116241"/>
            <a:ext cx="1412874" cy="74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3</a:t>
            </a:fld>
            <a:endParaRPr lang="en-US"/>
          </a:p>
        </p:txBody>
      </p:sp>
      <p:sp>
        <p:nvSpPr>
          <p:cNvPr id="15" name="CuadroTexto 14"/>
          <p:cNvSpPr txBox="1"/>
          <p:nvPr/>
        </p:nvSpPr>
        <p:spPr>
          <a:xfrm>
            <a:off x="1218264" y="94709"/>
            <a:ext cx="7516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rgbClr val="072AC8"/>
                </a:solidFill>
                <a:latin typeface="Bahnschrift SemiBold" panose="020B0502040204020203" pitchFamily="34" charset="0"/>
              </a:rPr>
              <a:t>¿Qué es la computación en la nube?</a:t>
            </a:r>
            <a:endParaRPr lang="en-US" sz="3600" dirty="0">
              <a:solidFill>
                <a:srgbClr val="072AC8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030" name="Picture 6" descr="nube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01" y="-70494"/>
            <a:ext cx="996037" cy="99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593724" y="1552575"/>
            <a:ext cx="1020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 err="1">
                <a:latin typeface="Bahnschrift SemiBold" panose="020B0502040204020203" pitchFamily="34" charset="0"/>
              </a:rPr>
              <a:t>Definición</a:t>
            </a:r>
            <a:r>
              <a:rPr lang="en-US" altLang="en-US" b="1" u="sng" dirty="0">
                <a:latin typeface="Bahnschrift SemiBold" panose="020B0502040204020203" pitchFamily="34" charset="0"/>
              </a:rPr>
              <a:t> </a:t>
            </a:r>
            <a:r>
              <a:rPr lang="en-US" altLang="en-US" b="1" u="sng" dirty="0" err="1">
                <a:latin typeface="Bahnschrift SemiBold" panose="020B0502040204020203" pitchFamily="34" charset="0"/>
              </a:rPr>
              <a:t>sencilla</a:t>
            </a:r>
            <a:r>
              <a:rPr lang="en-US" altLang="en-US" b="1" u="sng" dirty="0">
                <a:latin typeface="Bahnschrift SemiBold" panose="020B0502040204020203" pitchFamily="34" charset="0"/>
              </a:rPr>
              <a:t>:</a:t>
            </a:r>
            <a:endParaRPr lang="en-US" altLang="en-US" u="sng" dirty="0">
              <a:latin typeface="Bahnschrift SemiBol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Bahnschrift SemiLight SemiConde" panose="020B0502040204020203" pitchFamily="34" charset="0"/>
              </a:rPr>
              <a:t>Uso</a:t>
            </a:r>
            <a:r>
              <a:rPr lang="en-US" altLang="en-US" dirty="0">
                <a:latin typeface="Bahnschrift SemiLight SemiConde" panose="020B0502040204020203" pitchFamily="34" charset="0"/>
              </a:rPr>
              <a:t> de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recursos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informáticos</a:t>
            </a:r>
            <a:r>
              <a:rPr lang="en-US" altLang="en-US" dirty="0">
                <a:latin typeface="Bahnschrift SemiLight SemiConde" panose="020B0502040204020203" pitchFamily="34" charset="0"/>
              </a:rPr>
              <a:t> (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servidores</a:t>
            </a:r>
            <a:r>
              <a:rPr lang="en-US" altLang="en-US" dirty="0">
                <a:latin typeface="Bahnschrift SemiLight SemiConde" panose="020B0502040204020203" pitchFamily="34" charset="0"/>
              </a:rPr>
              <a:t>,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almacenamiento</a:t>
            </a:r>
            <a:r>
              <a:rPr lang="en-US" altLang="en-US" dirty="0">
                <a:latin typeface="Bahnschrift SemiLight SemiConde" panose="020B0502040204020203" pitchFamily="34" charset="0"/>
              </a:rPr>
              <a:t>,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aplicaciones</a:t>
            </a:r>
            <a:r>
              <a:rPr lang="en-US" altLang="en-US" dirty="0">
                <a:latin typeface="Bahnschrift SemiLight SemiConde" panose="020B0502040204020203" pitchFamily="34" charset="0"/>
              </a:rPr>
              <a:t>) a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través</a:t>
            </a:r>
            <a:r>
              <a:rPr lang="en-US" altLang="en-US" dirty="0">
                <a:latin typeface="Bahnschrift SemiLight SemiConde" panose="020B0502040204020203" pitchFamily="34" charset="0"/>
              </a:rPr>
              <a:t> de Internet</a:t>
            </a:r>
            <a:endParaRPr lang="en-US" dirty="0">
              <a:latin typeface="Bahnschrift SemiLight SemiConde" panose="020B0502040204020203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12775" y="2747507"/>
            <a:ext cx="173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u="sng" dirty="0">
                <a:latin typeface="Bahnschrift SemiBold" panose="020B0502040204020203" pitchFamily="34" charset="0"/>
              </a:rPr>
              <a:t>Ventajas clave: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82674" y="3323393"/>
            <a:ext cx="1612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latin typeface="Bahnschrift SemiBold" panose="020B0502040204020203" pitchFamily="34" charset="0"/>
              </a:rPr>
              <a:t>Escalabilidad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16749" y="4739908"/>
            <a:ext cx="2835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latin typeface="Bahnschrift SemiLight SemiConde" panose="020B0502040204020203" pitchFamily="34" charset="0"/>
                <a:ea typeface="Open Sans Medium" pitchFamily="2" charset="0"/>
                <a:cs typeface="Open Sans Medium" pitchFamily="2" charset="0"/>
              </a:rPr>
              <a:t>Ajuste rápido de recursos según la demanda</a:t>
            </a:r>
            <a:r>
              <a:rPr lang="es-MX" dirty="0">
                <a:latin typeface="Bahnschrift SemiLight SemiConde" panose="020B0502040204020203" pitchFamily="34" charset="0"/>
              </a:rPr>
              <a:t>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5272733" y="3270415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latin typeface="Bahnschrift SemiBold" panose="020B0502040204020203" pitchFamily="34" charset="0"/>
              </a:rPr>
              <a:t>Flexibilidad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4918649" y="4740941"/>
            <a:ext cx="2354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latin typeface="Bahnschrift SemiLight SemiConde" panose="020B0502040204020203" pitchFamily="34" charset="0"/>
              </a:rPr>
              <a:t>Acceso desde cualquier lugar y dispositivo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8763000" y="3323393"/>
            <a:ext cx="185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latin typeface="Bahnschrift SemiBold" panose="020B0502040204020203" pitchFamily="34" charset="0"/>
              </a:rPr>
              <a:t>Costo-eficiencia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8044906" y="4739908"/>
            <a:ext cx="341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latin typeface="Bahnschrift SemiLight SemiConde" panose="020B0502040204020203" pitchFamily="34" charset="0"/>
              </a:rPr>
              <a:t>Pago por uso sin inversiones iniciales en infraestructura</a:t>
            </a:r>
            <a:endParaRPr lang="en-US" dirty="0"/>
          </a:p>
        </p:txBody>
      </p:sp>
      <p:pic>
        <p:nvPicPr>
          <p:cNvPr id="20" name="Picture 4" descr="escalada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967" y="3899279"/>
            <a:ext cx="795528" cy="79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lexibilidad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804" y="3773900"/>
            <a:ext cx="791308" cy="79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conómico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636" y="3852240"/>
            <a:ext cx="665950" cy="66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60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Google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Google Cloud Platform | Appsmith Community Por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75" y="6116241"/>
            <a:ext cx="1412874" cy="74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4</a:t>
            </a:fld>
            <a:endParaRPr lang="en-US"/>
          </a:p>
        </p:txBody>
      </p:sp>
      <p:sp>
        <p:nvSpPr>
          <p:cNvPr id="15" name="CuadroTexto 14"/>
          <p:cNvSpPr txBox="1"/>
          <p:nvPr/>
        </p:nvSpPr>
        <p:spPr>
          <a:xfrm>
            <a:off x="1229946" y="128551"/>
            <a:ext cx="6659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72AC8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s-MX" dirty="0"/>
              <a:t>Modelos de Servicio en la Nube</a:t>
            </a:r>
            <a:endParaRPr lang="en-US" dirty="0"/>
          </a:p>
        </p:txBody>
      </p:sp>
      <p:pic>
        <p:nvPicPr>
          <p:cNvPr id="3074" name="Picture 2" descr="página web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3" y="160338"/>
            <a:ext cx="798731" cy="79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382814" y="1179612"/>
            <a:ext cx="9745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latin typeface="Bahnschrift SemiBold" panose="020B0502040204020203" pitchFamily="34" charset="0"/>
              </a:rPr>
              <a:t>IaaS (</a:t>
            </a:r>
            <a:r>
              <a:rPr lang="en-US" altLang="en-US" b="1" u="sng" dirty="0" err="1">
                <a:latin typeface="Bahnschrift SemiBold" panose="020B0502040204020203" pitchFamily="34" charset="0"/>
              </a:rPr>
              <a:t>Infraestructura</a:t>
            </a:r>
            <a:r>
              <a:rPr lang="en-US" altLang="en-US" b="1" u="sng" dirty="0">
                <a:latin typeface="Bahnschrift SemiBold" panose="020B0502040204020203" pitchFamily="34" charset="0"/>
              </a:rPr>
              <a:t> </a:t>
            </a:r>
            <a:r>
              <a:rPr lang="en-US" altLang="en-US" b="1" u="sng" dirty="0" err="1">
                <a:latin typeface="Bahnschrift SemiBold" panose="020B0502040204020203" pitchFamily="34" charset="0"/>
              </a:rPr>
              <a:t>como</a:t>
            </a:r>
            <a:r>
              <a:rPr lang="en-US" altLang="en-US" b="1" u="sng" dirty="0">
                <a:latin typeface="Bahnschrift SemiBold" panose="020B0502040204020203" pitchFamily="34" charset="0"/>
              </a:rPr>
              <a:t> </a:t>
            </a:r>
            <a:r>
              <a:rPr lang="en-US" altLang="en-US" b="1" u="sng" dirty="0" err="1">
                <a:latin typeface="Bahnschrift SemiBold" panose="020B0502040204020203" pitchFamily="34" charset="0"/>
              </a:rPr>
              <a:t>Servicio</a:t>
            </a:r>
            <a:r>
              <a:rPr lang="en-US" altLang="en-US" b="1" u="sng" dirty="0">
                <a:latin typeface="Bahnschrift SemiBold" panose="020B0502040204020203" pitchFamily="34" charset="0"/>
              </a:rPr>
              <a:t>)</a:t>
            </a:r>
            <a:r>
              <a:rPr lang="en-US" altLang="en-US" b="1" dirty="0">
                <a:latin typeface="Bahnschrift SemiBold" panose="020B0502040204020203" pitchFamily="34" charset="0"/>
              </a:rPr>
              <a:t>: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Proporciona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recursos</a:t>
            </a:r>
            <a:r>
              <a:rPr lang="en-US" altLang="en-US" dirty="0">
                <a:latin typeface="Bahnschrift SemiLight SemiConde" panose="020B0502040204020203" pitchFamily="34" charset="0"/>
              </a:rPr>
              <a:t> de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computación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virtualizados</a:t>
            </a:r>
            <a:r>
              <a:rPr lang="en-US" altLang="en-US" dirty="0">
                <a:latin typeface="Bahnschrift SemiLight SemiConde" panose="020B0502040204020203" pitchFamily="34" charset="0"/>
              </a:rPr>
              <a:t> a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través</a:t>
            </a:r>
            <a:r>
              <a:rPr lang="en-US" altLang="en-US" dirty="0">
                <a:latin typeface="Bahnschrift SemiLight SemiConde" panose="020B0502040204020203" pitchFamily="34" charset="0"/>
              </a:rPr>
              <a:t> de Internet.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latin typeface="Bahnschrift SemiBold" panose="020B0502040204020203" pitchFamily="34" charset="0"/>
              </a:rPr>
              <a:t>Ejemplo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Alquilar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servidores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virtuales</a:t>
            </a:r>
            <a:r>
              <a:rPr lang="en-US" altLang="en-US" dirty="0">
                <a:latin typeface="Bahnschrift SemiLight SemiConde" panose="020B0502040204020203" pitchFamily="34" charset="0"/>
              </a:rPr>
              <a:t> para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instalar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tu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propio</a:t>
            </a:r>
            <a:r>
              <a:rPr lang="en-US" altLang="en-US" dirty="0">
                <a:latin typeface="Bahnschrift SemiLight SemiConde" panose="020B0502040204020203" pitchFamily="34" charset="0"/>
              </a:rPr>
              <a:t> software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382812" y="2759063"/>
            <a:ext cx="97455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latin typeface="Bahnschrift SemiBold" panose="020B0502040204020203" pitchFamily="34" charset="0"/>
              </a:rPr>
              <a:t>PaaS (Plataforma </a:t>
            </a:r>
            <a:r>
              <a:rPr lang="en-US" altLang="en-US" b="1" u="sng" dirty="0" err="1">
                <a:latin typeface="Bahnschrift SemiBold" panose="020B0502040204020203" pitchFamily="34" charset="0"/>
              </a:rPr>
              <a:t>como</a:t>
            </a:r>
            <a:r>
              <a:rPr lang="en-US" altLang="en-US" b="1" u="sng" dirty="0">
                <a:latin typeface="Bahnschrift SemiBold" panose="020B0502040204020203" pitchFamily="34" charset="0"/>
              </a:rPr>
              <a:t> </a:t>
            </a:r>
            <a:r>
              <a:rPr lang="en-US" altLang="en-US" b="1" u="sng" dirty="0" err="1">
                <a:latin typeface="Bahnschrift SemiBold" panose="020B0502040204020203" pitchFamily="34" charset="0"/>
              </a:rPr>
              <a:t>Servicio</a:t>
            </a:r>
            <a:r>
              <a:rPr lang="en-US" altLang="en-US" b="1" u="sng" dirty="0">
                <a:latin typeface="Bahnschrift SemiBold" panose="020B0502040204020203" pitchFamily="34" charset="0"/>
              </a:rPr>
              <a:t>):</a:t>
            </a:r>
            <a:r>
              <a:rPr lang="en-US" altLang="en-US" b="1" dirty="0">
                <a:latin typeface="Bahnschrift SemiBold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Ofrece</a:t>
            </a:r>
            <a:r>
              <a:rPr lang="en-US" altLang="en-US" dirty="0">
                <a:latin typeface="Bahnschrift SemiLight SemiConde" panose="020B0502040204020203" pitchFamily="34" charset="0"/>
              </a:rPr>
              <a:t> un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entorno</a:t>
            </a:r>
            <a:r>
              <a:rPr lang="en-US" altLang="en-US" dirty="0">
                <a:latin typeface="Bahnschrift SemiLight SemiConde" panose="020B0502040204020203" pitchFamily="34" charset="0"/>
              </a:rPr>
              <a:t> para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desarrollar</a:t>
            </a:r>
            <a:r>
              <a:rPr lang="en-US" altLang="en-US" dirty="0">
                <a:latin typeface="Bahnschrift SemiLight SemiConde" panose="020B0502040204020203" pitchFamily="34" charset="0"/>
              </a:rPr>
              <a:t>,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probar</a:t>
            </a:r>
            <a:r>
              <a:rPr lang="en-US" altLang="en-US" dirty="0">
                <a:latin typeface="Bahnschrift SemiLight SemiConde" panose="020B0502040204020203" pitchFamily="34" charset="0"/>
              </a:rPr>
              <a:t> y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desplegar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aplicaciones</a:t>
            </a:r>
            <a:r>
              <a:rPr lang="en-US" altLang="en-US" dirty="0">
                <a:latin typeface="Bahnschrift SemiLight SemiConde" panose="020B0502040204020203" pitchFamily="34" charset="0"/>
              </a:rPr>
              <a:t> sin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gestionar</a:t>
            </a:r>
            <a:r>
              <a:rPr lang="en-US" altLang="en-US" dirty="0">
                <a:latin typeface="Bahnschrift SemiLight SemiConde" panose="020B0502040204020203" pitchFamily="34" charset="0"/>
              </a:rPr>
              <a:t> la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infraestructura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subyacente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latin typeface="Bahnschrift SemiBold" panose="020B0502040204020203" pitchFamily="34" charset="0"/>
              </a:rPr>
              <a:t>Ejemplo</a:t>
            </a:r>
            <a:r>
              <a:rPr lang="en-US" altLang="en-US" b="1" dirty="0">
                <a:latin typeface="Bahnschrift SemiBold" panose="020B0502040204020203" pitchFamily="34" charset="0"/>
              </a:rPr>
              <a:t>:</a:t>
            </a:r>
            <a:r>
              <a:rPr lang="en-US" altLang="en-US" dirty="0">
                <a:latin typeface="Bahnschrift SemiBold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Usar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una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plataforma</a:t>
            </a:r>
            <a:r>
              <a:rPr lang="en-US" altLang="en-US" dirty="0">
                <a:latin typeface="Bahnschrift SemiLight SemiConde" panose="020B0502040204020203" pitchFamily="34" charset="0"/>
              </a:rPr>
              <a:t> para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desarrollar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una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aplicación</a:t>
            </a:r>
            <a:r>
              <a:rPr lang="en-US" altLang="en-US" dirty="0">
                <a:latin typeface="Bahnschrift SemiLight SemiConde" panose="020B0502040204020203" pitchFamily="34" charset="0"/>
              </a:rPr>
              <a:t> web sin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preocuparte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por</a:t>
            </a:r>
            <a:r>
              <a:rPr lang="en-US" altLang="en-US" dirty="0">
                <a:latin typeface="Bahnschrift SemiLight SemiConde" panose="020B0502040204020203" pitchFamily="34" charset="0"/>
              </a:rPr>
              <a:t> el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servidor</a:t>
            </a:r>
            <a:r>
              <a:rPr lang="en-US" altLang="en-US" dirty="0">
                <a:latin typeface="Bahnschrift SemiLight SemiConde" panose="020B0502040204020203" pitchFamily="34" charset="0"/>
              </a:rPr>
              <a:t> o el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sistema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operativo</a:t>
            </a:r>
            <a:r>
              <a:rPr lang="en-US" altLang="en-US" dirty="0">
                <a:latin typeface="Bahnschrift SemiLight SemiConde" panose="020B0502040204020203" pitchFamily="34" charset="0"/>
              </a:rPr>
              <a:t>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382813" y="4788229"/>
            <a:ext cx="97455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latin typeface="Bahnschrift SemiBold" panose="020B0502040204020203" pitchFamily="34" charset="0"/>
              </a:rPr>
              <a:t>SaaS (Software </a:t>
            </a:r>
            <a:r>
              <a:rPr lang="en-US" altLang="en-US" b="1" u="sng" dirty="0" err="1">
                <a:latin typeface="Bahnschrift SemiBold" panose="020B0502040204020203" pitchFamily="34" charset="0"/>
              </a:rPr>
              <a:t>como</a:t>
            </a:r>
            <a:r>
              <a:rPr lang="en-US" altLang="en-US" b="1" u="sng" dirty="0">
                <a:latin typeface="Bahnschrift SemiBold" panose="020B0502040204020203" pitchFamily="34" charset="0"/>
              </a:rPr>
              <a:t> </a:t>
            </a:r>
            <a:r>
              <a:rPr lang="en-US" altLang="en-US" b="1" u="sng" dirty="0" err="1">
                <a:latin typeface="Bahnschrift SemiBold" panose="020B0502040204020203" pitchFamily="34" charset="0"/>
              </a:rPr>
              <a:t>Servicio</a:t>
            </a:r>
            <a:r>
              <a:rPr lang="en-US" altLang="en-US" b="1" u="sng" dirty="0">
                <a:latin typeface="Bahnschrift SemiBold" panose="020B0502040204020203" pitchFamily="34" charset="0"/>
              </a:rPr>
              <a:t>):</a:t>
            </a:r>
            <a:endParaRPr lang="en-US" altLang="en-US" u="sng" dirty="0">
              <a:latin typeface="Bahnschrift SemiBold" panose="020B0502040204020203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Bahnschrift SemiLight SemiConde" panose="020B0502040204020203" pitchFamily="34" charset="0"/>
              </a:rPr>
              <a:t>Aplicaciones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listas</a:t>
            </a:r>
            <a:r>
              <a:rPr lang="en-US" altLang="en-US" dirty="0">
                <a:latin typeface="Bahnschrift SemiLight SemiConde" panose="020B0502040204020203" pitchFamily="34" charset="0"/>
              </a:rPr>
              <a:t> para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usar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entregadas</a:t>
            </a:r>
            <a:r>
              <a:rPr lang="en-US" altLang="en-US" dirty="0">
                <a:latin typeface="Bahnschrift SemiLight SemiConde" panose="020B0502040204020203" pitchFamily="34" charset="0"/>
              </a:rPr>
              <a:t> a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través</a:t>
            </a:r>
            <a:r>
              <a:rPr lang="en-US" altLang="en-US" dirty="0">
                <a:latin typeface="Bahnschrift SemiLight SemiConde" panose="020B0502040204020203" pitchFamily="34" charset="0"/>
              </a:rPr>
              <a:t> de Internet.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latin typeface="Bahnschrift SemiBold" panose="020B0502040204020203" pitchFamily="34" charset="0"/>
              </a:rPr>
              <a:t>Ejemplo</a:t>
            </a:r>
            <a:r>
              <a:rPr lang="en-US" altLang="en-US" b="1" dirty="0">
                <a:latin typeface="Bahnschrift SemiBold" panose="020B0502040204020203" pitchFamily="34" charset="0"/>
              </a:rPr>
              <a:t>:</a:t>
            </a:r>
            <a:r>
              <a:rPr lang="en-US" altLang="en-US" dirty="0">
                <a:latin typeface="Bahnschrift SemiBold" panose="020B0502040204020203" pitchFamily="34" charset="0"/>
              </a:rPr>
              <a:t> </a:t>
            </a:r>
            <a:r>
              <a:rPr lang="en-US" altLang="en-US" dirty="0">
                <a:latin typeface="Bahnschrift SemiLight SemiConde" panose="020B0502040204020203" pitchFamily="34" charset="0"/>
              </a:rPr>
              <a:t>Gmail, Google Docs,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aplicaciones</a:t>
            </a:r>
            <a:r>
              <a:rPr lang="en-US" altLang="en-US" dirty="0">
                <a:latin typeface="Bahnschrift SemiLight SemiConde" panose="020B0502040204020203" pitchFamily="34" charset="0"/>
              </a:rPr>
              <a:t> a las que accedes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mediante</a:t>
            </a:r>
            <a:r>
              <a:rPr lang="en-US" altLang="en-US" dirty="0">
                <a:latin typeface="Bahnschrift SemiLight SemiConde" panose="020B0502040204020203" pitchFamily="34" charset="0"/>
              </a:rPr>
              <a:t> un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navegador</a:t>
            </a:r>
            <a:r>
              <a:rPr lang="en-US" altLang="en-US" dirty="0">
                <a:latin typeface="Bahnschrift SemiLight SemiConde" panose="020B0502040204020203" pitchFamily="34" charset="0"/>
              </a:rPr>
              <a:t> sin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necesidad</a:t>
            </a:r>
            <a:r>
              <a:rPr lang="en-US" altLang="en-US" dirty="0">
                <a:latin typeface="Bahnschrift SemiLight SemiConde" panose="020B0502040204020203" pitchFamily="34" charset="0"/>
              </a:rPr>
              <a:t> de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instalarlas</a:t>
            </a:r>
            <a:endParaRPr lang="en-US" altLang="en-US" dirty="0">
              <a:latin typeface="Bahnschrift SemiLight SemiConde" panose="020B0502040204020203" pitchFamily="34" charset="0"/>
            </a:endParaRPr>
          </a:p>
        </p:txBody>
      </p:sp>
      <p:pic>
        <p:nvPicPr>
          <p:cNvPr id="3077" name="Picture 5" descr="iaas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380456"/>
            <a:ext cx="867892" cy="86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paas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3" y="3257894"/>
            <a:ext cx="868680" cy="86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saas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247560"/>
            <a:ext cx="868680" cy="86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2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Google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Google Cloud Platform | Appsmith Community Por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75" y="6116241"/>
            <a:ext cx="1412874" cy="74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5</a:t>
            </a:fld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340306" y="27511"/>
            <a:ext cx="790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72AC8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s-MX" dirty="0"/>
              <a:t>Introducción a Google Cloud Platform</a:t>
            </a:r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307975" y="1074723"/>
            <a:ext cx="10877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latin typeface="Bahnschrift SemiBold" panose="020B0502040204020203" pitchFamily="34" charset="0"/>
              </a:rPr>
              <a:t>¿</a:t>
            </a:r>
            <a:r>
              <a:rPr lang="en-US" altLang="en-US" b="1" u="sng" dirty="0" err="1">
                <a:latin typeface="Bahnschrift SemiBold" panose="020B0502040204020203" pitchFamily="34" charset="0"/>
              </a:rPr>
              <a:t>Qué</a:t>
            </a:r>
            <a:r>
              <a:rPr lang="en-US" altLang="en-US" b="1" u="sng" dirty="0">
                <a:latin typeface="Bahnschrift SemiBold" panose="020B0502040204020203" pitchFamily="34" charset="0"/>
              </a:rPr>
              <a:t> </a:t>
            </a:r>
            <a:r>
              <a:rPr lang="en-US" altLang="en-US" b="1" u="sng" dirty="0" err="1">
                <a:latin typeface="Bahnschrift SemiBold" panose="020B0502040204020203" pitchFamily="34" charset="0"/>
              </a:rPr>
              <a:t>es</a:t>
            </a:r>
            <a:r>
              <a:rPr lang="en-US" altLang="en-US" b="1" u="sng" dirty="0">
                <a:latin typeface="Bahnschrift SemiBold" panose="020B0502040204020203" pitchFamily="34" charset="0"/>
              </a:rPr>
              <a:t> GCP?</a:t>
            </a:r>
            <a:endParaRPr lang="en-US" altLang="en-US" u="sng" dirty="0">
              <a:latin typeface="Bahnschrift SemiBol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Bahnschrift SemiLight SemiConde" panose="020B0502040204020203" pitchFamily="34" charset="0"/>
              </a:rPr>
              <a:t>Conjunto</a:t>
            </a:r>
            <a:r>
              <a:rPr lang="en-US" altLang="en-US" dirty="0">
                <a:latin typeface="Bahnschrift SemiLight SemiConde" panose="020B0502040204020203" pitchFamily="34" charset="0"/>
              </a:rPr>
              <a:t> de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servicios</a:t>
            </a:r>
            <a:r>
              <a:rPr lang="en-US" altLang="en-US" dirty="0">
                <a:latin typeface="Bahnschrift SemiLight SemiConde" panose="020B0502040204020203" pitchFamily="34" charset="0"/>
              </a:rPr>
              <a:t> de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computación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en</a:t>
            </a:r>
            <a:r>
              <a:rPr lang="en-US" altLang="en-US" dirty="0">
                <a:latin typeface="Bahnschrift SemiLight SemiConde" panose="020B0502040204020203" pitchFamily="34" charset="0"/>
              </a:rPr>
              <a:t> la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nube</a:t>
            </a:r>
            <a:r>
              <a:rPr lang="en-US" altLang="en-US" dirty="0">
                <a:latin typeface="Bahnschrift SemiLight SemiConde" panose="020B0502040204020203" pitchFamily="34" charset="0"/>
              </a:rPr>
              <a:t> que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ejecutan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en</a:t>
            </a:r>
            <a:r>
              <a:rPr lang="en-US" altLang="en-US" dirty="0">
                <a:latin typeface="Bahnschrift SemiLight SemiConde" panose="020B0502040204020203" pitchFamily="34" charset="0"/>
              </a:rPr>
              <a:t> la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misma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infraestructura</a:t>
            </a:r>
            <a:r>
              <a:rPr lang="en-US" altLang="en-US" dirty="0">
                <a:latin typeface="Bahnschrift SemiLight SemiConde" panose="020B0502040204020203" pitchFamily="34" charset="0"/>
              </a:rPr>
              <a:t> que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los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productos</a:t>
            </a:r>
            <a:r>
              <a:rPr lang="en-US" altLang="en-US" dirty="0">
                <a:latin typeface="Bahnschrift SemiLight SemiConde" panose="020B0502040204020203" pitchFamily="34" charset="0"/>
              </a:rPr>
              <a:t> finales de Google,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como</a:t>
            </a:r>
            <a:r>
              <a:rPr lang="en-US" altLang="en-US" dirty="0">
                <a:latin typeface="Bahnschrift SemiLight SemiConde" panose="020B0502040204020203" pitchFamily="34" charset="0"/>
              </a:rPr>
              <a:t> Google Search y YouTube.</a:t>
            </a:r>
            <a:endParaRPr lang="en-US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14674" y="3866263"/>
            <a:ext cx="2392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u="sng" dirty="0">
              <a:latin typeface="Bahnschrift SemiBol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 err="1">
                <a:latin typeface="Bahnschrift SemiBold" panose="020B0502040204020203" pitchFamily="34" charset="0"/>
              </a:rPr>
              <a:t>Beneficios</a:t>
            </a:r>
            <a:r>
              <a:rPr lang="en-US" altLang="en-US" b="1" u="sng" dirty="0">
                <a:latin typeface="Bahnschrift SemiBold" panose="020B0502040204020203" pitchFamily="34" charset="0"/>
              </a:rPr>
              <a:t> de GCP</a:t>
            </a:r>
            <a:endParaRPr lang="en-US" altLang="en-US" dirty="0">
              <a:latin typeface="Bahnschrift SemiBold" panose="020B05020402040202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907980" y="2462700"/>
            <a:ext cx="42773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Bahnschrift SemiBol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latin typeface="Bahnschrift SemiBold" panose="020B0502040204020203" pitchFamily="34" charset="0"/>
              </a:rPr>
              <a:t>Infraestructura</a:t>
            </a:r>
            <a:r>
              <a:rPr lang="en-US" altLang="en-US" b="1" dirty="0">
                <a:latin typeface="Bahnschrift SemiBold" panose="020B0502040204020203" pitchFamily="34" charset="0"/>
              </a:rPr>
              <a:t> global 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Bahnschrift SemiBold" panose="020B0502040204020203" pitchFamily="34" charset="0"/>
              </a:rPr>
              <a:t> </a:t>
            </a:r>
            <a:r>
              <a:rPr lang="en-US" altLang="en-US" b="1" dirty="0" err="1">
                <a:latin typeface="Bahnschrift SemiBold" panose="020B0502040204020203" pitchFamily="34" charset="0"/>
              </a:rPr>
              <a:t>alta</a:t>
            </a:r>
            <a:r>
              <a:rPr lang="en-US" altLang="en-US" b="1" dirty="0">
                <a:latin typeface="Bahnschrift SemiBold" panose="020B0502040204020203" pitchFamily="34" charset="0"/>
              </a:rPr>
              <a:t> </a:t>
            </a:r>
            <a:r>
              <a:rPr lang="en-US" altLang="en-US" b="1" dirty="0" err="1">
                <a:latin typeface="Bahnschrift SemiBold" panose="020B0502040204020203" pitchFamily="34" charset="0"/>
              </a:rPr>
              <a:t>calidad</a:t>
            </a:r>
            <a:endParaRPr lang="en-US" altLang="en-US" dirty="0">
              <a:latin typeface="Bahnschrift SemiBold" panose="020B0502040204020203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509202" y="2562861"/>
            <a:ext cx="4813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Bahnschrift SemiLight SemiConde" panose="020B0502040204020203" pitchFamily="34" charset="0"/>
              </a:rPr>
              <a:t>Centros</a:t>
            </a:r>
            <a:r>
              <a:rPr lang="en-US" altLang="en-US" dirty="0">
                <a:latin typeface="Bahnschrift SemiLight SemiConde" panose="020B0502040204020203" pitchFamily="34" charset="0"/>
              </a:rPr>
              <a:t> de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datos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ubicados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en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todo</a:t>
            </a:r>
            <a:r>
              <a:rPr lang="en-US" altLang="en-US" dirty="0">
                <a:latin typeface="Bahnschrift SemiLight SemiConde" panose="020B0502040204020203" pitchFamily="34" charset="0"/>
              </a:rPr>
              <a:t> el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mundo</a:t>
            </a:r>
            <a:r>
              <a:rPr lang="en-US" altLang="en-US" dirty="0">
                <a:latin typeface="Bahnschrift SemiLight SemiConde" panose="020B0502040204020203" pitchFamily="34" charset="0"/>
              </a:rPr>
              <a:t> para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baja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latencia</a:t>
            </a:r>
            <a:r>
              <a:rPr lang="en-US" altLang="en-US" dirty="0">
                <a:latin typeface="Bahnschrift SemiLight SemiConde" panose="020B0502040204020203" pitchFamily="34" charset="0"/>
              </a:rPr>
              <a:t> y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alta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disponibilidad</a:t>
            </a:r>
            <a:r>
              <a:rPr lang="en-US" altLang="en-US" dirty="0">
                <a:latin typeface="Bahnschrift SemiLight SemiConde" panose="020B0502040204020203" pitchFamily="34" charset="0"/>
              </a:rPr>
              <a:t>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978051" y="5159530"/>
            <a:ext cx="4566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Bahnschrift SemiLight SemiConde" panose="020B0502040204020203" pitchFamily="34" charset="0"/>
              </a:rPr>
              <a:t>Sistemas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robustos</a:t>
            </a:r>
            <a:r>
              <a:rPr lang="en-US" altLang="en-US" dirty="0">
                <a:latin typeface="Bahnschrift SemiLight SemiConde" panose="020B0502040204020203" pitchFamily="34" charset="0"/>
              </a:rPr>
              <a:t> de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seguridad</a:t>
            </a:r>
            <a:r>
              <a:rPr lang="en-US" altLang="en-US" dirty="0">
                <a:latin typeface="Bahnschrift SemiLight SemiConde" panose="020B0502040204020203" pitchFamily="34" charset="0"/>
              </a:rPr>
              <a:t> y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cumplimiento</a:t>
            </a:r>
            <a:r>
              <a:rPr lang="en-US" altLang="en-US" dirty="0">
                <a:latin typeface="Bahnschrift SemiLight SemiConde" panose="020B0502040204020203" pitchFamily="34" charset="0"/>
              </a:rPr>
              <a:t> con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estándares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internacionales</a:t>
            </a:r>
            <a:r>
              <a:rPr lang="en-US" altLang="en-US" dirty="0">
                <a:latin typeface="Bahnschrift SemiLight SemiConde" panose="020B0502040204020203" pitchFamily="34" charset="0"/>
              </a:rPr>
              <a:t>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907980" y="4143262"/>
            <a:ext cx="2539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err="1">
                <a:latin typeface="Bahnschrift SemiBold" panose="020B0502040204020203" pitchFamily="34" charset="0"/>
              </a:rPr>
              <a:t>Innovación</a:t>
            </a:r>
            <a:r>
              <a:rPr lang="en-US" altLang="en-US" b="1" dirty="0">
                <a:latin typeface="Bahnschrift SemiBold" panose="020B0502040204020203" pitchFamily="34" charset="0"/>
              </a:rPr>
              <a:t> </a:t>
            </a:r>
            <a:r>
              <a:rPr lang="en-US" altLang="en-US" b="1" dirty="0" err="1">
                <a:latin typeface="Bahnschrift SemiBold" panose="020B0502040204020203" pitchFamily="34" charset="0"/>
              </a:rPr>
              <a:t>tecnológica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907980" y="5456409"/>
            <a:ext cx="2868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err="1">
                <a:latin typeface="Bahnschrift SemiBold" panose="020B0502040204020203" pitchFamily="34" charset="0"/>
              </a:rPr>
              <a:t>Seguridad</a:t>
            </a:r>
            <a:r>
              <a:rPr lang="en-US" altLang="en-US" b="1" dirty="0">
                <a:latin typeface="Bahnschrift SemiBold" panose="020B0502040204020203" pitchFamily="34" charset="0"/>
              </a:rPr>
              <a:t> y </a:t>
            </a:r>
            <a:r>
              <a:rPr lang="en-US" altLang="en-US" b="1" dirty="0" err="1">
                <a:latin typeface="Bahnschrift SemiBold" panose="020B0502040204020203" pitchFamily="34" charset="0"/>
              </a:rPr>
              <a:t>cumplimiento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509202" y="3999695"/>
            <a:ext cx="5144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Bahnschrift SemiLight SemiConde" panose="020B0502040204020203" pitchFamily="34" charset="0"/>
              </a:rPr>
              <a:t>Acceso</a:t>
            </a:r>
            <a:r>
              <a:rPr lang="en-US" altLang="en-US" dirty="0">
                <a:latin typeface="Bahnschrift SemiLight SemiConde" panose="020B0502040204020203" pitchFamily="34" charset="0"/>
              </a:rPr>
              <a:t> a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tecnologías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avanzadas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en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inteligencia</a:t>
            </a:r>
            <a:r>
              <a:rPr lang="en-US" altLang="en-US" dirty="0">
                <a:latin typeface="Bahnschrift SemiLight SemiConde" panose="020B0502040204020203" pitchFamily="34" charset="0"/>
              </a:rPr>
              <a:t> artificial y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análisis</a:t>
            </a:r>
            <a:r>
              <a:rPr lang="en-US" altLang="en-US" dirty="0">
                <a:latin typeface="Bahnschrift SemiLight SemiConde" panose="020B0502040204020203" pitchFamily="34" charset="0"/>
              </a:rPr>
              <a:t> de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datos</a:t>
            </a:r>
            <a:r>
              <a:rPr lang="en-US" altLang="en-US" dirty="0">
                <a:latin typeface="Bahnschrift SemiLight SemiConde" panose="020B0502040204020203" pitchFamily="34" charset="0"/>
              </a:rPr>
              <a:t>.</a:t>
            </a:r>
          </a:p>
        </p:txBody>
      </p:sp>
      <p:pic>
        <p:nvPicPr>
          <p:cNvPr id="4099" name="Picture 3" descr="infraestructura global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901" y="2596892"/>
            <a:ext cx="789137" cy="78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innovación tecnológica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901" y="3832017"/>
            <a:ext cx="789137" cy="78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Seguridad informática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655" y="5228003"/>
            <a:ext cx="786383" cy="7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12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Google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Google Cloud Platform | Appsmith Community Por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75" y="6116241"/>
            <a:ext cx="1412874" cy="74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179447" y="160338"/>
            <a:ext cx="714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72AC8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s-MX" dirty="0"/>
              <a:t>Servicios de Computación en GCP</a:t>
            </a:r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837642" y="1174382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Bahnschrift SemiBold" panose="020B0502040204020203" pitchFamily="34" charset="0"/>
              </a:rPr>
              <a:t>Compute Engine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55575" y="1827183"/>
            <a:ext cx="3636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latin typeface="Bahnschrift SemiLight SemiConde" panose="020B0502040204020203" pitchFamily="34" charset="0"/>
              </a:rPr>
              <a:t>Máquinas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virtuales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altamente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personalizables</a:t>
            </a:r>
            <a:r>
              <a:rPr lang="en-US" altLang="en-US" dirty="0">
                <a:latin typeface="Bahnschrift SemiLight SemiConde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Bahnschrift SemiLight SemiConde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latin typeface="Bahnschrift SemiLight SemiConde" panose="020B0502040204020203" pitchFamily="34" charset="0"/>
              </a:rPr>
              <a:t>Opciones</a:t>
            </a:r>
            <a:r>
              <a:rPr lang="en-US" altLang="en-US" dirty="0">
                <a:latin typeface="Bahnschrift SemiLight SemiConde" panose="020B0502040204020203" pitchFamily="34" charset="0"/>
              </a:rPr>
              <a:t> para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elegir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tipos</a:t>
            </a:r>
            <a:r>
              <a:rPr lang="en-US" altLang="en-US" dirty="0">
                <a:latin typeface="Bahnschrift SemiLight SemiConde" panose="020B0502040204020203" pitchFamily="34" charset="0"/>
              </a:rPr>
              <a:t> de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máquinas</a:t>
            </a:r>
            <a:r>
              <a:rPr lang="en-US" altLang="en-US" dirty="0">
                <a:latin typeface="Bahnschrift SemiLight SemiConde" panose="020B0502040204020203" pitchFamily="34" charset="0"/>
              </a:rPr>
              <a:t>,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sistemas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operativos</a:t>
            </a:r>
            <a:r>
              <a:rPr lang="en-US" altLang="en-US" dirty="0">
                <a:latin typeface="Bahnschrift SemiLight SemiConde" panose="020B0502040204020203" pitchFamily="34" charset="0"/>
              </a:rPr>
              <a:t> y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más</a:t>
            </a:r>
            <a:r>
              <a:rPr lang="en-US" altLang="en-US" dirty="0">
                <a:latin typeface="Bahnschrift SemiLight SemiConde" panose="020B0502040204020203" pitchFamily="34" charset="0"/>
              </a:rPr>
              <a:t>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55575" y="5654576"/>
            <a:ext cx="39237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err="1">
                <a:latin typeface="Bahnschrift SemiBold" panose="020B0502040204020203" pitchFamily="34" charset="0"/>
              </a:rPr>
              <a:t>Uso</a:t>
            </a:r>
            <a:r>
              <a:rPr lang="en-US" b="1" u="sng" dirty="0">
                <a:latin typeface="Bahnschrift SemiBold" panose="020B0502040204020203" pitchFamily="34" charset="0"/>
              </a:rPr>
              <a:t> </a:t>
            </a:r>
            <a:r>
              <a:rPr lang="en-US" b="1" u="sng" dirty="0" err="1">
                <a:latin typeface="Bahnschrift SemiBold" panose="020B0502040204020203" pitchFamily="34" charset="0"/>
              </a:rPr>
              <a:t>común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>
                <a:latin typeface="Bahnschrift SemiLight SemiConde" panose="020B0502040204020203" pitchFamily="34" charset="0"/>
              </a:rPr>
              <a:t>Hospedar</a:t>
            </a:r>
            <a:r>
              <a:rPr lang="en-US" dirty="0">
                <a:latin typeface="Bahnschrift SemiLight SemiConde" panose="020B0502040204020203" pitchFamily="34" charset="0"/>
              </a:rPr>
              <a:t> </a:t>
            </a:r>
            <a:r>
              <a:rPr lang="en-US" dirty="0" err="1">
                <a:latin typeface="Bahnschrift SemiLight SemiConde" panose="020B0502040204020203" pitchFamily="34" charset="0"/>
              </a:rPr>
              <a:t>aplicaciones</a:t>
            </a:r>
            <a:r>
              <a:rPr lang="en-US" dirty="0">
                <a:latin typeface="Bahnschrift SemiLight SemiConde" panose="020B0502040204020203" pitchFamily="34" charset="0"/>
              </a:rPr>
              <a:t> </a:t>
            </a:r>
            <a:r>
              <a:rPr lang="en-US" dirty="0" err="1">
                <a:latin typeface="Bahnschrift SemiLight SemiConde" panose="020B0502040204020203" pitchFamily="34" charset="0"/>
              </a:rPr>
              <a:t>empresariales</a:t>
            </a:r>
            <a:r>
              <a:rPr lang="en-US" dirty="0">
                <a:latin typeface="Bahnschrift SemiLight SemiConde" panose="020B0502040204020203" pitchFamily="34" charset="0"/>
              </a:rPr>
              <a:t>, </a:t>
            </a:r>
            <a:r>
              <a:rPr lang="en-US" dirty="0" err="1">
                <a:latin typeface="Bahnschrift SemiLight SemiConde" panose="020B0502040204020203" pitchFamily="34" charset="0"/>
              </a:rPr>
              <a:t>sitios</a:t>
            </a:r>
            <a:r>
              <a:rPr lang="en-US" dirty="0">
                <a:latin typeface="Bahnschrift SemiLight SemiConde" panose="020B0502040204020203" pitchFamily="34" charset="0"/>
              </a:rPr>
              <a:t> web de alto </a:t>
            </a:r>
            <a:r>
              <a:rPr lang="en-US" dirty="0" err="1">
                <a:latin typeface="Bahnschrift SemiLight SemiConde" panose="020B0502040204020203" pitchFamily="34" charset="0"/>
              </a:rPr>
              <a:t>tráfico</a:t>
            </a:r>
            <a:r>
              <a:rPr lang="en-US" dirty="0">
                <a:latin typeface="Bahnschrift SemiLight SemiConde" panose="020B0502040204020203" pitchFamily="34" charset="0"/>
              </a:rPr>
              <a:t>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472271" y="1235776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Bahnschrift SemiBold" panose="020B0502040204020203" pitchFamily="34" charset="0"/>
              </a:rPr>
              <a:t>App Engine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8538390" y="1206652"/>
            <a:ext cx="3571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Bahnschrift SemiBold" panose="020B0502040204020203" pitchFamily="34" charset="0"/>
              </a:rPr>
              <a:t>Google Kubernetes Engine (GKE)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576755" y="1741633"/>
            <a:ext cx="3491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latin typeface="Bahnschrift SemiLight SemiConde" panose="020B0502040204020203" pitchFamily="34" charset="0"/>
              </a:rPr>
              <a:t>Plataforma</a:t>
            </a:r>
            <a:r>
              <a:rPr lang="en-US" altLang="en-US" dirty="0">
                <a:latin typeface="Bahnschrift SemiLight SemiConde" panose="020B0502040204020203" pitchFamily="34" charset="0"/>
              </a:rPr>
              <a:t> sin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servidor</a:t>
            </a:r>
            <a:r>
              <a:rPr lang="en-US" altLang="en-US" dirty="0">
                <a:latin typeface="Bahnschrift SemiLight SemiConde" panose="020B0502040204020203" pitchFamily="34" charset="0"/>
              </a:rPr>
              <a:t> para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desarrollar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aplicaciones</a:t>
            </a:r>
            <a:r>
              <a:rPr lang="en-US" altLang="en-US" dirty="0">
                <a:latin typeface="Bahnschrift SemiLight SemiConde" panose="020B0502040204020203" pitchFamily="34" charset="0"/>
              </a:rPr>
              <a:t> web y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móviles</a:t>
            </a:r>
            <a:r>
              <a:rPr lang="en-US" altLang="en-US" dirty="0">
                <a:latin typeface="Bahnschrift SemiLight SemiConde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Bahnschrift SemiLight SemiConde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latin typeface="Bahnschrift SemiLight SemiConde" panose="020B0502040204020203" pitchFamily="34" charset="0"/>
              </a:rPr>
              <a:t>Soporta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múltiples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lenguajes</a:t>
            </a:r>
            <a:r>
              <a:rPr lang="en-US" altLang="en-US" dirty="0">
                <a:latin typeface="Bahnschrift SemiLight SemiConde" panose="020B0502040204020203" pitchFamily="34" charset="0"/>
              </a:rPr>
              <a:t> de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programación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como</a:t>
            </a:r>
            <a:r>
              <a:rPr lang="en-US" altLang="en-US" dirty="0">
                <a:latin typeface="Bahnschrift SemiLight SemiConde" panose="020B0502040204020203" pitchFamily="34" charset="0"/>
              </a:rPr>
              <a:t> Python, Java, Go, y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más</a:t>
            </a:r>
            <a:r>
              <a:rPr lang="en-US" altLang="en-US" dirty="0">
                <a:latin typeface="Bahnschrift SemiLight SemiConde" panose="020B0502040204020203" pitchFamily="34" charset="0"/>
              </a:rPr>
              <a:t>. </a:t>
            </a:r>
          </a:p>
          <a:p>
            <a:endParaRPr lang="en-US" dirty="0">
              <a:latin typeface="Bahnschrift SemiLight SemiConde" panose="020B0502040204020203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700416" y="1741633"/>
            <a:ext cx="3491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latin typeface="Bahnschrift SemiLight SemiConde" panose="020B0502040204020203" pitchFamily="34" charset="0"/>
              </a:rPr>
              <a:t>Servicio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gestionado</a:t>
            </a:r>
            <a:r>
              <a:rPr lang="en-US" altLang="en-US" dirty="0">
                <a:latin typeface="Bahnschrift SemiLight SemiConde" panose="020B0502040204020203" pitchFamily="34" charset="0"/>
              </a:rPr>
              <a:t> para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desplegar</a:t>
            </a:r>
            <a:r>
              <a:rPr lang="en-US" altLang="en-US" dirty="0">
                <a:latin typeface="Bahnschrift SemiLight SemiConde" panose="020B0502040204020203" pitchFamily="34" charset="0"/>
              </a:rPr>
              <a:t> y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gestionar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aplicaciones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en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contenedores</a:t>
            </a:r>
            <a:r>
              <a:rPr lang="en-US" altLang="en-US" dirty="0">
                <a:latin typeface="Bahnschrift SemiLight SemiConde" panose="020B0502040204020203" pitchFamily="34" charset="0"/>
              </a:rPr>
              <a:t> con Kubernetes.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Bahnschrift SemiLight SemiConde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latin typeface="Bahnschrift SemiLight SemiConde" panose="020B0502040204020203" pitchFamily="34" charset="0"/>
              </a:rPr>
              <a:t>Facilita</a:t>
            </a:r>
            <a:r>
              <a:rPr lang="en-US" altLang="en-US" dirty="0">
                <a:latin typeface="Bahnschrift SemiLight SemiConde" panose="020B0502040204020203" pitchFamily="34" charset="0"/>
              </a:rPr>
              <a:t> el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escalado</a:t>
            </a:r>
            <a:r>
              <a:rPr lang="en-US" altLang="en-US" dirty="0">
                <a:latin typeface="Bahnschrift SemiLight SemiConde" panose="020B0502040204020203" pitchFamily="34" charset="0"/>
              </a:rPr>
              <a:t>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automático</a:t>
            </a:r>
            <a:r>
              <a:rPr lang="en-US" altLang="en-US" dirty="0">
                <a:latin typeface="Bahnschrift SemiLight SemiConde" panose="020B0502040204020203" pitchFamily="34" charset="0"/>
              </a:rPr>
              <a:t> y la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actualización</a:t>
            </a:r>
            <a:r>
              <a:rPr lang="en-US" altLang="en-US" dirty="0">
                <a:latin typeface="Bahnschrift SemiLight SemiConde" panose="020B0502040204020203" pitchFamily="34" charset="0"/>
              </a:rPr>
              <a:t> de </a:t>
            </a:r>
            <a:r>
              <a:rPr lang="en-US" altLang="en-US" dirty="0" err="1">
                <a:latin typeface="Bahnschrift SemiLight SemiConde" panose="020B0502040204020203" pitchFamily="34" charset="0"/>
              </a:rPr>
              <a:t>aplicaciones</a:t>
            </a:r>
            <a:r>
              <a:rPr lang="en-US" altLang="en-US" dirty="0">
                <a:latin typeface="Bahnschrift SemiLight SemiConde" panose="020B0502040204020203" pitchFamily="34" charset="0"/>
              </a:rPr>
              <a:t>. </a:t>
            </a:r>
          </a:p>
          <a:p>
            <a:endParaRPr lang="en-US" dirty="0">
              <a:latin typeface="Bahnschrift SemiLight SemiConde" panose="020B0502040204020203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782211" y="5508633"/>
            <a:ext cx="3327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u="sng" dirty="0">
                <a:latin typeface="Bahnschrift SemiBold" panose="020B0502040204020203" pitchFamily="34" charset="0"/>
              </a:rPr>
              <a:t>Uso común</a:t>
            </a:r>
            <a:r>
              <a:rPr lang="es-MX" b="1" dirty="0">
                <a:latin typeface="Bahnschrift SemiBold" panose="020B0502040204020203" pitchFamily="34" charset="0"/>
              </a:rPr>
              <a:t>:</a:t>
            </a:r>
            <a:r>
              <a:rPr lang="es-MX" dirty="0">
                <a:latin typeface="Bahnschrift SemiBold" panose="020B0502040204020203" pitchFamily="34" charset="0"/>
              </a:rPr>
              <a:t> </a:t>
            </a:r>
            <a:r>
              <a:rPr lang="es-MX" dirty="0">
                <a:latin typeface="Bahnschrift SemiLight SemiConde" panose="020B0502040204020203" pitchFamily="34" charset="0"/>
              </a:rPr>
              <a:t>Aplicaciones basadas en microservicios.</a:t>
            </a:r>
            <a:endParaRPr lang="en-US" dirty="0">
              <a:latin typeface="Bahnschrift SemiLight SemiConde" panose="020B0502040204020203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683213" y="5508633"/>
            <a:ext cx="3496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u="sng" dirty="0">
                <a:latin typeface="Bahnschrift SemiBold" panose="020B0502040204020203" pitchFamily="34" charset="0"/>
              </a:rPr>
              <a:t>Uso común</a:t>
            </a:r>
            <a:r>
              <a:rPr lang="es-MX" b="1" dirty="0">
                <a:latin typeface="Bahnschrift SemiBold" panose="020B0502040204020203" pitchFamily="34" charset="0"/>
              </a:rPr>
              <a:t>:</a:t>
            </a:r>
            <a:r>
              <a:rPr lang="es-MX" dirty="0">
                <a:latin typeface="Bahnschrift SemiBold" panose="020B0502040204020203" pitchFamily="34" charset="0"/>
              </a:rPr>
              <a:t> </a:t>
            </a:r>
            <a:r>
              <a:rPr lang="es-MX" dirty="0">
                <a:latin typeface="Bahnschrift SemiLight SemiConde" panose="020B0502040204020203" pitchFamily="34" charset="0"/>
              </a:rPr>
              <a:t>Desplegar aplicaciones rápidamente sin gestionar servidores.</a:t>
            </a:r>
            <a:endParaRPr lang="en-US" dirty="0">
              <a:latin typeface="Bahnschrift SemiLight SemiConde" panose="020B0502040204020203" pitchFamily="34" charset="0"/>
            </a:endParaRPr>
          </a:p>
        </p:txBody>
      </p:sp>
      <p:pic>
        <p:nvPicPr>
          <p:cNvPr id="5132" name="Picture 12" descr="Kubernetes (GKE): Optimiza tu Infraestructura | Consulta Precio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091907"/>
            <a:ext cx="1374775" cy="137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Google AppEngine Logo PNG Vector (SVG) Free Downloa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6" r="16996" b="29528"/>
          <a:stretch/>
        </p:blipFill>
        <p:spPr bwMode="auto">
          <a:xfrm>
            <a:off x="5326202" y="4123537"/>
            <a:ext cx="1612649" cy="134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compute engine&quot; Icon - Download for free – Iconduc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5" y="4170812"/>
            <a:ext cx="1295870" cy="129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ervicio de almacenamiento en la nube ">
            <a:extLst>
              <a:ext uri="{FF2B5EF4-FFF2-40B4-BE49-F238E27FC236}">
                <a16:creationId xmlns:a16="http://schemas.microsoft.com/office/drawing/2014/main" id="{E929547D-49CD-4368-81FB-8B5E67448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1" y="153540"/>
            <a:ext cx="680362" cy="68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21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6" name="Picture 12" descr="Cloud Spanner en GC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5" y="3787127"/>
            <a:ext cx="1044575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Google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Google Cloud Platform | Appsmith Community Port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75" y="6116241"/>
            <a:ext cx="1412874" cy="74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7</a:t>
            </a:fld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928926" y="1352228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Bahnschrift SemiBold" panose="020B0502040204020203" pitchFamily="34" charset="0"/>
              </a:rPr>
              <a:t> Cloud Storage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485762" y="1159124"/>
            <a:ext cx="10306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n-US" dirty="0">
                <a:latin typeface="Bahnschrift SemiLight SemiConde" panose="020B0502040204020203" pitchFamily="34" charset="0"/>
              </a:rPr>
              <a:t>Almacenamiento de objetos seguro y duradero para datos no estructurados</a:t>
            </a:r>
            <a:r>
              <a:rPr lang="en-US" altLang="en-US" dirty="0">
                <a:latin typeface="Bahnschrift SemiLight SemiConde" panose="020B0502040204020203" pitchFamily="34" charset="0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Bahnschrift SemiLight SemiConde" panose="020B0502040204020203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n-US" dirty="0">
                <a:latin typeface="Bahnschrift SemiLight SemiConde" panose="020B0502040204020203" pitchFamily="34" charset="0"/>
              </a:rPr>
              <a:t>Ideal para almacenar archivos multimedia, copias de seguridad y datos de big data</a:t>
            </a:r>
            <a:r>
              <a:rPr lang="en-US" altLang="en-US" dirty="0">
                <a:latin typeface="Bahnschrift SemiLight SemiConde" panose="020B0502040204020203" pitchFamily="34" charset="0"/>
              </a:rPr>
              <a:t>. 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928926" y="2544118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Bahnschrift SemiBold" panose="020B0502040204020203" pitchFamily="34" charset="0"/>
              </a:rPr>
              <a:t>Cloud SQL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928926" y="409279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Bahnschrift SemiBold" panose="020B0502040204020203" pitchFamily="34" charset="0"/>
              </a:rPr>
              <a:t>Cloud Spanner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485762" y="2434909"/>
            <a:ext cx="928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n-US" dirty="0">
                <a:latin typeface="Bahnschrift SemiLight SemiConde" panose="020B0502040204020203" pitchFamily="34" charset="0"/>
              </a:rPr>
              <a:t>Servicio de base de datos relacional gestionado para </a:t>
            </a:r>
            <a:r>
              <a:rPr lang="es-MX" altLang="en-US" dirty="0" err="1">
                <a:latin typeface="Bahnschrift SemiLight SemiConde" panose="020B0502040204020203" pitchFamily="34" charset="0"/>
              </a:rPr>
              <a:t>MySQL</a:t>
            </a:r>
            <a:r>
              <a:rPr lang="es-MX" altLang="en-US" dirty="0">
                <a:latin typeface="Bahnschrift SemiLight SemiConde" panose="020B0502040204020203" pitchFamily="34" charset="0"/>
              </a:rPr>
              <a:t>, </a:t>
            </a:r>
            <a:r>
              <a:rPr lang="es-MX" altLang="en-US" dirty="0" err="1">
                <a:latin typeface="Bahnschrift SemiLight SemiConde" panose="020B0502040204020203" pitchFamily="34" charset="0"/>
              </a:rPr>
              <a:t>PostgreSQL</a:t>
            </a:r>
            <a:r>
              <a:rPr lang="es-MX" altLang="en-US" dirty="0">
                <a:latin typeface="Bahnschrift SemiLight SemiConde" panose="020B0502040204020203" pitchFamily="34" charset="0"/>
              </a:rPr>
              <a:t> y SQL Server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Bahnschrift SemiLight SemiConde" panose="020B0502040204020203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n-US" dirty="0">
                <a:latin typeface="Bahnschrift SemiLight SemiConde" panose="020B0502040204020203" pitchFamily="34" charset="0"/>
              </a:rPr>
              <a:t>Ofrece alta disponibilidad y recuperación ante desastres integradas</a:t>
            </a:r>
            <a:endParaRPr lang="en-US" dirty="0">
              <a:latin typeface="Bahnschrift SemiLight SemiConde" panose="020B0502040204020203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485762" y="3933964"/>
            <a:ext cx="981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n-US" dirty="0">
                <a:latin typeface="Bahnschrift SemiLight SemiConde" panose="020B0502040204020203" pitchFamily="34" charset="0"/>
              </a:rPr>
              <a:t>Base de datos relacional distribuida globalmente y escalable horizontalmente.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Bahnschrift SemiLight SemiConde" panose="020B0502040204020203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n-US" dirty="0">
                <a:latin typeface="Bahnschrift SemiLight SemiConde" panose="020B0502040204020203" pitchFamily="34" charset="0"/>
              </a:rPr>
              <a:t>Combina las ventajas de las bases de datos relacionales y </a:t>
            </a:r>
            <a:r>
              <a:rPr lang="es-MX" altLang="en-US" dirty="0" err="1">
                <a:latin typeface="Bahnschrift SemiLight SemiConde" panose="020B0502040204020203" pitchFamily="34" charset="0"/>
              </a:rPr>
              <a:t>NoSQL</a:t>
            </a:r>
            <a:endParaRPr lang="en-US" dirty="0">
              <a:latin typeface="Bahnschrift SemiLight SemiConde" panose="020B0502040204020203" pitchFamily="34" charset="0"/>
            </a:endParaRPr>
          </a:p>
        </p:txBody>
      </p:sp>
      <p:pic>
        <p:nvPicPr>
          <p:cNvPr id="6150" name="Picture 6" descr="Monitoreo de Google Cloud Storage con Instana | IB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08" y="1253370"/>
            <a:ext cx="1133761" cy="63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Integrando Spring Boot y Cloud SQL - by Jesus Henriquez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403" y="2354437"/>
            <a:ext cx="1549551" cy="81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928926" y="5535700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>
                <a:latin typeface="Bahnschrift SemiBold" panose="020B0502040204020203" pitchFamily="34" charset="0"/>
              </a:rPr>
              <a:t>Firestore</a:t>
            </a:r>
            <a:endParaRPr lang="en-US" u="sng" dirty="0">
              <a:latin typeface="Bahnschrift SemiBold" panose="020B0502040204020203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485762" y="5215136"/>
            <a:ext cx="9706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n-US" dirty="0">
                <a:latin typeface="Bahnschrift SemiLight SemiConde" panose="020B0502040204020203" pitchFamily="34" charset="0"/>
              </a:rPr>
              <a:t>Base de datos </a:t>
            </a:r>
            <a:r>
              <a:rPr lang="es-MX" altLang="en-US" dirty="0" err="1">
                <a:latin typeface="Bahnschrift SemiLight SemiConde" panose="020B0502040204020203" pitchFamily="34" charset="0"/>
              </a:rPr>
              <a:t>NoSQL</a:t>
            </a:r>
            <a:r>
              <a:rPr lang="es-MX" altLang="en-US" dirty="0">
                <a:latin typeface="Bahnschrift SemiLight SemiConde" panose="020B0502040204020203" pitchFamily="34" charset="0"/>
              </a:rPr>
              <a:t> para aplicaciones móviles, web y servidor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Bahnschrift SemiLight SemiConde" panose="020B0502040204020203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n-US" dirty="0">
                <a:latin typeface="Bahnschrift SemiLight SemiConde" panose="020B0502040204020203" pitchFamily="34" charset="0"/>
              </a:rPr>
              <a:t>Sincronización en tiempo real y soporte offline</a:t>
            </a:r>
            <a:endParaRPr lang="en-US" altLang="en-US" dirty="0">
              <a:latin typeface="Bahnschrift SemiLight SemiConde" panose="020B0502040204020203" pitchFamily="34" charset="0"/>
            </a:endParaRPr>
          </a:p>
        </p:txBody>
      </p:sp>
      <p:pic>
        <p:nvPicPr>
          <p:cNvPr id="27" name="Picture 2" descr="Google Cloud Firestore API – APIs y servicios – Consola de Google Clou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1" y="5284688"/>
            <a:ext cx="708343" cy="70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/>
          <p:cNvSpPr txBox="1"/>
          <p:nvPr/>
        </p:nvSpPr>
        <p:spPr>
          <a:xfrm>
            <a:off x="1108253" y="151069"/>
            <a:ext cx="7928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72AC8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s-MX" dirty="0"/>
              <a:t>Servicios de Almacenamiento en GCP</a:t>
            </a:r>
            <a:endParaRPr lang="en-US" dirty="0"/>
          </a:p>
        </p:txBody>
      </p:sp>
      <p:pic>
        <p:nvPicPr>
          <p:cNvPr id="5122" name="Picture 2" descr="servicio de almacenamiento en la nube ">
            <a:extLst>
              <a:ext uri="{FF2B5EF4-FFF2-40B4-BE49-F238E27FC236}">
                <a16:creationId xmlns:a16="http://schemas.microsoft.com/office/drawing/2014/main" id="{252B2E59-9D4A-43A0-A4A7-475486C9C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1" y="153540"/>
            <a:ext cx="680362" cy="68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53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Google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Google Cloud Platform | Appsmith Community Por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75" y="6116241"/>
            <a:ext cx="1412874" cy="74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8</a:t>
            </a:fld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1130589" y="160338"/>
            <a:ext cx="5740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72AC8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s-MX" dirty="0"/>
              <a:t>Servicios de Redes en GCP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AC103D-4ACB-45F3-ACB8-328A39DE1E2A}"/>
              </a:ext>
            </a:extLst>
          </p:cNvPr>
          <p:cNvSpPr txBox="1"/>
          <p:nvPr/>
        </p:nvSpPr>
        <p:spPr>
          <a:xfrm>
            <a:off x="677400" y="1076228"/>
            <a:ext cx="309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u="sng" dirty="0">
                <a:latin typeface="Bahnschrift SemiBold" panose="020B0502040204020203" pitchFamily="34" charset="0"/>
              </a:rPr>
              <a:t>Virtual Private Cloud (VPC)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CBE5AE-F987-4C87-804B-20E10FB38628}"/>
              </a:ext>
            </a:extLst>
          </p:cNvPr>
          <p:cNvSpPr txBox="1"/>
          <p:nvPr/>
        </p:nvSpPr>
        <p:spPr>
          <a:xfrm>
            <a:off x="307975" y="1782708"/>
            <a:ext cx="3801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Proporciona una red privada virtual para tus recursos en la nube.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 SemiConde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Control total sobre la configuración de red, incluyendo subredes y reglas de firewall.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atin typeface="Bahnschrift SemiLight SemiConde" panose="020B0502040204020203" pitchFamily="34" charset="0"/>
            </a:endParaRPr>
          </a:p>
        </p:txBody>
      </p:sp>
      <p:pic>
        <p:nvPicPr>
          <p:cNvPr id="1027" name="Picture 3" descr="Buy GWS Free GCP Credits - PointStar Malaysia">
            <a:extLst>
              <a:ext uri="{FF2B5EF4-FFF2-40B4-BE49-F238E27FC236}">
                <a16:creationId xmlns:a16="http://schemas.microsoft.com/office/drawing/2014/main" id="{4866E426-11D5-46AE-B6E5-984BA8463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89" y="4051605"/>
            <a:ext cx="1834284" cy="183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C7F89CE-3C99-47D7-B597-7BED912011BA}"/>
              </a:ext>
            </a:extLst>
          </p:cNvPr>
          <p:cNvSpPr txBox="1"/>
          <p:nvPr/>
        </p:nvSpPr>
        <p:spPr>
          <a:xfrm>
            <a:off x="4883839" y="1076228"/>
            <a:ext cx="2703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u="sng" dirty="0">
                <a:latin typeface="Bahnschrift SemiBold" panose="020B0502040204020203" pitchFamily="34" charset="0"/>
              </a:rPr>
              <a:t>Cloud Load </a:t>
            </a:r>
            <a:r>
              <a:rPr lang="es-CO" u="sng" dirty="0" err="1">
                <a:latin typeface="Bahnschrift SemiBold" panose="020B0502040204020203" pitchFamily="34" charset="0"/>
              </a:rPr>
              <a:t>Balancing</a:t>
            </a:r>
            <a:endParaRPr lang="es-CO" u="sng" dirty="0">
              <a:latin typeface="Bahnschrift SemiBold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C17248-016A-4512-87A1-844AC09220EC}"/>
              </a:ext>
            </a:extLst>
          </p:cNvPr>
          <p:cNvSpPr txBox="1"/>
          <p:nvPr/>
        </p:nvSpPr>
        <p:spPr>
          <a:xfrm>
            <a:off x="4563483" y="1782708"/>
            <a:ext cx="36199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Distribuye el tráfico entrante a múltiples instancias para mejorar la disponibilidad y la capacidad de respuesta.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 SemiConde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Soporta balanceo de carga global y regional.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atin typeface="Bahnschrift SemiLight SemiConde" panose="020B0502040204020203" pitchFamily="34" charset="0"/>
            </a:endParaRPr>
          </a:p>
        </p:txBody>
      </p:sp>
      <p:pic>
        <p:nvPicPr>
          <p:cNvPr id="1032" name="Picture 8" descr="Cloud Load Balancing | Google Cloud">
            <a:extLst>
              <a:ext uri="{FF2B5EF4-FFF2-40B4-BE49-F238E27FC236}">
                <a16:creationId xmlns:a16="http://schemas.microsoft.com/office/drawing/2014/main" id="{66DD7A61-74C6-42E8-A1B8-6469220FF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856" y="4051604"/>
            <a:ext cx="1834285" cy="183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95E68671-172A-4C96-8C81-A7524C79B6F1}"/>
              </a:ext>
            </a:extLst>
          </p:cNvPr>
          <p:cNvSpPr txBox="1"/>
          <p:nvPr/>
        </p:nvSpPr>
        <p:spPr>
          <a:xfrm>
            <a:off x="9686307" y="1076228"/>
            <a:ext cx="2022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u="sng" dirty="0">
                <a:latin typeface="Bahnschrift SemiBold" panose="020B0502040204020203" pitchFamily="34" charset="0"/>
              </a:rPr>
              <a:t>Cloud CDN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23E861C-57E5-4D24-86B3-343FC78E481D}"/>
              </a:ext>
            </a:extLst>
          </p:cNvPr>
          <p:cNvSpPr txBox="1"/>
          <p:nvPr/>
        </p:nvSpPr>
        <p:spPr>
          <a:xfrm>
            <a:off x="8348816" y="1782708"/>
            <a:ext cx="36199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Distribuye el tráfico entrante a múltiples instancias para mejorar la disponibilidad y la capacidad de respuesta.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 SemiConde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Soporta balanceo de carga global y regional.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atin typeface="Bahnschrift SemiLight SemiConde" panose="020B0502040204020203" pitchFamily="34" charset="0"/>
            </a:endParaRPr>
          </a:p>
        </p:txBody>
      </p:sp>
      <p:pic>
        <p:nvPicPr>
          <p:cNvPr id="1034" name="Picture 10" descr="Google Cloud CDN vs Google Drive | What are the differences?">
            <a:extLst>
              <a:ext uri="{FF2B5EF4-FFF2-40B4-BE49-F238E27FC236}">
                <a16:creationId xmlns:a16="http://schemas.microsoft.com/office/drawing/2014/main" id="{84FBC999-6B1F-44A7-9C0F-C21FC308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411" y="401624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d en la nube ">
            <a:extLst>
              <a:ext uri="{FF2B5EF4-FFF2-40B4-BE49-F238E27FC236}">
                <a16:creationId xmlns:a16="http://schemas.microsoft.com/office/drawing/2014/main" id="{1662F4FA-C35E-4786-B6C5-968D943BF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30773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Google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Google Cloud Platform | Appsmith Community Por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75" y="6116241"/>
            <a:ext cx="1412874" cy="74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3F1-38C3-459E-97E9-C22EB49B704B}" type="slidenum">
              <a:rPr lang="en-US" smtClean="0"/>
              <a:t>9</a:t>
            </a:fld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1193800" y="160128"/>
            <a:ext cx="595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72AC8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s-MX" dirty="0"/>
              <a:t>Big Data y Análisis de Datos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03A13D-F7CF-4CEF-996A-E544FE4C4AA5}"/>
              </a:ext>
            </a:extLst>
          </p:cNvPr>
          <p:cNvSpPr txBox="1"/>
          <p:nvPr/>
        </p:nvSpPr>
        <p:spPr>
          <a:xfrm>
            <a:off x="1478756" y="1133068"/>
            <a:ext cx="1121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u="sng" dirty="0" err="1">
                <a:latin typeface="Bahnschrift SemiBold" panose="020B0502040204020203" pitchFamily="34" charset="0"/>
              </a:rPr>
              <a:t>BigQuery</a:t>
            </a:r>
            <a:endParaRPr lang="es-CO" u="sng" dirty="0">
              <a:latin typeface="Bahnschrift SemiBold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9C563-DAFC-4335-9043-44CEB6BF8E29}"/>
              </a:ext>
            </a:extLst>
          </p:cNvPr>
          <p:cNvSpPr txBox="1"/>
          <p:nvPr/>
        </p:nvSpPr>
        <p:spPr>
          <a:xfrm>
            <a:off x="819150" y="1905000"/>
            <a:ext cx="3562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Almacén de datos empresarial totalmente gestionado y sin servidores.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 SemiConde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Permite consultas SQL rápidas sobre grandes conjuntos de datos </a:t>
            </a:r>
          </a:p>
        </p:txBody>
      </p:sp>
      <p:pic>
        <p:nvPicPr>
          <p:cNvPr id="2051" name="Picture 3" descr="Exploring Google Cloud Platform's BigQuery: A Game Changer for Data  Analysis — Evonence | Google Cloud Partner">
            <a:extLst>
              <a:ext uri="{FF2B5EF4-FFF2-40B4-BE49-F238E27FC236}">
                <a16:creationId xmlns:a16="http://schemas.microsoft.com/office/drawing/2014/main" id="{9AAAFC3A-6AEE-4A9F-A23F-60099428F7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54"/>
          <a:stretch/>
        </p:blipFill>
        <p:spPr bwMode="auto">
          <a:xfrm>
            <a:off x="1085851" y="4106315"/>
            <a:ext cx="2362200" cy="139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26ADED2-5CDA-4C4B-B083-FBDC8C07F4E8}"/>
              </a:ext>
            </a:extLst>
          </p:cNvPr>
          <p:cNvSpPr txBox="1"/>
          <p:nvPr/>
        </p:nvSpPr>
        <p:spPr>
          <a:xfrm>
            <a:off x="5619750" y="1133068"/>
            <a:ext cx="1121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u="sng" dirty="0" err="1">
                <a:latin typeface="Bahnschrift SemiBold" panose="020B0502040204020203" pitchFamily="34" charset="0"/>
              </a:rPr>
              <a:t>Dataflow</a:t>
            </a:r>
            <a:endParaRPr lang="es-CO" u="sng" dirty="0">
              <a:latin typeface="Bahnschrift SemiBold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B6428B6-2E1F-4BA9-9839-E1FD48E9D92E}"/>
              </a:ext>
            </a:extLst>
          </p:cNvPr>
          <p:cNvSpPr txBox="1"/>
          <p:nvPr/>
        </p:nvSpPr>
        <p:spPr>
          <a:xfrm>
            <a:off x="4867275" y="1999297"/>
            <a:ext cx="3333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Servicio para el procesamiento de datos en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streaming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 y por lotes.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 SemiConde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Basado en Apache Beam, facilita la creación de pipelines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atin typeface="Bahnschrift SemiLight SemiConde" panose="020B0502040204020203" pitchFamily="34" charset="0"/>
            </a:endParaRPr>
          </a:p>
        </p:txBody>
      </p:sp>
      <p:pic>
        <p:nvPicPr>
          <p:cNvPr id="2055" name="Picture 7" descr="Run a big data text processing pipeline in Cloud Dataflow">
            <a:extLst>
              <a:ext uri="{FF2B5EF4-FFF2-40B4-BE49-F238E27FC236}">
                <a16:creationId xmlns:a16="http://schemas.microsoft.com/office/drawing/2014/main" id="{7DE32832-9460-4672-9374-454E03F7B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593" y="4108577"/>
            <a:ext cx="1391882" cy="139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C8A676A3-210B-40A3-9A8F-774EA6A01E10}"/>
              </a:ext>
            </a:extLst>
          </p:cNvPr>
          <p:cNvSpPr txBox="1"/>
          <p:nvPr/>
        </p:nvSpPr>
        <p:spPr>
          <a:xfrm>
            <a:off x="9760744" y="1133068"/>
            <a:ext cx="1269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u="sng" dirty="0" err="1">
                <a:latin typeface="Bahnschrift SemiBold" panose="020B0502040204020203" pitchFamily="34" charset="0"/>
              </a:rPr>
              <a:t>Dataproc</a:t>
            </a:r>
            <a:endParaRPr lang="es-CO" u="sng" dirty="0"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268B187-BD4D-4C73-A4A1-AF3AF8A1DDCF}"/>
              </a:ext>
            </a:extLst>
          </p:cNvPr>
          <p:cNvSpPr txBox="1"/>
          <p:nvPr/>
        </p:nvSpPr>
        <p:spPr>
          <a:xfrm>
            <a:off x="8748712" y="1905000"/>
            <a:ext cx="3086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Servicio gestionado para ejecutar clústeres de Apache Hadoop y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Spark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 SemiConde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Proporciona un entorno familiar para trabajar con herramientas de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big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</a:rPr>
              <a:t> data</a:t>
            </a:r>
            <a:endParaRPr lang="es-CO" dirty="0">
              <a:latin typeface="Bahnschrift SemiLight SemiConde" panose="020B0502040204020203" pitchFamily="34" charset="0"/>
            </a:endParaRPr>
          </a:p>
        </p:txBody>
      </p:sp>
      <p:pic>
        <p:nvPicPr>
          <p:cNvPr id="2058" name="Picture 10" descr="Google Cloud Dataproc · GitHub">
            <a:extLst>
              <a:ext uri="{FF2B5EF4-FFF2-40B4-BE49-F238E27FC236}">
                <a16:creationId xmlns:a16="http://schemas.microsoft.com/office/drawing/2014/main" id="{EADFE212-5C34-4C82-847F-CA9F461BB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75" y="4086843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ig data ">
            <a:extLst>
              <a:ext uri="{FF2B5EF4-FFF2-40B4-BE49-F238E27FC236}">
                <a16:creationId xmlns:a16="http://schemas.microsoft.com/office/drawing/2014/main" id="{C309601C-E772-4ADF-AD57-1D5F059D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9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5049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1491</Words>
  <Application>Microsoft Office PowerPoint</Application>
  <PresentationFormat>Panorámica</PresentationFormat>
  <Paragraphs>205</Paragraphs>
  <Slides>14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Bahnschrift SemiBold</vt:lpstr>
      <vt:lpstr>Bahnschrift SemiLight SemiConde</vt:lpstr>
      <vt:lpstr>Calibri</vt:lpstr>
      <vt:lpstr>Calibri Light</vt:lpstr>
      <vt:lpstr>Segoe UI Variable Display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Suescun</dc:creator>
  <cp:lastModifiedBy>Sala_000</cp:lastModifiedBy>
  <cp:revision>26</cp:revision>
  <dcterms:created xsi:type="dcterms:W3CDTF">2024-11-14T02:31:55Z</dcterms:created>
  <dcterms:modified xsi:type="dcterms:W3CDTF">2024-11-15T00:32:58Z</dcterms:modified>
</cp:coreProperties>
</file>