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9144000" cy="6858000"/>
  <p:embeddedFontLst>
    <p:embeddedFont>
      <p:font typeface="Quattrocento Sans"/>
      <p:bold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1" roundtripDataSignature="AMtx7mgaFbckmMxj76l/bXPfV1ktKrol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QuattrocentoSans-bold.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448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 name="Google Shape;4;n"/>
          <p:cNvSpPr txBox="1"/>
          <p:nvPr>
            <p:ph idx="10" type="dt"/>
          </p:nvPr>
        </p:nvSpPr>
        <p:spPr>
          <a:xfrm>
            <a:off x="5180013" y="0"/>
            <a:ext cx="3962400" cy="344488"/>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 name="Google Shape;5;n"/>
          <p:cNvSpPr/>
          <p:nvPr>
            <p:ph idx="3"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3962400" cy="3444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n"/>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sz="1200"/>
              <a:t>‹#›</a:t>
            </a:fld>
            <a:endParaRPr sz="1200"/>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p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9: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9: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s-ES"/>
              <a:t>Análisis de Picos y Caídas en la Serie</a:t>
            </a:r>
            <a:endParaRPr/>
          </a:p>
          <a:p>
            <a:pPr indent="-76200" lvl="0" marL="0" rtl="0" algn="l">
              <a:spcBef>
                <a:spcPts val="0"/>
              </a:spcBef>
              <a:spcAft>
                <a:spcPts val="0"/>
              </a:spcAft>
              <a:buClr>
                <a:schemeClr val="dk1"/>
              </a:buClr>
              <a:buSzPts val="1200"/>
              <a:buFont typeface="Calibri"/>
              <a:buAutoNum type="arabicPeriod"/>
            </a:pPr>
            <a:r>
              <a:rPr b="1" lang="es-ES"/>
              <a:t>Período 2000-2001: Pico en la Tasa de Interés (~12%)</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A inicios de la década de los 2000, la tasa de interés en Colombia alcanzó un pico alto, cercano al 12%. Esto fue parte de un contexto de recuperación tras la crisis financiera de finales de los 90, en la que el país tuvo dificultades de estabilidad económica, con inflación elevada y presiones sobre la moneda.</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Banco de la República mantuvo tasas de interés altas para combatir la inflación y estabilizar la economía, especialmente luego de la crisis de 1999, que llevó a una severa recesión.</a:t>
            </a:r>
            <a:endParaRPr/>
          </a:p>
          <a:p>
            <a:pPr indent="-76200" lvl="0" marL="0" rtl="0" algn="l">
              <a:spcBef>
                <a:spcPts val="0"/>
              </a:spcBef>
              <a:spcAft>
                <a:spcPts val="0"/>
              </a:spcAft>
              <a:buClr>
                <a:schemeClr val="dk1"/>
              </a:buClr>
              <a:buSzPts val="1200"/>
              <a:buFont typeface="Calibri"/>
              <a:buAutoNum type="arabicPeriod"/>
            </a:pPr>
            <a:r>
              <a:rPr b="1" lang="es-ES"/>
              <a:t>2003-2006: Caída Gradual de las Tasas de Interés (~6%)</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A partir de 2003, se observa una caída gradual de las tasas, llegando a niveles cercanos al 6%. Este período coincide con un ambiente macroeconómico más estable en Colombia, con una inflación en descenso y un crecimiento económico más sólido.</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Banco de la República pudo disminuir las tasas de interés, aprovechando la caída de la inflación y la mejora de la confianza económica. Esta reducción en las tasas ayudó a estimular la inversión y el consumo.</a:t>
            </a:r>
            <a:endParaRPr/>
          </a:p>
          <a:p>
            <a:pPr indent="-76200" lvl="0" marL="0" rtl="0" algn="l">
              <a:spcBef>
                <a:spcPts val="0"/>
              </a:spcBef>
              <a:spcAft>
                <a:spcPts val="0"/>
              </a:spcAft>
              <a:buClr>
                <a:schemeClr val="dk1"/>
              </a:buClr>
              <a:buSzPts val="1200"/>
              <a:buFont typeface="Calibri"/>
              <a:buAutoNum type="arabicPeriod"/>
            </a:pPr>
            <a:r>
              <a:rPr b="1" lang="es-ES"/>
              <a:t>2008: Aumento en la Tasa de Interés (~10%)</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Antes de la crisis financiera mundial de 2008, Colombia experimentó un aumento en las tasas de interés. Este incremento pudo haber sido motivado por la necesidad de controlar la inflación que venía repuntando en ese momento, posiblemente debido a un aumento de los precios internacionales de las materias primas.</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banco central ajustó la tasa para prevenir presiones inflacionarias en un contexto de crecimiento económico rápido y volatilidad en los precios internacionales.</a:t>
            </a:r>
            <a:endParaRPr/>
          </a:p>
          <a:p>
            <a:pPr indent="-76200" lvl="0" marL="0" rtl="0" algn="l">
              <a:spcBef>
                <a:spcPts val="0"/>
              </a:spcBef>
              <a:spcAft>
                <a:spcPts val="0"/>
              </a:spcAft>
              <a:buClr>
                <a:schemeClr val="dk1"/>
              </a:buClr>
              <a:buSzPts val="1200"/>
              <a:buFont typeface="Calibri"/>
              <a:buAutoNum type="arabicPeriod"/>
            </a:pPr>
            <a:r>
              <a:rPr b="1" lang="es-ES"/>
              <a:t>2009-2010: Reducción de las Tasas de Interés (~3.5%)</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Con la llegada de la crisis financiera global, el Banco de la República tomó medidas para reducir las tasas de interés y estimular la economía. Este ajuste fue una respuesta a la desaceleración del crecimiento y al temor de una posible recesión.</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La reducción de las tasas fue una política anticíclica destinada a fomentar el crédito y la actividad económica, mitigando el impacto negativo de la crisis financiera internacional.</a:t>
            </a:r>
            <a:endParaRPr/>
          </a:p>
          <a:p>
            <a:pPr indent="-76200" lvl="0" marL="0" rtl="0" algn="l">
              <a:spcBef>
                <a:spcPts val="0"/>
              </a:spcBef>
              <a:spcAft>
                <a:spcPts val="0"/>
              </a:spcAft>
              <a:buClr>
                <a:schemeClr val="dk1"/>
              </a:buClr>
              <a:buSzPts val="1200"/>
              <a:buFont typeface="Calibri"/>
              <a:buAutoNum type="arabicPeriod"/>
            </a:pPr>
            <a:r>
              <a:rPr b="1" lang="es-ES"/>
              <a:t>2016: Otro Pico (~7.5%)</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En 2016, se observa un nuevo aumento significativo de la tasa de interés. Este repunte puede estar relacionado con el contexto inflacionario de ese año, el cual fue parcialmente impulsado por la devaluación del peso colombiano y fenómenos climáticos como El Niño, que impactaron los precios de alimentos.</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Banco de la República elevó las tasas para enfrentar el aumento en la inflación, tratando de evitar que el crecimiento de precios se convirtiera en un problema persistente.</a:t>
            </a:r>
            <a:endParaRPr/>
          </a:p>
          <a:p>
            <a:pPr indent="-76200" lvl="0" marL="0" rtl="0" algn="l">
              <a:spcBef>
                <a:spcPts val="0"/>
              </a:spcBef>
              <a:spcAft>
                <a:spcPts val="0"/>
              </a:spcAft>
              <a:buClr>
                <a:schemeClr val="dk1"/>
              </a:buClr>
              <a:buSzPts val="1200"/>
              <a:buFont typeface="Calibri"/>
              <a:buAutoNum type="arabicPeriod"/>
            </a:pPr>
            <a:r>
              <a:rPr b="1" lang="es-ES"/>
              <a:t>2020: Caída Importante (~1.75%)</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En 2020, la tasa de interés cayó de forma abrupta a uno de sus niveles más bajos históricos debido a la pandemia del COVID-19. Con el confinamiento y la paralización de la actividad económica, fue necesario un estímulo monetario importante.</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Banco de la República bajó las tasas de interés a mínimos históricos para apoyar a la economía en el contexto de la crisis causada por la pandemia, buscando incentivar la recuperación del consumo y la inversión en un entorno de desaceleración y alta incertidumbre.</a:t>
            </a:r>
            <a:endParaRPr/>
          </a:p>
          <a:p>
            <a:pPr indent="-76200" lvl="0" marL="0" rtl="0" algn="l">
              <a:spcBef>
                <a:spcPts val="0"/>
              </a:spcBef>
              <a:spcAft>
                <a:spcPts val="0"/>
              </a:spcAft>
              <a:buClr>
                <a:schemeClr val="dk1"/>
              </a:buClr>
              <a:buSzPts val="1200"/>
              <a:buFont typeface="Calibri"/>
              <a:buAutoNum type="arabicPeriod"/>
            </a:pPr>
            <a:r>
              <a:rPr b="1" lang="es-ES"/>
              <a:t>2022-2023: Pico Pronunciado (~12%)</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A partir de 2022, se observa un aumento importante de las tasas de interés hasta un nivel similar al del año 2000. Esto coincide con el contexto global de alta inflación, donde muchos bancos centrales, incluido el Banco de la República, elevaron las tasas para controlar las presiones inflacionarias.</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aumento estuvo relacionado con las presiones inflacionarias globales y locales, impulsadas por el aumento de precios de materias primas y problemas de oferta debido a la crisis post-pandemia y la guerra en Ucrania. El banco central elevó las tasas como medida para contener la inflación.</a:t>
            </a:r>
            <a:endParaRPr/>
          </a:p>
          <a:p>
            <a:pPr indent="-76200" lvl="0" marL="0" rtl="0" algn="l">
              <a:spcBef>
                <a:spcPts val="0"/>
              </a:spcBef>
              <a:spcAft>
                <a:spcPts val="0"/>
              </a:spcAft>
              <a:buClr>
                <a:schemeClr val="dk1"/>
              </a:buClr>
              <a:buSzPts val="1200"/>
              <a:buFont typeface="Calibri"/>
              <a:buAutoNum type="arabicPeriod"/>
            </a:pPr>
            <a:r>
              <a:rPr b="1" lang="es-ES"/>
              <a:t>2024: Comienzo de una Caída</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Hacia 2024, se observa una caída que podría estar relacionada con la contención de la inflación y el inicio de una recuperación económica tras los ajustes monetarios del 2022-2023.</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Esta reducción posiblemente apunta a normalizar las condiciones monetarias luego de un ciclo de alta inflación, buscando apoyar el crecimiento económico una vez estabilizados los precios.</a:t>
            </a:r>
            <a:endParaRPr/>
          </a:p>
          <a:p>
            <a:pPr indent="0" lvl="0" marL="0" rtl="0" algn="l">
              <a:spcBef>
                <a:spcPts val="0"/>
              </a:spcBef>
              <a:spcAft>
                <a:spcPts val="0"/>
              </a:spcAft>
              <a:buNone/>
            </a:pPr>
            <a:r>
              <a:t/>
            </a:r>
            <a:endParaRPr/>
          </a:p>
        </p:txBody>
      </p:sp>
      <p:sp>
        <p:nvSpPr>
          <p:cNvPr id="111" name="Google Shape;111;p9: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0: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10: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s-ES"/>
              <a:t>Análisis de Picos y Caídas en la Serie</a:t>
            </a:r>
            <a:endParaRPr/>
          </a:p>
          <a:p>
            <a:pPr indent="-76200" lvl="0" marL="0" rtl="0" algn="l">
              <a:spcBef>
                <a:spcPts val="0"/>
              </a:spcBef>
              <a:spcAft>
                <a:spcPts val="0"/>
              </a:spcAft>
              <a:buClr>
                <a:schemeClr val="dk1"/>
              </a:buClr>
              <a:buSzPts val="1200"/>
              <a:buFont typeface="Calibri"/>
              <a:buAutoNum type="arabicPeriod"/>
            </a:pPr>
            <a:r>
              <a:rPr b="1" lang="es-ES"/>
              <a:t>Período 2000-2001: Pico en la Tasa de Interés (~12%)</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A inicios de la década de los 2000, la tasa de interés en Colombia alcanzó un pico alto, cercano al 12%. Esto fue parte de un contexto de recuperación tras la crisis financiera de finales de los 90, en la que el país tuvo dificultades de estabilidad económica, con inflación elevada y presiones sobre la moneda.</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Banco de la República mantuvo tasas de interés altas para combatir la inflación y estabilizar la economía, especialmente luego de la crisis de 1999, que llevó a una severa recesión.</a:t>
            </a:r>
            <a:endParaRPr/>
          </a:p>
          <a:p>
            <a:pPr indent="-76200" lvl="0" marL="0" rtl="0" algn="l">
              <a:spcBef>
                <a:spcPts val="0"/>
              </a:spcBef>
              <a:spcAft>
                <a:spcPts val="0"/>
              </a:spcAft>
              <a:buClr>
                <a:schemeClr val="dk1"/>
              </a:buClr>
              <a:buSzPts val="1200"/>
              <a:buFont typeface="Calibri"/>
              <a:buAutoNum type="arabicPeriod"/>
            </a:pPr>
            <a:r>
              <a:rPr b="1" lang="es-ES"/>
              <a:t>2003-2006: Caída Gradual de las Tasas de Interés (~6%)</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A partir de 2003, se observa una caída gradual de las tasas, llegando a niveles cercanos al 6%. Este período coincide con un ambiente macroeconómico más estable en Colombia, con una inflación en descenso y un crecimiento económico más sólido.</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Banco de la República pudo disminuir las tasas de interés, aprovechando la caída de la inflación y la mejora de la confianza económica. Esta reducción en las tasas ayudó a estimular la inversión y el consumo.</a:t>
            </a:r>
            <a:endParaRPr/>
          </a:p>
          <a:p>
            <a:pPr indent="-76200" lvl="0" marL="0" rtl="0" algn="l">
              <a:spcBef>
                <a:spcPts val="0"/>
              </a:spcBef>
              <a:spcAft>
                <a:spcPts val="0"/>
              </a:spcAft>
              <a:buClr>
                <a:schemeClr val="dk1"/>
              </a:buClr>
              <a:buSzPts val="1200"/>
              <a:buFont typeface="Calibri"/>
              <a:buAutoNum type="arabicPeriod"/>
            </a:pPr>
            <a:r>
              <a:rPr b="1" lang="es-ES"/>
              <a:t>2008: Aumento en la Tasa de Interés (~10%)</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Antes de la crisis financiera mundial de 2008, Colombia experimentó un aumento en las tasas de interés. Este incremento pudo haber sido motivado por la necesidad de controlar la inflación que venía repuntando en ese momento, posiblemente debido a un aumento de los precios internacionales de las materias primas.</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banco central ajustó la tasa para prevenir presiones inflacionarias en un contexto de crecimiento económico rápido y volatilidad en los precios internacionales.</a:t>
            </a:r>
            <a:endParaRPr/>
          </a:p>
          <a:p>
            <a:pPr indent="-76200" lvl="0" marL="0" rtl="0" algn="l">
              <a:spcBef>
                <a:spcPts val="0"/>
              </a:spcBef>
              <a:spcAft>
                <a:spcPts val="0"/>
              </a:spcAft>
              <a:buClr>
                <a:schemeClr val="dk1"/>
              </a:buClr>
              <a:buSzPts val="1200"/>
              <a:buFont typeface="Calibri"/>
              <a:buAutoNum type="arabicPeriod"/>
            </a:pPr>
            <a:r>
              <a:rPr b="1" lang="es-ES"/>
              <a:t>2009-2010: Reducción de las Tasas de Interés (~3.5%)</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Con la llegada de la crisis financiera global, el Banco de la República tomó medidas para reducir las tasas de interés y estimular la economía. Este ajuste fue una respuesta a la desaceleración del crecimiento y al temor de una posible recesión.</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La reducción de las tasas fue una política anticíclica destinada a fomentar el crédito y la actividad económica, mitigando el impacto negativo de la crisis financiera internacional.</a:t>
            </a:r>
            <a:endParaRPr/>
          </a:p>
          <a:p>
            <a:pPr indent="-76200" lvl="0" marL="0" rtl="0" algn="l">
              <a:spcBef>
                <a:spcPts val="0"/>
              </a:spcBef>
              <a:spcAft>
                <a:spcPts val="0"/>
              </a:spcAft>
              <a:buClr>
                <a:schemeClr val="dk1"/>
              </a:buClr>
              <a:buSzPts val="1200"/>
              <a:buFont typeface="Calibri"/>
              <a:buAutoNum type="arabicPeriod"/>
            </a:pPr>
            <a:r>
              <a:rPr b="1" lang="es-ES"/>
              <a:t>2016: Otro Pico (~7.5%)</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En 2016, se observa un nuevo aumento significativo de la tasa de interés. Este repunte puede estar relacionado con el contexto inflacionario de ese año, el cual fue parcialmente impulsado por la devaluación del peso colombiano y fenómenos climáticos como El Niño, que impactaron los precios de alimentos.</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Banco de la República elevó las tasas para enfrentar el aumento en la inflación, tratando de evitar que el crecimiento de precios se convirtiera en un problema persistente.</a:t>
            </a:r>
            <a:endParaRPr/>
          </a:p>
          <a:p>
            <a:pPr indent="-76200" lvl="0" marL="0" rtl="0" algn="l">
              <a:spcBef>
                <a:spcPts val="0"/>
              </a:spcBef>
              <a:spcAft>
                <a:spcPts val="0"/>
              </a:spcAft>
              <a:buClr>
                <a:schemeClr val="dk1"/>
              </a:buClr>
              <a:buSzPts val="1200"/>
              <a:buFont typeface="Calibri"/>
              <a:buAutoNum type="arabicPeriod"/>
            </a:pPr>
            <a:r>
              <a:rPr b="1" lang="es-ES"/>
              <a:t>2020: Caída Importante (~1.75%)</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En 2020, la tasa de interés cayó de forma abrupta a uno de sus niveles más bajos históricos debido a la pandemia del COVID-19. Con el confinamiento y la paralización de la actividad económica, fue necesario un estímulo monetario importante.</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Banco de la República bajó las tasas de interés a mínimos históricos para apoyar a la economía en el contexto de la crisis causada por la pandemia, buscando incentivar la recuperación del consumo y la inversión en un entorno de desaceleración y alta incertidumbre.</a:t>
            </a:r>
            <a:endParaRPr/>
          </a:p>
          <a:p>
            <a:pPr indent="-76200" lvl="0" marL="0" rtl="0" algn="l">
              <a:spcBef>
                <a:spcPts val="0"/>
              </a:spcBef>
              <a:spcAft>
                <a:spcPts val="0"/>
              </a:spcAft>
              <a:buClr>
                <a:schemeClr val="dk1"/>
              </a:buClr>
              <a:buSzPts val="1200"/>
              <a:buFont typeface="Calibri"/>
              <a:buAutoNum type="arabicPeriod"/>
            </a:pPr>
            <a:r>
              <a:rPr b="1" lang="es-ES"/>
              <a:t>2022-2023: Pico Pronunciado (~12%)</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A partir de 2022, se observa un aumento importante de las tasas de interés hasta un nivel similar al del año 2000. Esto coincide con el contexto global de alta inflación, donde muchos bancos centrales, incluido el Banco de la República, elevaron las tasas para controlar las presiones inflacionarias.</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aumento estuvo relacionado con las presiones inflacionarias globales y locales, impulsadas por el aumento de precios de materias primas y problemas de oferta debido a la crisis post-pandemia y la guerra en Ucrania. El banco central elevó las tasas como medida para contener la inflación.</a:t>
            </a:r>
            <a:endParaRPr/>
          </a:p>
          <a:p>
            <a:pPr indent="-76200" lvl="0" marL="0" rtl="0" algn="l">
              <a:spcBef>
                <a:spcPts val="0"/>
              </a:spcBef>
              <a:spcAft>
                <a:spcPts val="0"/>
              </a:spcAft>
              <a:buClr>
                <a:schemeClr val="dk1"/>
              </a:buClr>
              <a:buSzPts val="1200"/>
              <a:buFont typeface="Calibri"/>
              <a:buAutoNum type="arabicPeriod"/>
            </a:pPr>
            <a:r>
              <a:rPr b="1" lang="es-ES"/>
              <a:t>2024: Comienzo de una Caída</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Hacia 2024, se observa una caída que podría estar relacionada con la contención de la inflación y el inicio de una recuperación económica tras los ajustes monetarios del 2022-2023.</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Esta reducción posiblemente apunta a normalizar las condiciones monetarias luego de un ciclo de alta inflación, buscando apoyar el crecimiento económico una vez estabilizados los precios.</a:t>
            </a:r>
            <a:endParaRPr/>
          </a:p>
          <a:p>
            <a:pPr indent="0" lvl="0" marL="0" rtl="0" algn="l">
              <a:spcBef>
                <a:spcPts val="0"/>
              </a:spcBef>
              <a:spcAft>
                <a:spcPts val="0"/>
              </a:spcAft>
              <a:buNone/>
            </a:pPr>
            <a:r>
              <a:t/>
            </a:r>
            <a:endParaRPr/>
          </a:p>
        </p:txBody>
      </p:sp>
      <p:sp>
        <p:nvSpPr>
          <p:cNvPr id="122" name="Google Shape;122;p10: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11: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s-ES"/>
              <a:t>Análisis de Picos y Caídas en la Serie</a:t>
            </a:r>
            <a:endParaRPr/>
          </a:p>
          <a:p>
            <a:pPr indent="-76200" lvl="0" marL="0" rtl="0" algn="l">
              <a:spcBef>
                <a:spcPts val="0"/>
              </a:spcBef>
              <a:spcAft>
                <a:spcPts val="0"/>
              </a:spcAft>
              <a:buClr>
                <a:schemeClr val="dk1"/>
              </a:buClr>
              <a:buSzPts val="1200"/>
              <a:buFont typeface="Calibri"/>
              <a:buAutoNum type="arabicPeriod"/>
            </a:pPr>
            <a:r>
              <a:rPr b="1" lang="es-ES"/>
              <a:t>Período 2000-2001: Pico en la Tasa de Interés (~12%)</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A inicios de la década de los 2000, la tasa de interés en Colombia alcanzó un pico alto, cercano al 12%. Esto fue parte de un contexto de recuperación tras la crisis financiera de finales de los 90, en la que el país tuvo dificultades de estabilidad económica, con inflación elevada y presiones sobre la moneda.</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Banco de la República mantuvo tasas de interés altas para combatir la inflación y estabilizar la economía, especialmente luego de la crisis de 1999, que llevó a una severa recesión.</a:t>
            </a:r>
            <a:endParaRPr/>
          </a:p>
          <a:p>
            <a:pPr indent="-76200" lvl="0" marL="0" rtl="0" algn="l">
              <a:spcBef>
                <a:spcPts val="0"/>
              </a:spcBef>
              <a:spcAft>
                <a:spcPts val="0"/>
              </a:spcAft>
              <a:buClr>
                <a:schemeClr val="dk1"/>
              </a:buClr>
              <a:buSzPts val="1200"/>
              <a:buFont typeface="Calibri"/>
              <a:buAutoNum type="arabicPeriod"/>
            </a:pPr>
            <a:r>
              <a:rPr b="1" lang="es-ES"/>
              <a:t>2003-2006: Caída Gradual de las Tasas de Interés (~6%)</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A partir de 2003, se observa una caída gradual de las tasas, llegando a niveles cercanos al 6%. Este período coincide con un ambiente macroeconómico más estable en Colombia, con una inflación en descenso y un crecimiento económico más sólido.</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Banco de la República pudo disminuir las tasas de interés, aprovechando la caída de la inflación y la mejora de la confianza económica. Esta reducción en las tasas ayudó a estimular la inversión y el consumo.</a:t>
            </a:r>
            <a:endParaRPr/>
          </a:p>
          <a:p>
            <a:pPr indent="-76200" lvl="0" marL="0" rtl="0" algn="l">
              <a:spcBef>
                <a:spcPts val="0"/>
              </a:spcBef>
              <a:spcAft>
                <a:spcPts val="0"/>
              </a:spcAft>
              <a:buClr>
                <a:schemeClr val="dk1"/>
              </a:buClr>
              <a:buSzPts val="1200"/>
              <a:buFont typeface="Calibri"/>
              <a:buAutoNum type="arabicPeriod"/>
            </a:pPr>
            <a:r>
              <a:rPr b="1" lang="es-ES"/>
              <a:t>2008: Aumento en la Tasa de Interés (~10%)</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Antes de la crisis financiera mundial de 2008, Colombia experimentó un aumento en las tasas de interés. Este incremento pudo haber sido motivado por la necesidad de controlar la inflación que venía repuntando en ese momento, posiblemente debido a un aumento de los precios internacionales de las materias primas.</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banco central ajustó la tasa para prevenir presiones inflacionarias en un contexto de crecimiento económico rápido y volatilidad en los precios internacionales.</a:t>
            </a:r>
            <a:endParaRPr/>
          </a:p>
          <a:p>
            <a:pPr indent="-76200" lvl="0" marL="0" rtl="0" algn="l">
              <a:spcBef>
                <a:spcPts val="0"/>
              </a:spcBef>
              <a:spcAft>
                <a:spcPts val="0"/>
              </a:spcAft>
              <a:buClr>
                <a:schemeClr val="dk1"/>
              </a:buClr>
              <a:buSzPts val="1200"/>
              <a:buFont typeface="Calibri"/>
              <a:buAutoNum type="arabicPeriod"/>
            </a:pPr>
            <a:r>
              <a:rPr b="1" lang="es-ES"/>
              <a:t>2009-2010: Reducción de las Tasas de Interés (~3.5%)</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Con la llegada de la crisis financiera global, el Banco de la República tomó medidas para reducir las tasas de interés y estimular la economía. Este ajuste fue una respuesta a la desaceleración del crecimiento y al temor de una posible recesión.</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La reducción de las tasas fue una política anticíclica destinada a fomentar el crédito y la actividad económica, mitigando el impacto negativo de la crisis financiera internacional.</a:t>
            </a:r>
            <a:endParaRPr/>
          </a:p>
          <a:p>
            <a:pPr indent="-76200" lvl="0" marL="0" rtl="0" algn="l">
              <a:spcBef>
                <a:spcPts val="0"/>
              </a:spcBef>
              <a:spcAft>
                <a:spcPts val="0"/>
              </a:spcAft>
              <a:buClr>
                <a:schemeClr val="dk1"/>
              </a:buClr>
              <a:buSzPts val="1200"/>
              <a:buFont typeface="Calibri"/>
              <a:buAutoNum type="arabicPeriod"/>
            </a:pPr>
            <a:r>
              <a:rPr b="1" lang="es-ES"/>
              <a:t>2016: Otro Pico (~7.5%)</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En 2016, se observa un nuevo aumento significativo de la tasa de interés. Este repunte puede estar relacionado con el contexto inflacionario de ese año, el cual fue parcialmente impulsado por la devaluación del peso colombiano y fenómenos climáticos como El Niño, que impactaron los precios de alimentos.</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Banco de la República elevó las tasas para enfrentar el aumento en la inflación, tratando de evitar que el crecimiento de precios se convirtiera en un problema persistente.</a:t>
            </a:r>
            <a:endParaRPr/>
          </a:p>
          <a:p>
            <a:pPr indent="-76200" lvl="0" marL="0" rtl="0" algn="l">
              <a:spcBef>
                <a:spcPts val="0"/>
              </a:spcBef>
              <a:spcAft>
                <a:spcPts val="0"/>
              </a:spcAft>
              <a:buClr>
                <a:schemeClr val="dk1"/>
              </a:buClr>
              <a:buSzPts val="1200"/>
              <a:buFont typeface="Calibri"/>
              <a:buAutoNum type="arabicPeriod"/>
            </a:pPr>
            <a:r>
              <a:rPr b="1" lang="es-ES"/>
              <a:t>2020: Caída Importante (~1.75%)</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En 2020, la tasa de interés cayó de forma abrupta a uno de sus niveles más bajos históricos debido a la pandemia del COVID-19. Con el confinamiento y la paralización de la actividad económica, fue necesario un estímulo monetario importante.</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Banco de la República bajó las tasas de interés a mínimos históricos para apoyar a la economía en el contexto de la crisis causada por la pandemia, buscando incentivar la recuperación del consumo y la inversión en un entorno de desaceleración y alta incertidumbre.</a:t>
            </a:r>
            <a:endParaRPr/>
          </a:p>
          <a:p>
            <a:pPr indent="-76200" lvl="0" marL="0" rtl="0" algn="l">
              <a:spcBef>
                <a:spcPts val="0"/>
              </a:spcBef>
              <a:spcAft>
                <a:spcPts val="0"/>
              </a:spcAft>
              <a:buClr>
                <a:schemeClr val="dk1"/>
              </a:buClr>
              <a:buSzPts val="1200"/>
              <a:buFont typeface="Calibri"/>
              <a:buAutoNum type="arabicPeriod"/>
            </a:pPr>
            <a:r>
              <a:rPr b="1" lang="es-ES"/>
              <a:t>2022-2023: Pico Pronunciado (~12%)</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A partir de 2022, se observa un aumento importante de las tasas de interés hasta un nivel similar al del año 2000. Esto coincide con el contexto global de alta inflación, donde muchos bancos centrales, incluido el Banco de la República, elevaron las tasas para controlar las presiones inflacionarias.</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aumento estuvo relacionado con las presiones inflacionarias globales y locales, impulsadas por el aumento de precios de materias primas y problemas de oferta debido a la crisis post-pandemia y la guerra en Ucrania. El banco central elevó las tasas como medida para contener la inflación.</a:t>
            </a:r>
            <a:endParaRPr/>
          </a:p>
          <a:p>
            <a:pPr indent="-76200" lvl="0" marL="0" rtl="0" algn="l">
              <a:spcBef>
                <a:spcPts val="0"/>
              </a:spcBef>
              <a:spcAft>
                <a:spcPts val="0"/>
              </a:spcAft>
              <a:buClr>
                <a:schemeClr val="dk1"/>
              </a:buClr>
              <a:buSzPts val="1200"/>
              <a:buFont typeface="Calibri"/>
              <a:buAutoNum type="arabicPeriod"/>
            </a:pPr>
            <a:r>
              <a:rPr b="1" lang="es-ES"/>
              <a:t>2024: Comienzo de una Caída</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Hacia 2024, se observa una caída que podría estar relacionada con la contención de la inflación y el inicio de una recuperación económica tras los ajustes monetarios del 2022-2023.</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Esta reducción posiblemente apunta a normalizar las condiciones monetarias luego de un ciclo de alta inflación, buscando apoyar el crecimiento económico una vez estabilizados los precios.</a:t>
            </a:r>
            <a:endParaRPr/>
          </a:p>
          <a:p>
            <a:pPr indent="0" lvl="0" marL="0" rtl="0" algn="l">
              <a:spcBef>
                <a:spcPts val="0"/>
              </a:spcBef>
              <a:spcAft>
                <a:spcPts val="0"/>
              </a:spcAft>
              <a:buNone/>
            </a:pPr>
            <a:r>
              <a:t/>
            </a:r>
            <a:endParaRPr/>
          </a:p>
        </p:txBody>
      </p:sp>
      <p:sp>
        <p:nvSpPr>
          <p:cNvPr id="133" name="Google Shape;133;p11: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2: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 name="Google Shape;52;p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3: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 name="Google Shape;58;p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d635cf1a35_0_8:notes"/>
          <p:cNvSpPr txBox="1"/>
          <p:nvPr>
            <p:ph idx="1" type="body"/>
          </p:nvPr>
        </p:nvSpPr>
        <p:spPr>
          <a:xfrm>
            <a:off x="914400" y="3300413"/>
            <a:ext cx="73152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g2d635cf1a35_0_8: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d635cf1a35_1_0: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p:spPr>
      </p:sp>
      <p:sp>
        <p:nvSpPr>
          <p:cNvPr id="76" name="Google Shape;76;g2d635cf1a35_1_0:notes"/>
          <p:cNvSpPr txBox="1"/>
          <p:nvPr>
            <p:ph idx="1" type="body"/>
          </p:nvPr>
        </p:nvSpPr>
        <p:spPr>
          <a:xfrm>
            <a:off x="914400" y="3300413"/>
            <a:ext cx="73152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g2d635cf1a35_1_0:notes"/>
          <p:cNvSpPr txBox="1"/>
          <p:nvPr>
            <p:ph idx="12" type="sldNum"/>
          </p:nvPr>
        </p:nvSpPr>
        <p:spPr>
          <a:xfrm>
            <a:off x="5180013" y="6513513"/>
            <a:ext cx="39624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 name="Google Shape;84;p6: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6: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7: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7: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s-ES"/>
              <a:t>Análisis de Picos y Caídas en la Serie</a:t>
            </a:r>
            <a:endParaRPr/>
          </a:p>
          <a:p>
            <a:pPr indent="-76200" lvl="0" marL="0" rtl="0" algn="l">
              <a:spcBef>
                <a:spcPts val="0"/>
              </a:spcBef>
              <a:spcAft>
                <a:spcPts val="0"/>
              </a:spcAft>
              <a:buClr>
                <a:schemeClr val="dk1"/>
              </a:buClr>
              <a:buSzPts val="1200"/>
              <a:buFont typeface="Calibri"/>
              <a:buAutoNum type="arabicPeriod"/>
            </a:pPr>
            <a:r>
              <a:rPr b="1" lang="es-ES"/>
              <a:t>Período 2000-2001: Pico en la Tasa de Interés (~12%)</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A inicios de la década de los 2000, la tasa de interés en Colombia alcanzó un pico alto, cercano al 12%. Esto fue parte de un contexto de recuperación tras la crisis financiera de finales de los 90, en la que el país tuvo dificultades de estabilidad económica, con inflación elevada y presiones sobre la moneda.</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Banco de la República mantuvo tasas de interés altas para combatir la inflación y estabilizar la economía, especialmente luego de la crisis de 1999, que llevó a una severa recesión.</a:t>
            </a:r>
            <a:endParaRPr/>
          </a:p>
          <a:p>
            <a:pPr indent="-76200" lvl="0" marL="0" rtl="0" algn="l">
              <a:spcBef>
                <a:spcPts val="0"/>
              </a:spcBef>
              <a:spcAft>
                <a:spcPts val="0"/>
              </a:spcAft>
              <a:buClr>
                <a:schemeClr val="dk1"/>
              </a:buClr>
              <a:buSzPts val="1200"/>
              <a:buFont typeface="Calibri"/>
              <a:buAutoNum type="arabicPeriod"/>
            </a:pPr>
            <a:r>
              <a:rPr b="1" lang="es-ES"/>
              <a:t>2003-2006: Caída Gradual de las Tasas de Interés (~6%)</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A partir de 2003, se observa una caída gradual de las tasas, llegando a niveles cercanos al 6%. Este período coincide con un ambiente macroeconómico más estable en Colombia, con una inflación en descenso y un crecimiento económico más sólido.</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Banco de la República pudo disminuir las tasas de interés, aprovechando la caída de la inflación y la mejora de la confianza económica. Esta reducción en las tasas ayudó a estimular la inversión y el consumo.</a:t>
            </a:r>
            <a:endParaRPr/>
          </a:p>
          <a:p>
            <a:pPr indent="-76200" lvl="0" marL="0" rtl="0" algn="l">
              <a:spcBef>
                <a:spcPts val="0"/>
              </a:spcBef>
              <a:spcAft>
                <a:spcPts val="0"/>
              </a:spcAft>
              <a:buClr>
                <a:schemeClr val="dk1"/>
              </a:buClr>
              <a:buSzPts val="1200"/>
              <a:buFont typeface="Calibri"/>
              <a:buAutoNum type="arabicPeriod"/>
            </a:pPr>
            <a:r>
              <a:rPr b="1" lang="es-ES"/>
              <a:t>2008: Aumento en la Tasa de Interés (~10%)</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Antes de la crisis financiera mundial de 2008, Colombia experimentó un aumento en las tasas de interés. Este incremento pudo haber sido motivado por la necesidad de controlar la inflación que venía repuntando en ese momento, posiblemente debido a un aumento de los precios internacionales de las materias primas.</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banco central ajustó la tasa para prevenir presiones inflacionarias en un contexto de crecimiento económico rápido y volatilidad en los precios internacionales.</a:t>
            </a:r>
            <a:endParaRPr/>
          </a:p>
          <a:p>
            <a:pPr indent="-76200" lvl="0" marL="0" rtl="0" algn="l">
              <a:spcBef>
                <a:spcPts val="0"/>
              </a:spcBef>
              <a:spcAft>
                <a:spcPts val="0"/>
              </a:spcAft>
              <a:buClr>
                <a:schemeClr val="dk1"/>
              </a:buClr>
              <a:buSzPts val="1200"/>
              <a:buFont typeface="Calibri"/>
              <a:buAutoNum type="arabicPeriod"/>
            </a:pPr>
            <a:r>
              <a:rPr b="1" lang="es-ES"/>
              <a:t>2009-2010: Reducción de las Tasas de Interés (~3.5%)</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Con la llegada de la crisis financiera global, el Banco de la República tomó medidas para reducir las tasas de interés y estimular la economía. Este ajuste fue una respuesta a la desaceleración del crecimiento y al temor de una posible recesión.</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La reducción de las tasas fue una política anticíclica destinada a fomentar el crédito y la actividad económica, mitigando el impacto negativo de la crisis financiera internacional.</a:t>
            </a:r>
            <a:endParaRPr/>
          </a:p>
          <a:p>
            <a:pPr indent="-76200" lvl="0" marL="0" rtl="0" algn="l">
              <a:spcBef>
                <a:spcPts val="0"/>
              </a:spcBef>
              <a:spcAft>
                <a:spcPts val="0"/>
              </a:spcAft>
              <a:buClr>
                <a:schemeClr val="dk1"/>
              </a:buClr>
              <a:buSzPts val="1200"/>
              <a:buFont typeface="Calibri"/>
              <a:buAutoNum type="arabicPeriod"/>
            </a:pPr>
            <a:r>
              <a:rPr b="1" lang="es-ES"/>
              <a:t>2016: Otro Pico (~7.5%)</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En 2016, se observa un nuevo aumento significativo de la tasa de interés. Este repunte puede estar relacionado con el contexto inflacionario de ese año, el cual fue parcialmente impulsado por la devaluación del peso colombiano y fenómenos climáticos como El Niño, que impactaron los precios de alimentos.</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Banco de la República elevó las tasas para enfrentar el aumento en la inflación, tratando de evitar que el crecimiento de precios se convirtiera en un problema persistente.</a:t>
            </a:r>
            <a:endParaRPr/>
          </a:p>
          <a:p>
            <a:pPr indent="-76200" lvl="0" marL="0" rtl="0" algn="l">
              <a:spcBef>
                <a:spcPts val="0"/>
              </a:spcBef>
              <a:spcAft>
                <a:spcPts val="0"/>
              </a:spcAft>
              <a:buClr>
                <a:schemeClr val="dk1"/>
              </a:buClr>
              <a:buSzPts val="1200"/>
              <a:buFont typeface="Calibri"/>
              <a:buAutoNum type="arabicPeriod"/>
            </a:pPr>
            <a:r>
              <a:rPr b="1" lang="es-ES"/>
              <a:t>2020: Caída Importante (~1.75%)</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En 2020, la tasa de interés cayó de forma abrupta a uno de sus niveles más bajos históricos debido a la pandemia del COVID-19. Con el confinamiento y la paralización de la actividad económica, fue necesario un estímulo monetario importante.</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Banco de la República bajó las tasas de interés a mínimos históricos para apoyar a la economía en el contexto de la crisis causada por la pandemia, buscando incentivar la recuperación del consumo y la inversión en un entorno de desaceleración y alta incertidumbre.</a:t>
            </a:r>
            <a:endParaRPr/>
          </a:p>
          <a:p>
            <a:pPr indent="-76200" lvl="0" marL="0" rtl="0" algn="l">
              <a:spcBef>
                <a:spcPts val="0"/>
              </a:spcBef>
              <a:spcAft>
                <a:spcPts val="0"/>
              </a:spcAft>
              <a:buClr>
                <a:schemeClr val="dk1"/>
              </a:buClr>
              <a:buSzPts val="1200"/>
              <a:buFont typeface="Calibri"/>
              <a:buAutoNum type="arabicPeriod"/>
            </a:pPr>
            <a:r>
              <a:rPr b="1" lang="es-ES"/>
              <a:t>2022-2023: Pico Pronunciado (~12%)</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A partir de 2022, se observa un aumento importante de las tasas de interés hasta un nivel similar al del año 2000. Esto coincide con el contexto global de alta inflación, donde muchos bancos centrales, incluido el Banco de la República, elevaron las tasas para controlar las presiones inflacionarias.</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aumento estuvo relacionado con las presiones inflacionarias globales y locales, impulsadas por el aumento de precios de materias primas y problemas de oferta debido a la crisis post-pandemia y la guerra en Ucrania. El banco central elevó las tasas como medida para contener la inflación.</a:t>
            </a:r>
            <a:endParaRPr/>
          </a:p>
          <a:p>
            <a:pPr indent="-76200" lvl="0" marL="0" rtl="0" algn="l">
              <a:spcBef>
                <a:spcPts val="0"/>
              </a:spcBef>
              <a:spcAft>
                <a:spcPts val="0"/>
              </a:spcAft>
              <a:buClr>
                <a:schemeClr val="dk1"/>
              </a:buClr>
              <a:buSzPts val="1200"/>
              <a:buFont typeface="Calibri"/>
              <a:buAutoNum type="arabicPeriod"/>
            </a:pPr>
            <a:r>
              <a:rPr b="1" lang="es-ES"/>
              <a:t>2024: Comienzo de una Caída</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Hacia 2024, se observa una caída que podría estar relacionada con la contención de la inflación y el inicio de una recuperación económica tras los ajustes monetarios del 2022-2023.</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Esta reducción posiblemente apunta a normalizar las condiciones monetarias luego de un ciclo de alta inflación, buscando apoyar el crecimiento económico una vez estabilizados los precios.</a:t>
            </a:r>
            <a:endParaRPr/>
          </a:p>
          <a:p>
            <a:pPr indent="0" lvl="0" marL="0" rtl="0" algn="l">
              <a:spcBef>
                <a:spcPts val="0"/>
              </a:spcBef>
              <a:spcAft>
                <a:spcPts val="0"/>
              </a:spcAft>
              <a:buNone/>
            </a:pPr>
            <a:r>
              <a:t/>
            </a:r>
            <a:endParaRPr/>
          </a:p>
        </p:txBody>
      </p:sp>
      <p:sp>
        <p:nvSpPr>
          <p:cNvPr id="92" name="Google Shape;92;p7: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8: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8: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s-ES"/>
              <a:t>Análisis de Picos y Caídas en la Serie</a:t>
            </a:r>
            <a:endParaRPr/>
          </a:p>
          <a:p>
            <a:pPr indent="-76200" lvl="0" marL="0" rtl="0" algn="l">
              <a:spcBef>
                <a:spcPts val="0"/>
              </a:spcBef>
              <a:spcAft>
                <a:spcPts val="0"/>
              </a:spcAft>
              <a:buClr>
                <a:schemeClr val="dk1"/>
              </a:buClr>
              <a:buSzPts val="1200"/>
              <a:buFont typeface="Calibri"/>
              <a:buAutoNum type="arabicPeriod"/>
            </a:pPr>
            <a:r>
              <a:rPr b="1" lang="es-ES"/>
              <a:t>Período 2000-2001: Pico en la Tasa de Interés (~12%)</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A inicios de la década de los 2000, la tasa de interés en Colombia alcanzó un pico alto, cercano al 12%. Esto fue parte de un contexto de recuperación tras la crisis financiera de finales de los 90, en la que el país tuvo dificultades de estabilidad económica, con inflación elevada y presiones sobre la moneda.</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Banco de la República mantuvo tasas de interés altas para combatir la inflación y estabilizar la economía, especialmente luego de la crisis de 1999, que llevó a una severa recesión.</a:t>
            </a:r>
            <a:endParaRPr/>
          </a:p>
          <a:p>
            <a:pPr indent="-76200" lvl="0" marL="0" rtl="0" algn="l">
              <a:spcBef>
                <a:spcPts val="0"/>
              </a:spcBef>
              <a:spcAft>
                <a:spcPts val="0"/>
              </a:spcAft>
              <a:buClr>
                <a:schemeClr val="dk1"/>
              </a:buClr>
              <a:buSzPts val="1200"/>
              <a:buFont typeface="Calibri"/>
              <a:buAutoNum type="arabicPeriod"/>
            </a:pPr>
            <a:r>
              <a:rPr b="1" lang="es-ES"/>
              <a:t>2003-2006: Caída Gradual de las Tasas de Interés (~6%)</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A partir de 2003, se observa una caída gradual de las tasas, llegando a niveles cercanos al 6%. Este período coincide con un ambiente macroeconómico más estable en Colombia, con una inflación en descenso y un crecimiento económico más sólido.</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Banco de la República pudo disminuir las tasas de interés, aprovechando la caída de la inflación y la mejora de la confianza económica. Esta reducción en las tasas ayudó a estimular la inversión y el consumo.</a:t>
            </a:r>
            <a:endParaRPr/>
          </a:p>
          <a:p>
            <a:pPr indent="-76200" lvl="0" marL="0" rtl="0" algn="l">
              <a:spcBef>
                <a:spcPts val="0"/>
              </a:spcBef>
              <a:spcAft>
                <a:spcPts val="0"/>
              </a:spcAft>
              <a:buClr>
                <a:schemeClr val="dk1"/>
              </a:buClr>
              <a:buSzPts val="1200"/>
              <a:buFont typeface="Calibri"/>
              <a:buAutoNum type="arabicPeriod"/>
            </a:pPr>
            <a:r>
              <a:rPr b="1" lang="es-ES"/>
              <a:t>2008: Aumento en la Tasa de Interés (~10%)</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Antes de la crisis financiera mundial de 2008, Colombia experimentó un aumento en las tasas de interés. Este incremento pudo haber sido motivado por la necesidad de controlar la inflación que venía repuntando en ese momento, posiblemente debido a un aumento de los precios internacionales de las materias primas.</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banco central ajustó la tasa para prevenir presiones inflacionarias en un contexto de crecimiento económico rápido y volatilidad en los precios internacionales.</a:t>
            </a:r>
            <a:endParaRPr/>
          </a:p>
          <a:p>
            <a:pPr indent="-76200" lvl="0" marL="0" rtl="0" algn="l">
              <a:spcBef>
                <a:spcPts val="0"/>
              </a:spcBef>
              <a:spcAft>
                <a:spcPts val="0"/>
              </a:spcAft>
              <a:buClr>
                <a:schemeClr val="dk1"/>
              </a:buClr>
              <a:buSzPts val="1200"/>
              <a:buFont typeface="Calibri"/>
              <a:buAutoNum type="arabicPeriod"/>
            </a:pPr>
            <a:r>
              <a:rPr b="1" lang="es-ES"/>
              <a:t>2009-2010: Reducción de las Tasas de Interés (~3.5%)</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Con la llegada de la crisis financiera global, el Banco de la República tomó medidas para reducir las tasas de interés y estimular la economía. Este ajuste fue una respuesta a la desaceleración del crecimiento y al temor de una posible recesión.</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La reducción de las tasas fue una política anticíclica destinada a fomentar el crédito y la actividad económica, mitigando el impacto negativo de la crisis financiera internacional.</a:t>
            </a:r>
            <a:endParaRPr/>
          </a:p>
          <a:p>
            <a:pPr indent="-76200" lvl="0" marL="0" rtl="0" algn="l">
              <a:spcBef>
                <a:spcPts val="0"/>
              </a:spcBef>
              <a:spcAft>
                <a:spcPts val="0"/>
              </a:spcAft>
              <a:buClr>
                <a:schemeClr val="dk1"/>
              </a:buClr>
              <a:buSzPts val="1200"/>
              <a:buFont typeface="Calibri"/>
              <a:buAutoNum type="arabicPeriod"/>
            </a:pPr>
            <a:r>
              <a:rPr b="1" lang="es-ES"/>
              <a:t>2016: Otro Pico (~7.5%)</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En 2016, se observa un nuevo aumento significativo de la tasa de interés. Este repunte puede estar relacionado con el contexto inflacionario de ese año, el cual fue parcialmente impulsado por la devaluación del peso colombiano y fenómenos climáticos como El Niño, que impactaron los precios de alimentos.</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Banco de la República elevó las tasas para enfrentar el aumento en la inflación, tratando de evitar que el crecimiento de precios se convirtiera en un problema persistente.</a:t>
            </a:r>
            <a:endParaRPr/>
          </a:p>
          <a:p>
            <a:pPr indent="-76200" lvl="0" marL="0" rtl="0" algn="l">
              <a:spcBef>
                <a:spcPts val="0"/>
              </a:spcBef>
              <a:spcAft>
                <a:spcPts val="0"/>
              </a:spcAft>
              <a:buClr>
                <a:schemeClr val="dk1"/>
              </a:buClr>
              <a:buSzPts val="1200"/>
              <a:buFont typeface="Calibri"/>
              <a:buAutoNum type="arabicPeriod"/>
            </a:pPr>
            <a:r>
              <a:rPr b="1" lang="es-ES"/>
              <a:t>2020: Caída Importante (~1.75%)</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En 2020, la tasa de interés cayó de forma abrupta a uno de sus niveles más bajos históricos debido a la pandemia del COVID-19. Con el confinamiento y la paralización de la actividad económica, fue necesario un estímulo monetario importante.</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Banco de la República bajó las tasas de interés a mínimos históricos para apoyar a la economía en el contexto de la crisis causada por la pandemia, buscando incentivar la recuperación del consumo y la inversión en un entorno de desaceleración y alta incertidumbre.</a:t>
            </a:r>
            <a:endParaRPr/>
          </a:p>
          <a:p>
            <a:pPr indent="-76200" lvl="0" marL="0" rtl="0" algn="l">
              <a:spcBef>
                <a:spcPts val="0"/>
              </a:spcBef>
              <a:spcAft>
                <a:spcPts val="0"/>
              </a:spcAft>
              <a:buClr>
                <a:schemeClr val="dk1"/>
              </a:buClr>
              <a:buSzPts val="1200"/>
              <a:buFont typeface="Calibri"/>
              <a:buAutoNum type="arabicPeriod"/>
            </a:pPr>
            <a:r>
              <a:rPr b="1" lang="es-ES"/>
              <a:t>2022-2023: Pico Pronunciado (~12%)</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A partir de 2022, se observa un aumento importante de las tasas de interés hasta un nivel similar al del año 2000. Esto coincide con el contexto global de alta inflación, donde muchos bancos centrales, incluido el Banco de la República, elevaron las tasas para controlar las presiones inflacionarias.</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aumento estuvo relacionado con las presiones inflacionarias globales y locales, impulsadas por el aumento de precios de materias primas y problemas de oferta debido a la crisis post-pandemia y la guerra en Ucrania. El banco central elevó las tasas como medida para contener la inflación.</a:t>
            </a:r>
            <a:endParaRPr/>
          </a:p>
          <a:p>
            <a:pPr indent="-76200" lvl="0" marL="0" rtl="0" algn="l">
              <a:spcBef>
                <a:spcPts val="0"/>
              </a:spcBef>
              <a:spcAft>
                <a:spcPts val="0"/>
              </a:spcAft>
              <a:buClr>
                <a:schemeClr val="dk1"/>
              </a:buClr>
              <a:buSzPts val="1200"/>
              <a:buFont typeface="Calibri"/>
              <a:buAutoNum type="arabicPeriod"/>
            </a:pPr>
            <a:r>
              <a:rPr b="1" lang="es-ES"/>
              <a:t>2024: Comienzo de una Caída</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Hacia 2024, se observa una caída que podría estar relacionada con la contención de la inflación y el inicio de una recuperación económica tras los ajustes monetarios del 2022-2023.</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Esta reducción posiblemente apunta a normalizar las condiciones monetarias luego de un ciclo de alta inflación, buscando apoyar el crecimiento económico una vez estabilizados los precios.</a:t>
            </a:r>
            <a:endParaRPr/>
          </a:p>
          <a:p>
            <a:pPr indent="0" lvl="0" marL="0" rtl="0" algn="l">
              <a:spcBef>
                <a:spcPts val="0"/>
              </a:spcBef>
              <a:spcAft>
                <a:spcPts val="0"/>
              </a:spcAft>
              <a:buNone/>
            </a:pPr>
            <a:r>
              <a:t/>
            </a:r>
            <a:endParaRPr/>
          </a:p>
        </p:txBody>
      </p:sp>
      <p:sp>
        <p:nvSpPr>
          <p:cNvPr id="100" name="Google Shape;100;p8: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16" name="Shape 16"/>
        <p:cNvGrpSpPr/>
        <p:nvPr/>
      </p:nvGrpSpPr>
      <p:grpSpPr>
        <a:xfrm>
          <a:off x="0" y="0"/>
          <a:ext cx="0" cy="0"/>
          <a:chOff x="0" y="0"/>
          <a:chExt cx="0" cy="0"/>
        </a:xfrm>
      </p:grpSpPr>
      <p:sp>
        <p:nvSpPr>
          <p:cNvPr id="17" name="Google Shape;17;p14"/>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4"/>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4"/>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0" name="Shape 20"/>
        <p:cNvGrpSpPr/>
        <p:nvPr/>
      </p:nvGrpSpPr>
      <p:grpSpPr>
        <a:xfrm>
          <a:off x="0" y="0"/>
          <a:ext cx="0" cy="0"/>
          <a:chOff x="0" y="0"/>
          <a:chExt cx="0" cy="0"/>
        </a:xfrm>
      </p:grpSpPr>
      <p:sp>
        <p:nvSpPr>
          <p:cNvPr id="21" name="Google Shape;21;p15"/>
          <p:cNvSpPr txBox="1"/>
          <p:nvPr>
            <p:ph type="title"/>
          </p:nvPr>
        </p:nvSpPr>
        <p:spPr>
          <a:xfrm>
            <a:off x="502716" y="304876"/>
            <a:ext cx="7715199" cy="103243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000">
                <a:solidFill>
                  <a:srgbClr val="7E7E7E"/>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5"/>
          <p:cNvSpPr txBox="1"/>
          <p:nvPr>
            <p:ph idx="1" type="body"/>
          </p:nvPr>
        </p:nvSpPr>
        <p:spPr>
          <a:xfrm>
            <a:off x="820318" y="1759539"/>
            <a:ext cx="7479030" cy="342836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1800">
                <a:solidFill>
                  <a:schemeClr val="dk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 name="Google Shape;23;p15"/>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5"/>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5"/>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6" name="Shape 26"/>
        <p:cNvGrpSpPr/>
        <p:nvPr/>
      </p:nvGrpSpPr>
      <p:grpSpPr>
        <a:xfrm>
          <a:off x="0" y="0"/>
          <a:ext cx="0" cy="0"/>
          <a:chOff x="0" y="0"/>
          <a:chExt cx="0" cy="0"/>
        </a:xfrm>
      </p:grpSpPr>
      <p:sp>
        <p:nvSpPr>
          <p:cNvPr id="27" name="Google Shape;27;p16"/>
          <p:cNvSpPr txBox="1"/>
          <p:nvPr>
            <p:ph type="title"/>
          </p:nvPr>
        </p:nvSpPr>
        <p:spPr>
          <a:xfrm>
            <a:off x="502716" y="304876"/>
            <a:ext cx="7715199" cy="103243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000">
                <a:solidFill>
                  <a:srgbClr val="7E7E7E"/>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6"/>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6"/>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6"/>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1" name="Shape 31"/>
        <p:cNvGrpSpPr/>
        <p:nvPr/>
      </p:nvGrpSpPr>
      <p:grpSpPr>
        <a:xfrm>
          <a:off x="0" y="0"/>
          <a:ext cx="0" cy="0"/>
          <a:chOff x="0" y="0"/>
          <a:chExt cx="0" cy="0"/>
        </a:xfrm>
      </p:grpSpPr>
      <p:sp>
        <p:nvSpPr>
          <p:cNvPr id="32" name="Google Shape;32;p17"/>
          <p:cNvSpPr txBox="1"/>
          <p:nvPr>
            <p:ph type="ctrTitle"/>
          </p:nvPr>
        </p:nvSpPr>
        <p:spPr>
          <a:xfrm>
            <a:off x="820318" y="387553"/>
            <a:ext cx="7343775" cy="56006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000">
                <a:solidFill>
                  <a:srgbClr val="7E7E7E"/>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7"/>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800">
                <a:solidFill>
                  <a:schemeClr val="dk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7"/>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7"/>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7" name="Shape 37"/>
        <p:cNvGrpSpPr/>
        <p:nvPr/>
      </p:nvGrpSpPr>
      <p:grpSpPr>
        <a:xfrm>
          <a:off x="0" y="0"/>
          <a:ext cx="0" cy="0"/>
          <a:chOff x="0" y="0"/>
          <a:chExt cx="0" cy="0"/>
        </a:xfrm>
      </p:grpSpPr>
      <p:sp>
        <p:nvSpPr>
          <p:cNvPr id="38" name="Google Shape;38;p18"/>
          <p:cNvSpPr txBox="1"/>
          <p:nvPr>
            <p:ph type="title"/>
          </p:nvPr>
        </p:nvSpPr>
        <p:spPr>
          <a:xfrm>
            <a:off x="502716" y="304876"/>
            <a:ext cx="7715199" cy="103243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000">
                <a:solidFill>
                  <a:srgbClr val="7E7E7E"/>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8"/>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8"/>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8"/>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8"/>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8"/>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3"/>
          <p:cNvPicPr preferRelativeResize="0"/>
          <p:nvPr/>
        </p:nvPicPr>
        <p:blipFill rotWithShape="1">
          <a:blip r:embed="rId1">
            <a:alphaModFix/>
          </a:blip>
          <a:srcRect b="0" l="0" r="0" t="0"/>
          <a:stretch/>
        </p:blipFill>
        <p:spPr>
          <a:xfrm>
            <a:off x="0" y="0"/>
            <a:ext cx="8763000" cy="6857997"/>
          </a:xfrm>
          <a:prstGeom prst="rect">
            <a:avLst/>
          </a:prstGeom>
          <a:noFill/>
          <a:ln>
            <a:noFill/>
          </a:ln>
        </p:spPr>
      </p:pic>
      <p:sp>
        <p:nvSpPr>
          <p:cNvPr id="11" name="Google Shape;11;p13"/>
          <p:cNvSpPr txBox="1"/>
          <p:nvPr>
            <p:ph type="title"/>
          </p:nvPr>
        </p:nvSpPr>
        <p:spPr>
          <a:xfrm>
            <a:off x="502716" y="304876"/>
            <a:ext cx="7715199" cy="1032433"/>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3000" u="none" cap="none" strike="noStrike">
                <a:solidFill>
                  <a:srgbClr val="7E7E7E"/>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3"/>
          <p:cNvSpPr txBox="1"/>
          <p:nvPr>
            <p:ph idx="1" type="body"/>
          </p:nvPr>
        </p:nvSpPr>
        <p:spPr>
          <a:xfrm>
            <a:off x="820318" y="1759539"/>
            <a:ext cx="7479030" cy="342836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3" name="Google Shape;13;p13"/>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3"/>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3"/>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2.png"/><Relationship Id="rId6"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23.png"/><Relationship Id="rId5" Type="http://schemas.openxmlformats.org/officeDocument/2006/relationships/image" Target="../media/image22.png"/><Relationship Id="rId6"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 name="Shape 47"/>
        <p:cNvGrpSpPr/>
        <p:nvPr/>
      </p:nvGrpSpPr>
      <p:grpSpPr>
        <a:xfrm>
          <a:off x="0" y="0"/>
          <a:ext cx="0" cy="0"/>
          <a:chOff x="0" y="0"/>
          <a:chExt cx="0" cy="0"/>
        </a:xfrm>
      </p:grpSpPr>
      <p:pic>
        <p:nvPicPr>
          <p:cNvPr id="48" name="Google Shape;48;p1"/>
          <p:cNvPicPr preferRelativeResize="0"/>
          <p:nvPr/>
        </p:nvPicPr>
        <p:blipFill rotWithShape="1">
          <a:blip r:embed="rId3">
            <a:alphaModFix/>
          </a:blip>
          <a:srcRect b="0" l="0" r="0" t="0"/>
          <a:stretch/>
        </p:blipFill>
        <p:spPr>
          <a:xfrm>
            <a:off x="0" y="0"/>
            <a:ext cx="9144000" cy="6857997"/>
          </a:xfrm>
          <a:prstGeom prst="rect">
            <a:avLst/>
          </a:prstGeom>
          <a:noFill/>
          <a:ln>
            <a:noFill/>
          </a:ln>
        </p:spPr>
      </p:pic>
      <p:sp>
        <p:nvSpPr>
          <p:cNvPr id="49" name="Google Shape;49;p1"/>
          <p:cNvSpPr txBox="1"/>
          <p:nvPr/>
        </p:nvSpPr>
        <p:spPr>
          <a:xfrm>
            <a:off x="838200" y="3810000"/>
            <a:ext cx="7239000" cy="170816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s-ES" sz="3500">
                <a:solidFill>
                  <a:schemeClr val="dk1"/>
                </a:solidFill>
                <a:latin typeface="Quattrocento Sans"/>
                <a:ea typeface="Quattrocento Sans"/>
                <a:cs typeface="Quattrocento Sans"/>
                <a:sym typeface="Quattrocento Sans"/>
              </a:rPr>
              <a:t>Tasas de Interés: </a:t>
            </a:r>
            <a:endParaRPr/>
          </a:p>
          <a:p>
            <a:pPr indent="0" lvl="0" marL="0" rtl="0" algn="ctr">
              <a:spcBef>
                <a:spcPts val="0"/>
              </a:spcBef>
              <a:spcAft>
                <a:spcPts val="0"/>
              </a:spcAft>
              <a:buNone/>
            </a:pPr>
            <a:r>
              <a:rPr b="1" lang="es-ES" sz="3500">
                <a:solidFill>
                  <a:schemeClr val="dk1"/>
                </a:solidFill>
                <a:latin typeface="Quattrocento Sans"/>
                <a:ea typeface="Quattrocento Sans"/>
                <a:cs typeface="Quattrocento Sans"/>
                <a:sym typeface="Quattrocento Sans"/>
              </a:rPr>
              <a:t>Un Análisis Temporal del Banco de la República</a:t>
            </a:r>
            <a:endParaRPr b="1" sz="35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9"/>
          <p:cNvSpPr txBox="1"/>
          <p:nvPr>
            <p:ph type="title"/>
          </p:nvPr>
        </p:nvSpPr>
        <p:spPr>
          <a:xfrm>
            <a:off x="228600" y="446048"/>
            <a:ext cx="8839200" cy="436965"/>
          </a:xfrm>
          <a:prstGeom prst="rect">
            <a:avLst/>
          </a:prstGeom>
          <a:noFill/>
          <a:ln>
            <a:noFill/>
          </a:ln>
        </p:spPr>
        <p:txBody>
          <a:bodyPr anchorCtr="0" anchor="t" bIns="0" lIns="0" spcFirstLastPara="1" rIns="0" wrap="square" tIns="127925">
            <a:spAutoFit/>
          </a:bodyPr>
          <a:lstStyle/>
          <a:p>
            <a:pPr indent="0" lvl="0" marL="242570" rtl="0" algn="l">
              <a:lnSpc>
                <a:spcPct val="100000"/>
              </a:lnSpc>
              <a:spcBef>
                <a:spcPts val="0"/>
              </a:spcBef>
              <a:spcAft>
                <a:spcPts val="0"/>
              </a:spcAft>
              <a:buNone/>
            </a:pPr>
            <a:r>
              <a:rPr lang="es-ES" sz="2000">
                <a:solidFill>
                  <a:schemeClr val="dk1"/>
                </a:solidFill>
                <a:latin typeface="Quattrocento Sans"/>
                <a:ea typeface="Quattrocento Sans"/>
                <a:cs typeface="Quattrocento Sans"/>
                <a:sym typeface="Quattrocento Sans"/>
              </a:rPr>
              <a:t>Modelo LSTM y ForecasterRnn: Multi-step forecasting</a:t>
            </a:r>
            <a:endParaRPr sz="2000">
              <a:solidFill>
                <a:schemeClr val="dk1"/>
              </a:solidFill>
              <a:latin typeface="Quattrocento Sans"/>
              <a:ea typeface="Quattrocento Sans"/>
              <a:cs typeface="Quattrocento Sans"/>
              <a:sym typeface="Quattrocento Sans"/>
            </a:endParaRPr>
          </a:p>
        </p:txBody>
      </p:sp>
      <p:pic>
        <p:nvPicPr>
          <p:cNvPr id="114" name="Google Shape;114;p9"/>
          <p:cNvPicPr preferRelativeResize="0"/>
          <p:nvPr/>
        </p:nvPicPr>
        <p:blipFill rotWithShape="1">
          <a:blip r:embed="rId3">
            <a:alphaModFix/>
          </a:blip>
          <a:srcRect b="0" l="0" r="0" t="0"/>
          <a:stretch/>
        </p:blipFill>
        <p:spPr>
          <a:xfrm>
            <a:off x="3307497" y="3875673"/>
            <a:ext cx="3283803" cy="1839952"/>
          </a:xfrm>
          <a:prstGeom prst="rect">
            <a:avLst/>
          </a:prstGeom>
          <a:noFill/>
          <a:ln>
            <a:noFill/>
          </a:ln>
        </p:spPr>
      </p:pic>
      <p:pic>
        <p:nvPicPr>
          <p:cNvPr id="115" name="Google Shape;115;p9"/>
          <p:cNvPicPr preferRelativeResize="0"/>
          <p:nvPr/>
        </p:nvPicPr>
        <p:blipFill rotWithShape="1">
          <a:blip r:embed="rId4">
            <a:alphaModFix/>
          </a:blip>
          <a:srcRect b="0" l="0" r="0" t="0"/>
          <a:stretch/>
        </p:blipFill>
        <p:spPr>
          <a:xfrm>
            <a:off x="266701" y="883035"/>
            <a:ext cx="6324600" cy="2905517"/>
          </a:xfrm>
          <a:prstGeom prst="rect">
            <a:avLst/>
          </a:prstGeom>
          <a:noFill/>
          <a:ln cap="flat" cmpd="sng" w="9525">
            <a:solidFill>
              <a:schemeClr val="dk1"/>
            </a:solidFill>
            <a:prstDash val="solid"/>
            <a:round/>
            <a:headEnd len="sm" w="sm" type="none"/>
            <a:tailEnd len="sm" w="sm" type="none"/>
          </a:ln>
        </p:spPr>
      </p:pic>
      <p:pic>
        <p:nvPicPr>
          <p:cNvPr id="116" name="Google Shape;116;p9"/>
          <p:cNvPicPr preferRelativeResize="0"/>
          <p:nvPr/>
        </p:nvPicPr>
        <p:blipFill rotWithShape="1">
          <a:blip r:embed="rId5">
            <a:alphaModFix/>
          </a:blip>
          <a:srcRect b="0" l="0" r="0" t="0"/>
          <a:stretch/>
        </p:blipFill>
        <p:spPr>
          <a:xfrm>
            <a:off x="578104" y="3848635"/>
            <a:ext cx="2025272" cy="495390"/>
          </a:xfrm>
          <a:prstGeom prst="rect">
            <a:avLst/>
          </a:prstGeom>
          <a:noFill/>
          <a:ln>
            <a:noFill/>
          </a:ln>
        </p:spPr>
      </p:pic>
      <p:pic>
        <p:nvPicPr>
          <p:cNvPr id="117" name="Google Shape;117;p9"/>
          <p:cNvPicPr preferRelativeResize="0"/>
          <p:nvPr/>
        </p:nvPicPr>
        <p:blipFill rotWithShape="1">
          <a:blip r:embed="rId6">
            <a:alphaModFix/>
          </a:blip>
          <a:srcRect b="0" l="0" r="0" t="0"/>
          <a:stretch/>
        </p:blipFill>
        <p:spPr>
          <a:xfrm>
            <a:off x="578104" y="4557491"/>
            <a:ext cx="2025272" cy="405054"/>
          </a:xfrm>
          <a:prstGeom prst="rect">
            <a:avLst/>
          </a:prstGeom>
          <a:noFill/>
          <a:ln>
            <a:noFill/>
          </a:ln>
        </p:spPr>
      </p:pic>
      <p:sp>
        <p:nvSpPr>
          <p:cNvPr id="118" name="Google Shape;118;p9"/>
          <p:cNvSpPr txBox="1"/>
          <p:nvPr/>
        </p:nvSpPr>
        <p:spPr>
          <a:xfrm>
            <a:off x="6743575" y="3875675"/>
            <a:ext cx="25269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s-ES" sz="2000">
                <a:solidFill>
                  <a:schemeClr val="dk1"/>
                </a:solidFill>
                <a:latin typeface="Quattrocento Sans"/>
                <a:ea typeface="Quattrocento Sans"/>
                <a:cs typeface="Quattrocento Sans"/>
                <a:sym typeface="Quattrocento Sans"/>
              </a:rPr>
              <a:t>Learning Rate </a:t>
            </a:r>
            <a:r>
              <a:rPr lang="es-ES" sz="2000">
                <a:solidFill>
                  <a:schemeClr val="dk1"/>
                </a:solidFill>
                <a:latin typeface="Quattrocento Sans"/>
                <a:ea typeface="Quattrocento Sans"/>
                <a:cs typeface="Quattrocento Sans"/>
                <a:sym typeface="Quattrocento Sans"/>
              </a:rPr>
              <a:t>= 0.01</a:t>
            </a:r>
            <a:endParaRPr sz="2000">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rPr b="1" lang="es-ES" sz="2000">
                <a:solidFill>
                  <a:schemeClr val="dk1"/>
                </a:solidFill>
                <a:latin typeface="Quattrocento Sans"/>
                <a:ea typeface="Quattrocento Sans"/>
                <a:cs typeface="Quattrocento Sans"/>
                <a:sym typeface="Quattrocento Sans"/>
              </a:rPr>
              <a:t>Epochs </a:t>
            </a:r>
            <a:r>
              <a:rPr lang="es-ES" sz="2000">
                <a:solidFill>
                  <a:schemeClr val="dk1"/>
                </a:solidFill>
                <a:latin typeface="Quattrocento Sans"/>
                <a:ea typeface="Quattrocento Sans"/>
                <a:cs typeface="Quattrocento Sans"/>
                <a:sym typeface="Quattrocento Sans"/>
              </a:rPr>
              <a:t>= 10</a:t>
            </a:r>
            <a:endParaRPr sz="2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s-ES" sz="2000">
                <a:solidFill>
                  <a:schemeClr val="dk1"/>
                </a:solidFill>
                <a:latin typeface="Quattrocento Sans"/>
                <a:ea typeface="Quattrocento Sans"/>
                <a:cs typeface="Quattrocento Sans"/>
                <a:sym typeface="Quattrocento Sans"/>
              </a:rPr>
              <a:t>Batch Size </a:t>
            </a:r>
            <a:r>
              <a:rPr lang="es-ES" sz="2000">
                <a:solidFill>
                  <a:schemeClr val="dk1"/>
                </a:solidFill>
                <a:latin typeface="Quattrocento Sans"/>
                <a:ea typeface="Quattrocento Sans"/>
                <a:cs typeface="Quattrocento Sans"/>
                <a:sym typeface="Quattrocento Sans"/>
              </a:rPr>
              <a:t>= 5</a:t>
            </a:r>
            <a:endParaRPr sz="2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s-ES" sz="2000">
                <a:solidFill>
                  <a:schemeClr val="dk1"/>
                </a:solidFill>
                <a:latin typeface="Quattrocento Sans"/>
                <a:ea typeface="Quattrocento Sans"/>
                <a:cs typeface="Quattrocento Sans"/>
                <a:sym typeface="Quattrocento Sans"/>
              </a:rPr>
              <a:t>Patience </a:t>
            </a:r>
            <a:r>
              <a:rPr lang="es-ES" sz="2000">
                <a:solidFill>
                  <a:schemeClr val="dk1"/>
                </a:solidFill>
                <a:latin typeface="Quattrocento Sans"/>
                <a:ea typeface="Quattrocento Sans"/>
                <a:cs typeface="Quattrocento Sans"/>
                <a:sym typeface="Quattrocento Sans"/>
              </a:rPr>
              <a:t>= 3</a:t>
            </a:r>
            <a:endParaRPr sz="1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0"/>
          <p:cNvSpPr txBox="1"/>
          <p:nvPr>
            <p:ph type="title"/>
          </p:nvPr>
        </p:nvSpPr>
        <p:spPr>
          <a:xfrm>
            <a:off x="228600" y="446048"/>
            <a:ext cx="8839200" cy="436965"/>
          </a:xfrm>
          <a:prstGeom prst="rect">
            <a:avLst/>
          </a:prstGeom>
          <a:noFill/>
          <a:ln>
            <a:noFill/>
          </a:ln>
        </p:spPr>
        <p:txBody>
          <a:bodyPr anchorCtr="0" anchor="t" bIns="0" lIns="0" spcFirstLastPara="1" rIns="0" wrap="square" tIns="127925">
            <a:spAutoFit/>
          </a:bodyPr>
          <a:lstStyle/>
          <a:p>
            <a:pPr indent="0" lvl="0" marL="242570" rtl="0" algn="l">
              <a:lnSpc>
                <a:spcPct val="100000"/>
              </a:lnSpc>
              <a:spcBef>
                <a:spcPts val="0"/>
              </a:spcBef>
              <a:spcAft>
                <a:spcPts val="0"/>
              </a:spcAft>
              <a:buNone/>
            </a:pPr>
            <a:r>
              <a:rPr lang="es-ES" sz="2000">
                <a:solidFill>
                  <a:schemeClr val="dk1"/>
                </a:solidFill>
                <a:latin typeface="Quattrocento Sans"/>
                <a:ea typeface="Quattrocento Sans"/>
                <a:cs typeface="Quattrocento Sans"/>
                <a:sym typeface="Quattrocento Sans"/>
              </a:rPr>
              <a:t>Problemas N:1</a:t>
            </a:r>
            <a:endParaRPr sz="2000">
              <a:solidFill>
                <a:schemeClr val="dk1"/>
              </a:solidFill>
              <a:latin typeface="Quattrocento Sans"/>
              <a:ea typeface="Quattrocento Sans"/>
              <a:cs typeface="Quattrocento Sans"/>
              <a:sym typeface="Quattrocento Sans"/>
            </a:endParaRPr>
          </a:p>
        </p:txBody>
      </p:sp>
      <p:pic>
        <p:nvPicPr>
          <p:cNvPr id="125" name="Google Shape;125;p10"/>
          <p:cNvPicPr preferRelativeResize="0"/>
          <p:nvPr/>
        </p:nvPicPr>
        <p:blipFill rotWithShape="1">
          <a:blip r:embed="rId3">
            <a:alphaModFix/>
          </a:blip>
          <a:srcRect b="0" l="0" r="0" t="0"/>
          <a:stretch/>
        </p:blipFill>
        <p:spPr>
          <a:xfrm>
            <a:off x="3594441" y="4076600"/>
            <a:ext cx="3073135" cy="1752600"/>
          </a:xfrm>
          <a:prstGeom prst="rect">
            <a:avLst/>
          </a:prstGeom>
          <a:noFill/>
          <a:ln>
            <a:noFill/>
          </a:ln>
        </p:spPr>
      </p:pic>
      <p:pic>
        <p:nvPicPr>
          <p:cNvPr id="126" name="Google Shape;126;p10"/>
          <p:cNvPicPr preferRelativeResize="0"/>
          <p:nvPr/>
        </p:nvPicPr>
        <p:blipFill rotWithShape="1">
          <a:blip r:embed="rId4">
            <a:alphaModFix/>
          </a:blip>
          <a:srcRect b="0" l="0" r="0" t="0"/>
          <a:stretch/>
        </p:blipFill>
        <p:spPr>
          <a:xfrm>
            <a:off x="584275" y="4080317"/>
            <a:ext cx="2657846" cy="628738"/>
          </a:xfrm>
          <a:prstGeom prst="rect">
            <a:avLst/>
          </a:prstGeom>
          <a:noFill/>
          <a:ln>
            <a:noFill/>
          </a:ln>
        </p:spPr>
      </p:pic>
      <p:pic>
        <p:nvPicPr>
          <p:cNvPr id="127" name="Google Shape;127;p10"/>
          <p:cNvPicPr preferRelativeResize="0"/>
          <p:nvPr/>
        </p:nvPicPr>
        <p:blipFill rotWithShape="1">
          <a:blip r:embed="rId5">
            <a:alphaModFix/>
          </a:blip>
          <a:srcRect b="0" l="0" r="0" t="0"/>
          <a:stretch/>
        </p:blipFill>
        <p:spPr>
          <a:xfrm>
            <a:off x="584275" y="4887245"/>
            <a:ext cx="2438400" cy="491535"/>
          </a:xfrm>
          <a:prstGeom prst="rect">
            <a:avLst/>
          </a:prstGeom>
          <a:noFill/>
          <a:ln>
            <a:noFill/>
          </a:ln>
        </p:spPr>
      </p:pic>
      <p:pic>
        <p:nvPicPr>
          <p:cNvPr id="128" name="Google Shape;128;p10"/>
          <p:cNvPicPr preferRelativeResize="0"/>
          <p:nvPr/>
        </p:nvPicPr>
        <p:blipFill rotWithShape="1">
          <a:blip r:embed="rId6">
            <a:alphaModFix/>
          </a:blip>
          <a:srcRect b="0" l="0" r="0" t="0"/>
          <a:stretch/>
        </p:blipFill>
        <p:spPr>
          <a:xfrm>
            <a:off x="279474" y="941456"/>
            <a:ext cx="6388102" cy="2928477"/>
          </a:xfrm>
          <a:prstGeom prst="rect">
            <a:avLst/>
          </a:prstGeom>
          <a:noFill/>
          <a:ln cap="flat" cmpd="sng" w="9525">
            <a:solidFill>
              <a:schemeClr val="dk1"/>
            </a:solidFill>
            <a:prstDash val="solid"/>
            <a:round/>
            <a:headEnd len="sm" w="sm" type="none"/>
            <a:tailEnd len="sm" w="sm" type="none"/>
          </a:ln>
        </p:spPr>
      </p:pic>
      <p:sp>
        <p:nvSpPr>
          <p:cNvPr id="129" name="Google Shape;129;p10"/>
          <p:cNvSpPr txBox="1"/>
          <p:nvPr/>
        </p:nvSpPr>
        <p:spPr>
          <a:xfrm>
            <a:off x="6743575" y="3875675"/>
            <a:ext cx="2526900" cy="1385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s-ES" sz="2000">
                <a:solidFill>
                  <a:schemeClr val="dk1"/>
                </a:solidFill>
                <a:latin typeface="Quattrocento Sans"/>
                <a:ea typeface="Quattrocento Sans"/>
                <a:cs typeface="Quattrocento Sans"/>
                <a:sym typeface="Quattrocento Sans"/>
              </a:rPr>
              <a:t>Learning Rate </a:t>
            </a:r>
            <a:r>
              <a:rPr lang="es-ES" sz="2000">
                <a:solidFill>
                  <a:schemeClr val="dk1"/>
                </a:solidFill>
                <a:latin typeface="Quattrocento Sans"/>
                <a:ea typeface="Quattrocento Sans"/>
                <a:cs typeface="Quattrocento Sans"/>
                <a:sym typeface="Quattrocento Sans"/>
              </a:rPr>
              <a:t>= 0.01</a:t>
            </a:r>
            <a:endParaRPr sz="2000">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rPr b="1" lang="es-ES" sz="2000">
                <a:solidFill>
                  <a:schemeClr val="dk1"/>
                </a:solidFill>
                <a:latin typeface="Quattrocento Sans"/>
                <a:ea typeface="Quattrocento Sans"/>
                <a:cs typeface="Quattrocento Sans"/>
                <a:sym typeface="Quattrocento Sans"/>
              </a:rPr>
              <a:t>Epochs </a:t>
            </a:r>
            <a:r>
              <a:rPr lang="es-ES" sz="2000">
                <a:solidFill>
                  <a:schemeClr val="dk1"/>
                </a:solidFill>
                <a:latin typeface="Quattrocento Sans"/>
                <a:ea typeface="Quattrocento Sans"/>
                <a:cs typeface="Quattrocento Sans"/>
                <a:sym typeface="Quattrocento Sans"/>
              </a:rPr>
              <a:t>= 90</a:t>
            </a:r>
            <a:endParaRPr sz="2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s-ES" sz="2000">
                <a:solidFill>
                  <a:schemeClr val="dk1"/>
                </a:solidFill>
                <a:latin typeface="Quattrocento Sans"/>
                <a:ea typeface="Quattrocento Sans"/>
                <a:cs typeface="Quattrocento Sans"/>
                <a:sym typeface="Quattrocento Sans"/>
              </a:rPr>
              <a:t>Batch Size </a:t>
            </a:r>
            <a:r>
              <a:rPr lang="es-ES" sz="2000">
                <a:solidFill>
                  <a:schemeClr val="dk1"/>
                </a:solidFill>
                <a:latin typeface="Quattrocento Sans"/>
                <a:ea typeface="Quattrocento Sans"/>
                <a:cs typeface="Quattrocento Sans"/>
                <a:sym typeface="Quattrocento Sans"/>
              </a:rPr>
              <a:t>= 120</a:t>
            </a:r>
            <a:endParaRPr sz="2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1"/>
          <p:cNvSpPr txBox="1"/>
          <p:nvPr>
            <p:ph type="title"/>
          </p:nvPr>
        </p:nvSpPr>
        <p:spPr>
          <a:xfrm>
            <a:off x="228600" y="446048"/>
            <a:ext cx="8839200" cy="436965"/>
          </a:xfrm>
          <a:prstGeom prst="rect">
            <a:avLst/>
          </a:prstGeom>
          <a:noFill/>
          <a:ln>
            <a:noFill/>
          </a:ln>
        </p:spPr>
        <p:txBody>
          <a:bodyPr anchorCtr="0" anchor="t" bIns="0" lIns="0" spcFirstLastPara="1" rIns="0" wrap="square" tIns="127925">
            <a:spAutoFit/>
          </a:bodyPr>
          <a:lstStyle/>
          <a:p>
            <a:pPr indent="0" lvl="0" marL="242570" rtl="0" algn="l">
              <a:lnSpc>
                <a:spcPct val="100000"/>
              </a:lnSpc>
              <a:spcBef>
                <a:spcPts val="0"/>
              </a:spcBef>
              <a:spcAft>
                <a:spcPts val="0"/>
              </a:spcAft>
              <a:buNone/>
            </a:pPr>
            <a:r>
              <a:rPr lang="es-ES" sz="2000">
                <a:solidFill>
                  <a:schemeClr val="dk1"/>
                </a:solidFill>
                <a:latin typeface="Quattrocento Sans"/>
                <a:ea typeface="Quattrocento Sans"/>
                <a:cs typeface="Quattrocento Sans"/>
                <a:sym typeface="Quattrocento Sans"/>
              </a:rPr>
              <a:t>Problemas N:M</a:t>
            </a:r>
            <a:endParaRPr sz="2000">
              <a:solidFill>
                <a:schemeClr val="dk1"/>
              </a:solidFill>
              <a:latin typeface="Quattrocento Sans"/>
              <a:ea typeface="Quattrocento Sans"/>
              <a:cs typeface="Quattrocento Sans"/>
              <a:sym typeface="Quattrocento Sans"/>
            </a:endParaRPr>
          </a:p>
        </p:txBody>
      </p:sp>
      <p:pic>
        <p:nvPicPr>
          <p:cNvPr id="136" name="Google Shape;136;p11"/>
          <p:cNvPicPr preferRelativeResize="0"/>
          <p:nvPr/>
        </p:nvPicPr>
        <p:blipFill rotWithShape="1">
          <a:blip r:embed="rId3">
            <a:alphaModFix/>
          </a:blip>
          <a:srcRect b="0" l="0" r="0" t="0"/>
          <a:stretch/>
        </p:blipFill>
        <p:spPr>
          <a:xfrm>
            <a:off x="3741575" y="3987563"/>
            <a:ext cx="2938462" cy="1675796"/>
          </a:xfrm>
          <a:prstGeom prst="rect">
            <a:avLst/>
          </a:prstGeom>
          <a:noFill/>
          <a:ln>
            <a:noFill/>
          </a:ln>
        </p:spPr>
      </p:pic>
      <p:pic>
        <p:nvPicPr>
          <p:cNvPr id="137" name="Google Shape;137;p11"/>
          <p:cNvPicPr preferRelativeResize="0"/>
          <p:nvPr/>
        </p:nvPicPr>
        <p:blipFill rotWithShape="1">
          <a:blip r:embed="rId4">
            <a:alphaModFix/>
          </a:blip>
          <a:srcRect b="0" l="0" r="0" t="0"/>
          <a:stretch/>
        </p:blipFill>
        <p:spPr>
          <a:xfrm>
            <a:off x="464975" y="4015441"/>
            <a:ext cx="2353046" cy="590370"/>
          </a:xfrm>
          <a:prstGeom prst="rect">
            <a:avLst/>
          </a:prstGeom>
          <a:noFill/>
          <a:ln>
            <a:noFill/>
          </a:ln>
        </p:spPr>
      </p:pic>
      <p:pic>
        <p:nvPicPr>
          <p:cNvPr id="138" name="Google Shape;138;p11"/>
          <p:cNvPicPr preferRelativeResize="0"/>
          <p:nvPr/>
        </p:nvPicPr>
        <p:blipFill rotWithShape="1">
          <a:blip r:embed="rId5">
            <a:alphaModFix/>
          </a:blip>
          <a:srcRect b="0" l="0" r="0" t="0"/>
          <a:stretch/>
        </p:blipFill>
        <p:spPr>
          <a:xfrm>
            <a:off x="464975" y="4679147"/>
            <a:ext cx="2353046" cy="440645"/>
          </a:xfrm>
          <a:prstGeom prst="rect">
            <a:avLst/>
          </a:prstGeom>
          <a:noFill/>
          <a:ln>
            <a:noFill/>
          </a:ln>
        </p:spPr>
      </p:pic>
      <p:pic>
        <p:nvPicPr>
          <p:cNvPr id="139" name="Google Shape;139;p11"/>
          <p:cNvPicPr preferRelativeResize="0"/>
          <p:nvPr/>
        </p:nvPicPr>
        <p:blipFill rotWithShape="1">
          <a:blip r:embed="rId6">
            <a:alphaModFix/>
          </a:blip>
          <a:srcRect b="0" l="0" r="0" t="0"/>
          <a:stretch/>
        </p:blipFill>
        <p:spPr>
          <a:xfrm>
            <a:off x="312575" y="1005050"/>
            <a:ext cx="6096000" cy="2811428"/>
          </a:xfrm>
          <a:prstGeom prst="rect">
            <a:avLst/>
          </a:prstGeom>
          <a:noFill/>
          <a:ln cap="flat" cmpd="sng" w="9525">
            <a:solidFill>
              <a:schemeClr val="dk1"/>
            </a:solidFill>
            <a:prstDash val="solid"/>
            <a:round/>
            <a:headEnd len="sm" w="sm" type="none"/>
            <a:tailEnd len="sm" w="sm" type="none"/>
          </a:ln>
        </p:spPr>
      </p:pic>
      <p:sp>
        <p:nvSpPr>
          <p:cNvPr id="140" name="Google Shape;140;p11"/>
          <p:cNvSpPr txBox="1"/>
          <p:nvPr/>
        </p:nvSpPr>
        <p:spPr>
          <a:xfrm>
            <a:off x="6743575" y="3875675"/>
            <a:ext cx="2526900" cy="169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s-ES" sz="2000">
                <a:solidFill>
                  <a:schemeClr val="dk1"/>
                </a:solidFill>
                <a:latin typeface="Quattrocento Sans"/>
                <a:ea typeface="Quattrocento Sans"/>
                <a:cs typeface="Quattrocento Sans"/>
                <a:sym typeface="Quattrocento Sans"/>
              </a:rPr>
              <a:t>Learning Rate </a:t>
            </a:r>
            <a:r>
              <a:rPr lang="es-ES" sz="2000">
                <a:solidFill>
                  <a:schemeClr val="dk1"/>
                </a:solidFill>
                <a:latin typeface="Quattrocento Sans"/>
                <a:ea typeface="Quattrocento Sans"/>
                <a:cs typeface="Quattrocento Sans"/>
                <a:sym typeface="Quattrocento Sans"/>
              </a:rPr>
              <a:t>= 0.01</a:t>
            </a:r>
            <a:endParaRPr sz="2000">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rPr b="1" lang="es-ES" sz="2000">
                <a:solidFill>
                  <a:schemeClr val="dk1"/>
                </a:solidFill>
                <a:latin typeface="Quattrocento Sans"/>
                <a:ea typeface="Quattrocento Sans"/>
                <a:cs typeface="Quattrocento Sans"/>
                <a:sym typeface="Quattrocento Sans"/>
              </a:rPr>
              <a:t>Epochs </a:t>
            </a:r>
            <a:r>
              <a:rPr lang="es-ES" sz="2000">
                <a:solidFill>
                  <a:schemeClr val="dk1"/>
                </a:solidFill>
                <a:latin typeface="Quattrocento Sans"/>
                <a:ea typeface="Quattrocento Sans"/>
                <a:cs typeface="Quattrocento Sans"/>
                <a:sym typeface="Quattrocento Sans"/>
              </a:rPr>
              <a:t>= 25</a:t>
            </a:r>
            <a:endParaRPr sz="2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s-ES" sz="2000">
                <a:solidFill>
                  <a:schemeClr val="dk1"/>
                </a:solidFill>
                <a:latin typeface="Quattrocento Sans"/>
                <a:ea typeface="Quattrocento Sans"/>
                <a:cs typeface="Quattrocento Sans"/>
                <a:sym typeface="Quattrocento Sans"/>
              </a:rPr>
              <a:t>Batch Size </a:t>
            </a:r>
            <a:r>
              <a:rPr lang="es-ES" sz="2000">
                <a:solidFill>
                  <a:schemeClr val="dk1"/>
                </a:solidFill>
                <a:latin typeface="Quattrocento Sans"/>
                <a:ea typeface="Quattrocento Sans"/>
                <a:cs typeface="Quattrocento Sans"/>
                <a:sym typeface="Quattrocento Sans"/>
              </a:rPr>
              <a:t>= 40</a:t>
            </a:r>
            <a:endParaRPr sz="2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b="1" lang="es-ES" sz="2000">
                <a:solidFill>
                  <a:schemeClr val="dk1"/>
                </a:solidFill>
                <a:latin typeface="Quattrocento Sans"/>
                <a:ea typeface="Quattrocento Sans"/>
                <a:cs typeface="Quattrocento Sans"/>
                <a:sym typeface="Quattrocento Sans"/>
              </a:rPr>
              <a:t>Patience </a:t>
            </a:r>
            <a:r>
              <a:rPr lang="es-ES" sz="2000">
                <a:solidFill>
                  <a:schemeClr val="dk1"/>
                </a:solidFill>
                <a:latin typeface="Quattrocento Sans"/>
                <a:ea typeface="Quattrocento Sans"/>
                <a:cs typeface="Quattrocento Sans"/>
                <a:sym typeface="Quattrocento Sans"/>
              </a:rPr>
              <a:t>= 3</a:t>
            </a:r>
            <a:endParaRPr sz="2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2"/>
          <p:cNvSpPr txBox="1"/>
          <p:nvPr>
            <p:ph type="title"/>
          </p:nvPr>
        </p:nvSpPr>
        <p:spPr>
          <a:xfrm>
            <a:off x="3608070" y="2974670"/>
            <a:ext cx="1903730" cy="51435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s-ES" sz="3200">
                <a:solidFill>
                  <a:schemeClr val="dk1"/>
                </a:solidFill>
                <a:latin typeface="Quattrocento Sans"/>
                <a:ea typeface="Quattrocento Sans"/>
                <a:cs typeface="Quattrocento Sans"/>
                <a:sym typeface="Quattrocento Sans"/>
              </a:rPr>
              <a:t>GRACIAS</a:t>
            </a:r>
            <a:endParaRPr sz="32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2"/>
          <p:cNvSpPr txBox="1"/>
          <p:nvPr>
            <p:ph idx="1" type="body"/>
          </p:nvPr>
        </p:nvSpPr>
        <p:spPr>
          <a:xfrm>
            <a:off x="609600" y="1786402"/>
            <a:ext cx="8077200" cy="3285195"/>
          </a:xfrm>
          <a:prstGeom prst="rect">
            <a:avLst/>
          </a:prstGeom>
          <a:noFill/>
          <a:ln>
            <a:noFill/>
          </a:ln>
        </p:spPr>
        <p:txBody>
          <a:bodyPr anchorCtr="0" anchor="t" bIns="0" lIns="0" spcFirstLastPara="1" rIns="0" wrap="square" tIns="12700">
            <a:spAutoFit/>
          </a:bodyPr>
          <a:lstStyle/>
          <a:p>
            <a:pPr indent="0" lvl="0" marL="12700" marR="5080" rtl="0" algn="just">
              <a:lnSpc>
                <a:spcPct val="150000"/>
              </a:lnSpc>
              <a:spcBef>
                <a:spcPts val="0"/>
              </a:spcBef>
              <a:spcAft>
                <a:spcPts val="0"/>
              </a:spcAft>
              <a:buNone/>
            </a:pPr>
            <a:r>
              <a:rPr lang="es-ES">
                <a:latin typeface="Quattrocento Sans"/>
                <a:ea typeface="Quattrocento Sans"/>
                <a:cs typeface="Quattrocento Sans"/>
                <a:sym typeface="Quattrocento Sans"/>
              </a:rPr>
              <a:t>Las tasas de interés del Banco de la República son una de las variables económicas más cruciales que influyen en la economía de un país. A través de las decisiones de política monetaria, el banco central determina las tasas de interés que afectan tanto la inversión como el consumo, impactando en última instancia el crecimiento económico. Este proyecto se enfoca en analizar la evolución de las tasas de interés del Banco de la República a través de un enfoque de series de tiempo, identificando tendencias y patrones significativos desde su implementación hasta la actualidad.</a:t>
            </a:r>
            <a:endParaRPr>
              <a:latin typeface="Quattrocento Sans"/>
              <a:ea typeface="Quattrocento Sans"/>
              <a:cs typeface="Quattrocento Sans"/>
              <a:sym typeface="Quattrocento Sans"/>
            </a:endParaRPr>
          </a:p>
        </p:txBody>
      </p:sp>
      <p:sp>
        <p:nvSpPr>
          <p:cNvPr id="55" name="Google Shape;55;p2"/>
          <p:cNvSpPr txBox="1"/>
          <p:nvPr>
            <p:ph type="title"/>
          </p:nvPr>
        </p:nvSpPr>
        <p:spPr>
          <a:xfrm>
            <a:off x="820318" y="1006805"/>
            <a:ext cx="4573270" cy="552074"/>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s-ES" sz="3500">
                <a:solidFill>
                  <a:schemeClr val="dk1"/>
                </a:solidFill>
                <a:latin typeface="Quattrocento Sans"/>
                <a:ea typeface="Quattrocento Sans"/>
                <a:cs typeface="Quattrocento Sans"/>
                <a:sym typeface="Quattrocento Sans"/>
              </a:rPr>
              <a:t>I. Introducción</a:t>
            </a:r>
            <a:endParaRPr sz="35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 name="Shape 59"/>
        <p:cNvGrpSpPr/>
        <p:nvPr/>
      </p:nvGrpSpPr>
      <p:grpSpPr>
        <a:xfrm>
          <a:off x="0" y="0"/>
          <a:ext cx="0" cy="0"/>
          <a:chOff x="0" y="0"/>
          <a:chExt cx="0" cy="0"/>
        </a:xfrm>
      </p:grpSpPr>
      <p:sp>
        <p:nvSpPr>
          <p:cNvPr id="60" name="Google Shape;60;p3"/>
          <p:cNvSpPr txBox="1"/>
          <p:nvPr>
            <p:ph type="title"/>
          </p:nvPr>
        </p:nvSpPr>
        <p:spPr>
          <a:xfrm>
            <a:off x="820318" y="1006805"/>
            <a:ext cx="4573270" cy="552074"/>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s-ES" sz="3500">
                <a:solidFill>
                  <a:schemeClr val="dk1"/>
                </a:solidFill>
                <a:latin typeface="Quattrocento Sans"/>
                <a:ea typeface="Quattrocento Sans"/>
                <a:cs typeface="Quattrocento Sans"/>
                <a:sym typeface="Quattrocento Sans"/>
              </a:rPr>
              <a:t>II. Justificación</a:t>
            </a:r>
            <a:endParaRPr sz="3500">
              <a:solidFill>
                <a:schemeClr val="dk1"/>
              </a:solidFill>
              <a:latin typeface="Quattrocento Sans"/>
              <a:ea typeface="Quattrocento Sans"/>
              <a:cs typeface="Quattrocento Sans"/>
              <a:sym typeface="Quattrocento Sans"/>
            </a:endParaRPr>
          </a:p>
        </p:txBody>
      </p:sp>
      <p:sp>
        <p:nvSpPr>
          <p:cNvPr id="61" name="Google Shape;61;p3"/>
          <p:cNvSpPr txBox="1"/>
          <p:nvPr>
            <p:ph idx="1" type="body"/>
          </p:nvPr>
        </p:nvSpPr>
        <p:spPr>
          <a:xfrm>
            <a:off x="685800" y="1786242"/>
            <a:ext cx="7479030" cy="3285515"/>
          </a:xfrm>
          <a:prstGeom prst="rect">
            <a:avLst/>
          </a:prstGeom>
          <a:noFill/>
          <a:ln>
            <a:noFill/>
          </a:ln>
        </p:spPr>
        <p:txBody>
          <a:bodyPr anchorCtr="0" anchor="t" bIns="0" lIns="0" spcFirstLastPara="1" rIns="0" wrap="square" tIns="12700">
            <a:spAutoFit/>
          </a:bodyPr>
          <a:lstStyle/>
          <a:p>
            <a:pPr indent="0" lvl="0" marL="12700" marR="5080" rtl="0" algn="just">
              <a:lnSpc>
                <a:spcPct val="150000"/>
              </a:lnSpc>
              <a:spcBef>
                <a:spcPts val="0"/>
              </a:spcBef>
              <a:spcAft>
                <a:spcPts val="0"/>
              </a:spcAft>
              <a:buNone/>
            </a:pPr>
            <a:r>
              <a:rPr lang="es-ES">
                <a:latin typeface="Quattrocento Sans"/>
                <a:ea typeface="Quattrocento Sans"/>
                <a:cs typeface="Quattrocento Sans"/>
                <a:sym typeface="Quattrocento Sans"/>
              </a:rPr>
              <a:t>El análisis de las tasas de interés es fundamental para entender la política monetaria y sus efectos en la economía. Aunque estas tasas pueden mostrar tendencias a largo plazo, son menos propensas a ser estacionales, lo que las convierte en una variable interesante para el análisis de series de tiempo. Comprender su comportamiento a lo largo del tiempo puede proporcionar información valiosa para formuladores de políticas, analistas económicos e inversionistas que buscan tomar decisiones informadas en un entorno económico dinámico.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2d635cf1a35_0_8"/>
          <p:cNvSpPr txBox="1"/>
          <p:nvPr>
            <p:ph idx="1" type="body"/>
          </p:nvPr>
        </p:nvSpPr>
        <p:spPr>
          <a:xfrm>
            <a:off x="685800" y="1219200"/>
            <a:ext cx="7479000" cy="5240700"/>
          </a:xfrm>
          <a:prstGeom prst="rect">
            <a:avLst/>
          </a:prstGeom>
          <a:noFill/>
          <a:ln>
            <a:noFill/>
          </a:ln>
        </p:spPr>
        <p:txBody>
          <a:bodyPr anchorCtr="0" anchor="t" bIns="0" lIns="0" spcFirstLastPara="1" rIns="0" wrap="square" tIns="12700">
            <a:spAutoFit/>
          </a:bodyPr>
          <a:lstStyle/>
          <a:p>
            <a:pPr indent="0" lvl="0" marL="0" rtl="0" algn="l">
              <a:lnSpc>
                <a:spcPct val="115000"/>
              </a:lnSpc>
              <a:spcBef>
                <a:spcPts val="1400"/>
              </a:spcBef>
              <a:spcAft>
                <a:spcPts val="0"/>
              </a:spcAft>
              <a:buNone/>
            </a:pPr>
            <a:r>
              <a:rPr b="1" lang="es-ES" sz="1300"/>
              <a:t>Estudios en Modelos de Política Monetaria y Tasa de Interés</a:t>
            </a:r>
            <a:endParaRPr b="1" sz="1300"/>
          </a:p>
          <a:p>
            <a:pPr indent="-298450" lvl="0" marL="457200" rtl="0" algn="l">
              <a:lnSpc>
                <a:spcPct val="115000"/>
              </a:lnSpc>
              <a:spcBef>
                <a:spcPts val="1200"/>
              </a:spcBef>
              <a:spcAft>
                <a:spcPts val="0"/>
              </a:spcAft>
              <a:buClr>
                <a:schemeClr val="dk1"/>
              </a:buClr>
              <a:buSzPts val="1100"/>
              <a:buChar char="●"/>
            </a:pPr>
            <a:r>
              <a:rPr b="1" lang="es-ES" sz="1100"/>
              <a:t>Banco de la República de Colombia (2020)</a:t>
            </a:r>
            <a:r>
              <a:rPr lang="es-ES" sz="1100"/>
              <a:t>: El Banco de la República realiza análisis y publicaciones periódicas sobre el comportamiento de la política monetaria, incluyendo los </a:t>
            </a:r>
            <a:r>
              <a:rPr b="1" lang="es-ES" sz="1100"/>
              <a:t>modelos de tasas de interés</a:t>
            </a:r>
            <a:r>
              <a:rPr lang="es-ES" sz="1100"/>
              <a:t> y su relación con la inflación. A través de los </a:t>
            </a:r>
            <a:r>
              <a:rPr b="1" lang="es-ES" sz="1100"/>
              <a:t>modelos DSGE (Dynamic Stochastic General Equilibrium)</a:t>
            </a:r>
            <a:r>
              <a:rPr lang="es-ES" sz="1100"/>
              <a:t>, el Banco simula cómo diferentes decisiones de política monetaria impactan las tasas de interés y la economía en general. Estos modelos se actualizan regularmente para hacer pronósticos sobre las tasas de interés y el efecto de las decisiones del Banco Central.</a:t>
            </a:r>
            <a:br>
              <a:rPr lang="es-ES" sz="1100"/>
            </a:br>
            <a:r>
              <a:rPr b="1" lang="es-ES" sz="1100"/>
              <a:t>Fuente</a:t>
            </a:r>
            <a:r>
              <a:rPr lang="es-ES" sz="1100"/>
              <a:t>: Banco de la República – </a:t>
            </a:r>
            <a:r>
              <a:rPr i="1" lang="es-ES" sz="1100"/>
              <a:t>Informe de política monetaria</a:t>
            </a:r>
            <a:r>
              <a:rPr lang="es-ES" sz="1100"/>
              <a:t> (informes y boletines sobre decisiones de tasa de interés y proyecciones de inflación).</a:t>
            </a:r>
            <a:endParaRPr sz="1100"/>
          </a:p>
          <a:p>
            <a:pPr indent="0" lvl="0" marL="0" rtl="0" algn="l">
              <a:lnSpc>
                <a:spcPct val="115000"/>
              </a:lnSpc>
              <a:spcBef>
                <a:spcPts val="1400"/>
              </a:spcBef>
              <a:spcAft>
                <a:spcPts val="0"/>
              </a:spcAft>
              <a:buNone/>
            </a:pPr>
            <a:r>
              <a:rPr b="1" lang="es-ES" sz="1300"/>
              <a:t>Regla de Taylor y su Aplicación en Colombia</a:t>
            </a:r>
            <a:endParaRPr b="1" sz="1300"/>
          </a:p>
          <a:p>
            <a:pPr indent="-298450" lvl="0" marL="457200" rtl="0" algn="l">
              <a:lnSpc>
                <a:spcPct val="115000"/>
              </a:lnSpc>
              <a:spcBef>
                <a:spcPts val="1200"/>
              </a:spcBef>
              <a:spcAft>
                <a:spcPts val="0"/>
              </a:spcAft>
              <a:buClr>
                <a:schemeClr val="dk1"/>
              </a:buClr>
              <a:buSzPts val="1100"/>
              <a:buChar char="●"/>
            </a:pPr>
            <a:r>
              <a:rPr b="1" lang="es-ES" sz="1100"/>
              <a:t>Aguirre, Luis &amp; García, Mario (2015)</a:t>
            </a:r>
            <a:r>
              <a:rPr lang="es-ES" sz="1100"/>
              <a:t>: Estos autores </a:t>
            </a:r>
            <a:r>
              <a:rPr lang="es-ES" sz="1100"/>
              <a:t>adoptan</a:t>
            </a:r>
            <a:r>
              <a:rPr lang="es-ES" sz="1100"/>
              <a:t> la </a:t>
            </a:r>
            <a:r>
              <a:rPr b="1" lang="es-ES" sz="1100"/>
              <a:t>Regla de Taylor</a:t>
            </a:r>
            <a:r>
              <a:rPr lang="es-ES" sz="1100"/>
              <a:t> a la economía colombiana para modelar cómo el Banco de la República ajusta la tasa de política monetaria en respuesta a cambios en la inflación y el producto. La </a:t>
            </a:r>
            <a:r>
              <a:rPr b="1" lang="es-ES" sz="1100"/>
              <a:t>Regla de Taylor</a:t>
            </a:r>
            <a:r>
              <a:rPr lang="es-ES" sz="1100"/>
              <a:t> es un modelo ampliamente utilizado que describe cómo los bancos centrales ajustan las tasas de interés para estabilizar la economía. En Colombia, este tipo de modelos se utiliza para evaluar la respuesta de la tasa de política monetaria ante los cambios en variables clave como la inflación y el crecimiento económico.</a:t>
            </a:r>
            <a:br>
              <a:rPr lang="es-ES" sz="1100"/>
            </a:br>
            <a:r>
              <a:rPr b="1" lang="es-ES" sz="1100"/>
              <a:t>Fuente</a:t>
            </a:r>
            <a:r>
              <a:rPr lang="es-ES" sz="1100"/>
              <a:t>: Aguirre, L., &amp; García, M. (2015). </a:t>
            </a:r>
            <a:r>
              <a:rPr i="1" lang="es-ES" sz="1100"/>
              <a:t>La regla de Taylor en la política monetaria de Colombia</a:t>
            </a:r>
            <a:r>
              <a:rPr lang="es-ES" sz="1100"/>
              <a:t>. Revista de Economía, Universidad del Rosario.</a:t>
            </a:r>
            <a:endParaRPr sz="1100"/>
          </a:p>
          <a:p>
            <a:pPr indent="0" lvl="0" marL="0" marR="5080" rtl="0" algn="just">
              <a:lnSpc>
                <a:spcPct val="150000"/>
              </a:lnSpc>
              <a:spcBef>
                <a:spcPts val="1200"/>
              </a:spcBef>
              <a:spcAft>
                <a:spcPts val="0"/>
              </a:spcAft>
              <a:buNone/>
            </a:pPr>
            <a:r>
              <a:t/>
            </a:r>
            <a:endParaRPr sz="1600">
              <a:latin typeface="Quattrocento Sans"/>
              <a:ea typeface="Quattrocento Sans"/>
              <a:cs typeface="Quattrocento Sans"/>
              <a:sym typeface="Quattrocento Sans"/>
            </a:endParaRPr>
          </a:p>
          <a:p>
            <a:pPr indent="0" lvl="0" marL="0" marR="5080" rtl="0" algn="just">
              <a:lnSpc>
                <a:spcPct val="150000"/>
              </a:lnSpc>
              <a:spcBef>
                <a:spcPts val="100"/>
              </a:spcBef>
              <a:spcAft>
                <a:spcPts val="0"/>
              </a:spcAft>
              <a:buNone/>
            </a:pPr>
            <a:r>
              <a:t/>
            </a:r>
            <a:endParaRPr sz="1600">
              <a:latin typeface="Quattrocento Sans"/>
              <a:ea typeface="Quattrocento Sans"/>
              <a:cs typeface="Quattrocento Sans"/>
              <a:sym typeface="Quattrocento Sans"/>
            </a:endParaRPr>
          </a:p>
          <a:p>
            <a:pPr indent="0" lvl="0" marL="0" marR="5080" rtl="0" algn="just">
              <a:lnSpc>
                <a:spcPct val="150000"/>
              </a:lnSpc>
              <a:spcBef>
                <a:spcPts val="100"/>
              </a:spcBef>
              <a:spcAft>
                <a:spcPts val="0"/>
              </a:spcAft>
              <a:buNone/>
            </a:pPr>
            <a:r>
              <a:rPr lang="es-ES" sz="1600">
                <a:latin typeface="Quattrocento Sans"/>
                <a:ea typeface="Quattrocento Sans"/>
                <a:cs typeface="Quattrocento Sans"/>
                <a:sym typeface="Quattrocento Sans"/>
              </a:rPr>
              <a:t>.</a:t>
            </a:r>
            <a:endParaRPr/>
          </a:p>
        </p:txBody>
      </p:sp>
      <p:sp>
        <p:nvSpPr>
          <p:cNvPr id="67" name="Google Shape;67;g2d635cf1a35_0_8"/>
          <p:cNvSpPr txBox="1"/>
          <p:nvPr>
            <p:ph type="title"/>
          </p:nvPr>
        </p:nvSpPr>
        <p:spPr>
          <a:xfrm>
            <a:off x="776218" y="533400"/>
            <a:ext cx="4573200" cy="552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s-ES" sz="3500">
                <a:solidFill>
                  <a:schemeClr val="dk1"/>
                </a:solidFill>
                <a:latin typeface="Quattrocento Sans"/>
                <a:ea typeface="Quattrocento Sans"/>
                <a:cs typeface="Quattrocento Sans"/>
                <a:sym typeface="Quattrocento Sans"/>
              </a:rPr>
              <a:t>Antecedentes</a:t>
            </a:r>
            <a:endParaRPr sz="35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ph idx="1" type="body"/>
          </p:nvPr>
        </p:nvSpPr>
        <p:spPr>
          <a:xfrm>
            <a:off x="685800" y="1219200"/>
            <a:ext cx="7479000" cy="2514000"/>
          </a:xfrm>
          <a:prstGeom prst="rect">
            <a:avLst/>
          </a:prstGeom>
          <a:noFill/>
          <a:ln>
            <a:noFill/>
          </a:ln>
        </p:spPr>
        <p:txBody>
          <a:bodyPr anchorCtr="0" anchor="t" bIns="0" lIns="0" spcFirstLastPara="1" rIns="0" wrap="square" tIns="12700">
            <a:spAutoFit/>
          </a:bodyPr>
          <a:lstStyle/>
          <a:p>
            <a:pPr indent="-342900" lvl="0" marL="355600" marR="5080" rtl="0" algn="just">
              <a:lnSpc>
                <a:spcPct val="150000"/>
              </a:lnSpc>
              <a:spcBef>
                <a:spcPts val="100"/>
              </a:spcBef>
              <a:spcAft>
                <a:spcPts val="0"/>
              </a:spcAft>
              <a:buClr>
                <a:schemeClr val="dk1"/>
              </a:buClr>
              <a:buSzPts val="1600"/>
              <a:buFont typeface="Calibri"/>
              <a:buAutoNum type="arabicPeriod"/>
            </a:pPr>
            <a:r>
              <a:rPr lang="es-ES" sz="1600">
                <a:latin typeface="Quattrocento Sans"/>
                <a:ea typeface="Quattrocento Sans"/>
                <a:cs typeface="Quattrocento Sans"/>
                <a:sym typeface="Quattrocento Sans"/>
              </a:rPr>
              <a:t>Predecir valores futuros de la columna Tasa en base a sus valores históricos y a las variables explicativas (Inflacion_total, Tasa_desempleo), En diferentes series de RNN.</a:t>
            </a:r>
            <a:endParaRPr sz="1600">
              <a:latin typeface="Quattrocento Sans"/>
              <a:ea typeface="Quattrocento Sans"/>
              <a:cs typeface="Quattrocento Sans"/>
              <a:sym typeface="Quattrocento Sans"/>
            </a:endParaRPr>
          </a:p>
          <a:p>
            <a:pPr indent="-342900" lvl="0" marL="355600" marR="5080" rtl="0" algn="just">
              <a:lnSpc>
                <a:spcPct val="150000"/>
              </a:lnSpc>
              <a:spcBef>
                <a:spcPts val="100"/>
              </a:spcBef>
              <a:spcAft>
                <a:spcPts val="0"/>
              </a:spcAft>
              <a:buClr>
                <a:schemeClr val="dk1"/>
              </a:buClr>
              <a:buSzPts val="1600"/>
              <a:buFont typeface="Calibri"/>
              <a:buAutoNum type="arabicPeriod"/>
            </a:pPr>
            <a:r>
              <a:rPr lang="es-ES" sz="1600">
                <a:latin typeface="Quattrocento Sans"/>
                <a:ea typeface="Quattrocento Sans"/>
                <a:cs typeface="Quattrocento Sans"/>
                <a:sym typeface="Quattrocento Sans"/>
              </a:rPr>
              <a:t>Minimizar métricas de error como RMSE (Root Mean Squared Error) y MAPE (Mean Absolute Percentage Error): Porcentaje promedio de error absoluto.</a:t>
            </a:r>
            <a:endParaRPr sz="1100"/>
          </a:p>
          <a:p>
            <a:pPr indent="0" lvl="0" marL="0" marR="5080" rtl="0" algn="just">
              <a:lnSpc>
                <a:spcPct val="150000"/>
              </a:lnSpc>
              <a:spcBef>
                <a:spcPts val="100"/>
              </a:spcBef>
              <a:spcAft>
                <a:spcPts val="0"/>
              </a:spcAft>
              <a:buNone/>
            </a:pPr>
            <a:r>
              <a:t/>
            </a:r>
            <a:endParaRPr sz="1600">
              <a:latin typeface="Quattrocento Sans"/>
              <a:ea typeface="Quattrocento Sans"/>
              <a:cs typeface="Quattrocento Sans"/>
              <a:sym typeface="Quattrocento Sans"/>
            </a:endParaRPr>
          </a:p>
          <a:p>
            <a:pPr indent="0" lvl="0" marL="0" marR="5080" rtl="0" algn="just">
              <a:lnSpc>
                <a:spcPct val="150000"/>
              </a:lnSpc>
              <a:spcBef>
                <a:spcPts val="100"/>
              </a:spcBef>
              <a:spcAft>
                <a:spcPts val="0"/>
              </a:spcAft>
              <a:buNone/>
            </a:pPr>
            <a:r>
              <a:rPr lang="es-ES" sz="1600">
                <a:latin typeface="Quattrocento Sans"/>
                <a:ea typeface="Quattrocento Sans"/>
                <a:cs typeface="Quattrocento Sans"/>
                <a:sym typeface="Quattrocento Sans"/>
              </a:rPr>
              <a:t>.</a:t>
            </a:r>
            <a:endParaRPr/>
          </a:p>
        </p:txBody>
      </p:sp>
      <p:sp>
        <p:nvSpPr>
          <p:cNvPr id="73" name="Google Shape;73;p4"/>
          <p:cNvSpPr txBox="1"/>
          <p:nvPr>
            <p:ph type="title"/>
          </p:nvPr>
        </p:nvSpPr>
        <p:spPr>
          <a:xfrm>
            <a:off x="820318" y="533400"/>
            <a:ext cx="4573270" cy="552074"/>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s-ES" sz="3500">
                <a:solidFill>
                  <a:schemeClr val="dk1"/>
                </a:solidFill>
                <a:latin typeface="Quattrocento Sans"/>
                <a:ea typeface="Quattrocento Sans"/>
                <a:cs typeface="Quattrocento Sans"/>
                <a:sym typeface="Quattrocento Sans"/>
              </a:rPr>
              <a:t>III. Objetivos</a:t>
            </a:r>
            <a:endParaRPr sz="35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2d635cf1a35_1_0"/>
          <p:cNvSpPr txBox="1"/>
          <p:nvPr>
            <p:ph type="title"/>
          </p:nvPr>
        </p:nvSpPr>
        <p:spPr>
          <a:xfrm>
            <a:off x="502716" y="304876"/>
            <a:ext cx="7715100" cy="538800"/>
          </a:xfrm>
          <a:prstGeom prst="rect">
            <a:avLst/>
          </a:prstGeom>
        </p:spPr>
        <p:txBody>
          <a:bodyPr anchorCtr="0" anchor="t" bIns="0" lIns="0" spcFirstLastPara="1" rIns="0" wrap="square" tIns="0">
            <a:spAutoFit/>
          </a:bodyPr>
          <a:lstStyle/>
          <a:p>
            <a:pPr indent="0" lvl="0" marL="242570" marR="0" rtl="0" algn="l">
              <a:lnSpc>
                <a:spcPct val="100000"/>
              </a:lnSpc>
              <a:spcBef>
                <a:spcPts val="0"/>
              </a:spcBef>
              <a:spcAft>
                <a:spcPts val="0"/>
              </a:spcAft>
              <a:buClr>
                <a:srgbClr val="000000"/>
              </a:buClr>
              <a:buFont typeface="Arial"/>
              <a:buNone/>
            </a:pPr>
            <a:r>
              <a:rPr lang="es-ES" sz="3500">
                <a:solidFill>
                  <a:schemeClr val="dk1"/>
                </a:solidFill>
                <a:latin typeface="Quattrocento Sans"/>
                <a:ea typeface="Quattrocento Sans"/>
                <a:cs typeface="Quattrocento Sans"/>
                <a:sym typeface="Quattrocento Sans"/>
              </a:rPr>
              <a:t>Comportamiento</a:t>
            </a:r>
            <a:r>
              <a:rPr lang="es-ES"/>
              <a:t> </a:t>
            </a:r>
            <a:r>
              <a:rPr lang="es-ES" sz="3500">
                <a:solidFill>
                  <a:schemeClr val="dk1"/>
                </a:solidFill>
                <a:latin typeface="Quattrocento Sans"/>
                <a:ea typeface="Quattrocento Sans"/>
                <a:cs typeface="Quattrocento Sans"/>
                <a:sym typeface="Quattrocento Sans"/>
              </a:rPr>
              <a:t>Variables</a:t>
            </a:r>
            <a:endParaRPr/>
          </a:p>
        </p:txBody>
      </p:sp>
      <p:pic>
        <p:nvPicPr>
          <p:cNvPr id="80" name="Google Shape;80;g2d635cf1a35_1_0"/>
          <p:cNvPicPr preferRelativeResize="0"/>
          <p:nvPr/>
        </p:nvPicPr>
        <p:blipFill>
          <a:blip r:embed="rId3">
            <a:alphaModFix/>
          </a:blip>
          <a:stretch>
            <a:fillRect/>
          </a:stretch>
        </p:blipFill>
        <p:spPr>
          <a:xfrm>
            <a:off x="1069213" y="843675"/>
            <a:ext cx="7005576" cy="3477576"/>
          </a:xfrm>
          <a:prstGeom prst="rect">
            <a:avLst/>
          </a:prstGeom>
          <a:noFill/>
          <a:ln>
            <a:noFill/>
          </a:ln>
        </p:spPr>
      </p:pic>
      <p:pic>
        <p:nvPicPr>
          <p:cNvPr id="81" name="Google Shape;81;g2d635cf1a35_1_0"/>
          <p:cNvPicPr preferRelativeResize="0"/>
          <p:nvPr/>
        </p:nvPicPr>
        <p:blipFill rotWithShape="1">
          <a:blip r:embed="rId4">
            <a:alphaModFix/>
          </a:blip>
          <a:srcRect b="0" l="0" r="0" t="0"/>
          <a:stretch/>
        </p:blipFill>
        <p:spPr>
          <a:xfrm>
            <a:off x="2310032" y="4384875"/>
            <a:ext cx="4677467" cy="1981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descr="blob:https://web.whatsapp.com/52889631-9bf5-44a8-b387-395d6274dc21" id="87" name="Google Shape;87;p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800"/>
          </a:p>
        </p:txBody>
      </p:sp>
      <p:pic>
        <p:nvPicPr>
          <p:cNvPr id="88" name="Google Shape;88;p6"/>
          <p:cNvPicPr preferRelativeResize="0"/>
          <p:nvPr/>
        </p:nvPicPr>
        <p:blipFill rotWithShape="1">
          <a:blip r:embed="rId3">
            <a:alphaModFix/>
          </a:blip>
          <a:srcRect b="0" l="0" r="0" t="0"/>
          <a:stretch/>
        </p:blipFill>
        <p:spPr>
          <a:xfrm>
            <a:off x="307975" y="537555"/>
            <a:ext cx="8305800" cy="403444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7"/>
          <p:cNvSpPr txBox="1"/>
          <p:nvPr>
            <p:ph type="title"/>
          </p:nvPr>
        </p:nvSpPr>
        <p:spPr>
          <a:xfrm>
            <a:off x="381000" y="457200"/>
            <a:ext cx="3886200" cy="667797"/>
          </a:xfrm>
          <a:prstGeom prst="rect">
            <a:avLst/>
          </a:prstGeom>
          <a:noFill/>
          <a:ln>
            <a:noFill/>
          </a:ln>
        </p:spPr>
        <p:txBody>
          <a:bodyPr anchorCtr="0" anchor="t" bIns="0" lIns="0" spcFirstLastPara="1" rIns="0" wrap="square" tIns="127925">
            <a:spAutoFit/>
          </a:bodyPr>
          <a:lstStyle/>
          <a:p>
            <a:pPr indent="0" lvl="0" marL="242570" rtl="0" algn="l">
              <a:lnSpc>
                <a:spcPct val="100000"/>
              </a:lnSpc>
              <a:spcBef>
                <a:spcPts val="0"/>
              </a:spcBef>
              <a:spcAft>
                <a:spcPts val="0"/>
              </a:spcAft>
              <a:buNone/>
            </a:pPr>
            <a:r>
              <a:rPr lang="es-ES" sz="3500">
                <a:solidFill>
                  <a:schemeClr val="dk1"/>
                </a:solidFill>
                <a:latin typeface="Quattrocento Sans"/>
                <a:ea typeface="Quattrocento Sans"/>
                <a:cs typeface="Quattrocento Sans"/>
                <a:sym typeface="Quattrocento Sans"/>
              </a:rPr>
              <a:t>Serie de Tiempo</a:t>
            </a:r>
            <a:endParaRPr sz="3500">
              <a:solidFill>
                <a:schemeClr val="dk1"/>
              </a:solidFill>
              <a:latin typeface="Quattrocento Sans"/>
              <a:ea typeface="Quattrocento Sans"/>
              <a:cs typeface="Quattrocento Sans"/>
              <a:sym typeface="Quattrocento Sans"/>
            </a:endParaRPr>
          </a:p>
        </p:txBody>
      </p:sp>
      <p:pic>
        <p:nvPicPr>
          <p:cNvPr id="95" name="Google Shape;95;p7"/>
          <p:cNvPicPr preferRelativeResize="0"/>
          <p:nvPr/>
        </p:nvPicPr>
        <p:blipFill rotWithShape="1">
          <a:blip r:embed="rId3">
            <a:alphaModFix/>
          </a:blip>
          <a:srcRect b="0" l="0" r="0" t="0"/>
          <a:stretch/>
        </p:blipFill>
        <p:spPr>
          <a:xfrm>
            <a:off x="1447800" y="1237785"/>
            <a:ext cx="6878010" cy="790685"/>
          </a:xfrm>
          <a:prstGeom prst="rect">
            <a:avLst/>
          </a:prstGeom>
          <a:noFill/>
          <a:ln>
            <a:noFill/>
          </a:ln>
        </p:spPr>
      </p:pic>
      <p:pic>
        <p:nvPicPr>
          <p:cNvPr id="96" name="Google Shape;96;p7"/>
          <p:cNvPicPr preferRelativeResize="0"/>
          <p:nvPr/>
        </p:nvPicPr>
        <p:blipFill rotWithShape="1">
          <a:blip r:embed="rId4">
            <a:alphaModFix/>
          </a:blip>
          <a:srcRect b="0" l="0" r="0" t="0"/>
          <a:stretch/>
        </p:blipFill>
        <p:spPr>
          <a:xfrm>
            <a:off x="1676400" y="2141259"/>
            <a:ext cx="6200775" cy="3124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8"/>
          <p:cNvSpPr txBox="1"/>
          <p:nvPr>
            <p:ph type="title"/>
          </p:nvPr>
        </p:nvSpPr>
        <p:spPr>
          <a:xfrm>
            <a:off x="228600" y="446048"/>
            <a:ext cx="8839200" cy="436965"/>
          </a:xfrm>
          <a:prstGeom prst="rect">
            <a:avLst/>
          </a:prstGeom>
          <a:noFill/>
          <a:ln>
            <a:noFill/>
          </a:ln>
        </p:spPr>
        <p:txBody>
          <a:bodyPr anchorCtr="0" anchor="t" bIns="0" lIns="0" spcFirstLastPara="1" rIns="0" wrap="square" tIns="127925">
            <a:spAutoFit/>
          </a:bodyPr>
          <a:lstStyle/>
          <a:p>
            <a:pPr indent="0" lvl="0" marL="242570" rtl="0" algn="l">
              <a:lnSpc>
                <a:spcPct val="100000"/>
              </a:lnSpc>
              <a:spcBef>
                <a:spcPts val="0"/>
              </a:spcBef>
              <a:spcAft>
                <a:spcPts val="0"/>
              </a:spcAft>
              <a:buNone/>
            </a:pPr>
            <a:r>
              <a:rPr lang="es-ES" sz="2000">
                <a:solidFill>
                  <a:schemeClr val="dk1"/>
                </a:solidFill>
                <a:latin typeface="Quattrocento Sans"/>
                <a:ea typeface="Quattrocento Sans"/>
                <a:cs typeface="Quattrocento Sans"/>
                <a:sym typeface="Quattrocento Sans"/>
              </a:rPr>
              <a:t>Modelo LSTM y </a:t>
            </a:r>
            <a:r>
              <a:rPr lang="es-ES" sz="2000">
                <a:solidFill>
                  <a:schemeClr val="dk1"/>
                </a:solidFill>
                <a:latin typeface="Quattrocento Sans"/>
                <a:ea typeface="Quattrocento Sans"/>
                <a:cs typeface="Quattrocento Sans"/>
                <a:sym typeface="Quattrocento Sans"/>
              </a:rPr>
              <a:t>Forecaster Rnn</a:t>
            </a:r>
            <a:r>
              <a:rPr lang="es-ES" sz="2000">
                <a:solidFill>
                  <a:schemeClr val="dk1"/>
                </a:solidFill>
                <a:latin typeface="Quattrocento Sans"/>
                <a:ea typeface="Quattrocento Sans"/>
                <a:cs typeface="Quattrocento Sans"/>
                <a:sym typeface="Quattrocento Sans"/>
              </a:rPr>
              <a:t>: Problema 1:1 – 3 pasos en el futuro</a:t>
            </a:r>
            <a:endParaRPr sz="2000">
              <a:solidFill>
                <a:schemeClr val="dk1"/>
              </a:solidFill>
              <a:latin typeface="Quattrocento Sans"/>
              <a:ea typeface="Quattrocento Sans"/>
              <a:cs typeface="Quattrocento Sans"/>
              <a:sym typeface="Quattrocento Sans"/>
            </a:endParaRPr>
          </a:p>
        </p:txBody>
      </p:sp>
      <p:pic>
        <p:nvPicPr>
          <p:cNvPr id="103" name="Google Shape;103;p8"/>
          <p:cNvPicPr preferRelativeResize="0"/>
          <p:nvPr/>
        </p:nvPicPr>
        <p:blipFill rotWithShape="1">
          <a:blip r:embed="rId3">
            <a:alphaModFix/>
          </a:blip>
          <a:srcRect b="0" l="0" r="0" t="0"/>
          <a:stretch/>
        </p:blipFill>
        <p:spPr>
          <a:xfrm>
            <a:off x="2777063" y="3859350"/>
            <a:ext cx="3657600" cy="2049394"/>
          </a:xfrm>
          <a:prstGeom prst="rect">
            <a:avLst/>
          </a:prstGeom>
          <a:noFill/>
          <a:ln>
            <a:noFill/>
          </a:ln>
        </p:spPr>
      </p:pic>
      <p:pic>
        <p:nvPicPr>
          <p:cNvPr id="104" name="Google Shape;104;p8"/>
          <p:cNvPicPr preferRelativeResize="0"/>
          <p:nvPr/>
        </p:nvPicPr>
        <p:blipFill rotWithShape="1">
          <a:blip r:embed="rId4">
            <a:alphaModFix/>
          </a:blip>
          <a:srcRect b="0" l="0" r="0" t="0"/>
          <a:stretch/>
        </p:blipFill>
        <p:spPr>
          <a:xfrm>
            <a:off x="414040" y="996858"/>
            <a:ext cx="6029922" cy="2786657"/>
          </a:xfrm>
          <a:prstGeom prst="rect">
            <a:avLst/>
          </a:prstGeom>
          <a:noFill/>
          <a:ln cap="flat" cmpd="sng" w="9525">
            <a:solidFill>
              <a:schemeClr val="dk1"/>
            </a:solidFill>
            <a:prstDash val="solid"/>
            <a:round/>
            <a:headEnd len="sm" w="sm" type="none"/>
            <a:tailEnd len="sm" w="sm" type="none"/>
          </a:ln>
        </p:spPr>
      </p:pic>
      <p:pic>
        <p:nvPicPr>
          <p:cNvPr id="105" name="Google Shape;105;p8"/>
          <p:cNvPicPr preferRelativeResize="0"/>
          <p:nvPr/>
        </p:nvPicPr>
        <p:blipFill rotWithShape="1">
          <a:blip r:embed="rId5">
            <a:alphaModFix/>
          </a:blip>
          <a:srcRect b="0" l="0" r="0" t="0"/>
          <a:stretch/>
        </p:blipFill>
        <p:spPr>
          <a:xfrm>
            <a:off x="423326" y="3902097"/>
            <a:ext cx="1676400" cy="407294"/>
          </a:xfrm>
          <a:prstGeom prst="rect">
            <a:avLst/>
          </a:prstGeom>
          <a:noFill/>
          <a:ln>
            <a:noFill/>
          </a:ln>
        </p:spPr>
      </p:pic>
      <p:pic>
        <p:nvPicPr>
          <p:cNvPr id="106" name="Google Shape;106;p8"/>
          <p:cNvPicPr preferRelativeResize="0"/>
          <p:nvPr/>
        </p:nvPicPr>
        <p:blipFill rotWithShape="1">
          <a:blip r:embed="rId6">
            <a:alphaModFix/>
          </a:blip>
          <a:srcRect b="0" l="0" r="0" t="0"/>
          <a:stretch/>
        </p:blipFill>
        <p:spPr>
          <a:xfrm>
            <a:off x="423326" y="4461331"/>
            <a:ext cx="1822450" cy="319261"/>
          </a:xfrm>
          <a:prstGeom prst="rect">
            <a:avLst/>
          </a:prstGeom>
          <a:noFill/>
          <a:ln>
            <a:noFill/>
          </a:ln>
        </p:spPr>
      </p:pic>
      <p:sp>
        <p:nvSpPr>
          <p:cNvPr id="107" name="Google Shape;107;p8"/>
          <p:cNvSpPr txBox="1"/>
          <p:nvPr/>
        </p:nvSpPr>
        <p:spPr>
          <a:xfrm>
            <a:off x="6540900" y="3902100"/>
            <a:ext cx="25269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s-ES" sz="2000">
                <a:solidFill>
                  <a:schemeClr val="dk1"/>
                </a:solidFill>
                <a:latin typeface="Quattrocento Sans"/>
                <a:ea typeface="Quattrocento Sans"/>
                <a:cs typeface="Quattrocento Sans"/>
                <a:sym typeface="Quattrocento Sans"/>
              </a:rPr>
              <a:t>Learning Rate </a:t>
            </a:r>
            <a:r>
              <a:rPr lang="es-ES" sz="2000">
                <a:solidFill>
                  <a:schemeClr val="dk1"/>
                </a:solidFill>
                <a:latin typeface="Quattrocento Sans"/>
                <a:ea typeface="Quattrocento Sans"/>
                <a:cs typeface="Quattrocento Sans"/>
                <a:sym typeface="Quattrocento Sans"/>
              </a:rPr>
              <a:t>= 0.01</a:t>
            </a:r>
            <a:endParaRPr sz="2000">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Font typeface="Arial"/>
              <a:buNone/>
            </a:pPr>
            <a:r>
              <a:rPr b="1" lang="es-ES" sz="2000">
                <a:solidFill>
                  <a:schemeClr val="dk1"/>
                </a:solidFill>
                <a:latin typeface="Quattrocento Sans"/>
                <a:ea typeface="Quattrocento Sans"/>
                <a:cs typeface="Quattrocento Sans"/>
                <a:sym typeface="Quattrocento Sans"/>
              </a:rPr>
              <a:t>Epochs </a:t>
            </a:r>
            <a:r>
              <a:rPr lang="es-ES" sz="2000">
                <a:solidFill>
                  <a:schemeClr val="dk1"/>
                </a:solidFill>
                <a:latin typeface="Quattrocento Sans"/>
                <a:ea typeface="Quattrocento Sans"/>
                <a:cs typeface="Quattrocento Sans"/>
                <a:sym typeface="Quattrocento Sans"/>
              </a:rPr>
              <a:t>= 10</a:t>
            </a:r>
            <a:endParaRPr sz="2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s-ES" sz="2000">
                <a:solidFill>
                  <a:schemeClr val="dk1"/>
                </a:solidFill>
                <a:latin typeface="Quattrocento Sans"/>
                <a:ea typeface="Quattrocento Sans"/>
                <a:cs typeface="Quattrocento Sans"/>
                <a:sym typeface="Quattrocento Sans"/>
              </a:rPr>
              <a:t>Batch Size </a:t>
            </a:r>
            <a:r>
              <a:rPr lang="es-ES" sz="2000">
                <a:solidFill>
                  <a:schemeClr val="dk1"/>
                </a:solidFill>
                <a:latin typeface="Quattrocento Sans"/>
                <a:ea typeface="Quattrocento Sans"/>
                <a:cs typeface="Quattrocento Sans"/>
                <a:sym typeface="Quattrocento Sans"/>
              </a:rPr>
              <a:t>= 5</a:t>
            </a:r>
            <a:endParaRPr sz="2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s-ES" sz="2000">
                <a:solidFill>
                  <a:schemeClr val="dk1"/>
                </a:solidFill>
                <a:latin typeface="Quattrocento Sans"/>
                <a:ea typeface="Quattrocento Sans"/>
                <a:cs typeface="Quattrocento Sans"/>
                <a:sym typeface="Quattrocento Sans"/>
              </a:rPr>
              <a:t>Patience </a:t>
            </a:r>
            <a:r>
              <a:rPr lang="es-ES" sz="2000">
                <a:solidFill>
                  <a:schemeClr val="dk1"/>
                </a:solidFill>
                <a:latin typeface="Quattrocento Sans"/>
                <a:ea typeface="Quattrocento Sans"/>
                <a:cs typeface="Quattrocento Sans"/>
                <a:sym typeface="Quattrocento Sans"/>
              </a:rPr>
              <a:t>= 3</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2024-11-02T04:37:14Z</dcterms:created>
  <dc:creator>JANDUY BARRETO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2015-11-13T00:00:00Z</vt:filetime>
  </property>
  <property fmtid="{D5CDD505-2E9C-101B-9397-08002B2CF9AE}" pid="3" name="Creator">
    <vt:lpwstr>Microsoft® PowerPoint® 2010</vt:lpwstr>
  </property>
  <property fmtid="{D5CDD505-2E9C-101B-9397-08002B2CF9AE}" pid="4" name="LastSaved">
    <vt:filetime>2024-11-02T00:00:00Z</vt:filetime>
  </property>
  <property fmtid="{D5CDD505-2E9C-101B-9397-08002B2CF9AE}" pid="5" name="Producer">
    <vt:lpwstr>3-Heights(TM) PDF Security Shell 4.8.25.2 (http://www.pdf-tools.com)</vt:lpwstr>
  </property>
</Properties>
</file>