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63" r:id="rId4"/>
    <p:sldId id="264" r:id="rId5"/>
    <p:sldId id="259" r:id="rId6"/>
    <p:sldId id="261" r:id="rId7"/>
    <p:sldId id="265" r:id="rId8"/>
    <p:sldId id="268" r:id="rId9"/>
    <p:sldId id="269" r:id="rId10"/>
    <p:sldId id="262" r:id="rId11"/>
    <p:sldId id="25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țiune implicită" id="{B93419EA-FF8C-49D3-AA3C-EC0FF0806EB1}">
          <p14:sldIdLst>
            <p14:sldId id="260"/>
            <p14:sldId id="257"/>
            <p14:sldId id="263"/>
            <p14:sldId id="264"/>
            <p14:sldId id="259"/>
            <p14:sldId id="261"/>
            <p14:sldId id="265"/>
            <p14:sldId id="268"/>
            <p14:sldId id="269"/>
            <p14:sldId id="262"/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4EFC"/>
    <a:srgbClr val="2504EE"/>
    <a:srgbClr val="89A1EF"/>
    <a:srgbClr val="4F00EE"/>
    <a:srgbClr val="BD92DE"/>
    <a:srgbClr val="7162FE"/>
    <a:srgbClr val="874BFF"/>
    <a:srgbClr val="AA71FF"/>
    <a:srgbClr val="8C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23" autoAdjust="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5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Cifră de afaceri</a:t>
            </a:r>
            <a:endParaRPr lang="ro-RO"/>
          </a:p>
        </c:rich>
      </c:tx>
      <c:layout>
        <c:manualLayout>
          <c:xMode val="edge"/>
          <c:yMode val="edge"/>
          <c:x val="0.40129644624187466"/>
          <c:y val="0.1113437130741677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>
        <c:manualLayout>
          <c:layoutTarget val="inner"/>
          <c:xMode val="edge"/>
          <c:yMode val="edge"/>
          <c:x val="8.3857279322736358E-2"/>
          <c:y val="0.16825556630445379"/>
          <c:w val="0.89844746555118116"/>
          <c:h val="0.680993635652345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Foaie1!$B$1</c:f>
              <c:strCache>
                <c:ptCount val="1"/>
                <c:pt idx="0">
                  <c:v>Scenariu conservator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hade val="76000"/>
                  </a:schemeClr>
                </a:gs>
                <a:gs pos="75000">
                  <a:schemeClr val="accent1">
                    <a:shade val="76000"/>
                    <a:lumMod val="60000"/>
                    <a:lumOff val="40000"/>
                  </a:schemeClr>
                </a:gs>
                <a:gs pos="51000">
                  <a:schemeClr val="accent1">
                    <a:shade val="76000"/>
                    <a:alpha val="75000"/>
                  </a:schemeClr>
                </a:gs>
                <a:gs pos="100000">
                  <a:schemeClr val="accent1">
                    <a:shade val="76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Foaie1!$A$2:$A$4</c:f>
              <c:numCache>
                <c:formatCode>General</c:formatCode>
                <c:ptCount val="3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</c:numCache>
            </c:numRef>
          </c:cat>
          <c:val>
            <c:numRef>
              <c:f>Foaie1!$B$2:$B$4</c:f>
              <c:numCache>
                <c:formatCode>General</c:formatCode>
                <c:ptCount val="3"/>
                <c:pt idx="0">
                  <c:v>5000</c:v>
                </c:pt>
                <c:pt idx="1">
                  <c:v>20000</c:v>
                </c:pt>
                <c:pt idx="2">
                  <c:v>60000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E-40D7-8B48-D974D09CB84D}"/>
            </c:ext>
          </c:extLst>
        </c:ser>
        <c:ser>
          <c:idx val="1"/>
          <c:order val="1"/>
          <c:tx>
            <c:strRef>
              <c:f>Foaie1!$C$1</c:f>
              <c:strCache>
                <c:ptCount val="1"/>
                <c:pt idx="0">
                  <c:v>Scenariu optimist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tint val="77000"/>
                  </a:schemeClr>
                </a:gs>
                <a:gs pos="75000">
                  <a:schemeClr val="accent1">
                    <a:tint val="77000"/>
                    <a:lumMod val="60000"/>
                    <a:lumOff val="40000"/>
                  </a:schemeClr>
                </a:gs>
                <a:gs pos="51000">
                  <a:schemeClr val="accent1">
                    <a:tint val="77000"/>
                    <a:alpha val="75000"/>
                  </a:schemeClr>
                </a:gs>
                <a:gs pos="100000">
                  <a:schemeClr val="accent1">
                    <a:tint val="77000"/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numRef>
              <c:f>Foaie1!$A$2:$A$4</c:f>
              <c:numCache>
                <c:formatCode>General</c:formatCode>
                <c:ptCount val="3"/>
                <c:pt idx="0">
                  <c:v>2025</c:v>
                </c:pt>
                <c:pt idx="1">
                  <c:v>2026</c:v>
                </c:pt>
                <c:pt idx="2">
                  <c:v>2027</c:v>
                </c:pt>
              </c:numCache>
            </c:numRef>
          </c:cat>
          <c:val>
            <c:numRef>
              <c:f>Foaie1!$C$2:$C$4</c:f>
              <c:numCache>
                <c:formatCode>General</c:formatCode>
                <c:ptCount val="3"/>
                <c:pt idx="0">
                  <c:v>12000</c:v>
                </c:pt>
                <c:pt idx="1">
                  <c:v>50000</c:v>
                </c:pt>
                <c:pt idx="2">
                  <c:v>90000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3E-40D7-8B48-D974D09CB8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89561456"/>
        <c:axId val="489563976"/>
      </c:barChart>
      <c:catAx>
        <c:axId val="4895614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89563976"/>
        <c:crosses val="autoZero"/>
        <c:auto val="1"/>
        <c:lblAlgn val="ctr"/>
        <c:lblOffset val="100"/>
        <c:noMultiLvlLbl val="0"/>
      </c:catAx>
      <c:valAx>
        <c:axId val="4895639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o-RO"/>
          </a:p>
        </c:txPr>
        <c:crossAx val="4895614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228797505544495"/>
          <c:y val="0.91879207381243422"/>
          <c:w val="0.43884724155442018"/>
          <c:h val="8.12079261875657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16069F6-FA45-B35A-5CCF-1ECFB8B8F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1D8ACAAB-494D-F669-E8DE-88D47EA4D4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026883E-22C3-186E-78EC-54F7FB729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4EC6BB7-17AC-6D67-A343-F8FCECCAD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CACCCCD-D5D5-A145-6034-4D90CBF21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6008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61D4B21-B19D-E8E1-1208-BE85D17A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2167493-951F-A698-CABE-27B87659B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558574D-3AEF-3118-0C35-8D05EB8E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9DBAD9F-7249-97B7-C859-BAF896F7D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8BD6B1E-D56F-EB1B-45C7-1646A7479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815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CFA546CB-D64E-2E5D-E2BA-EC120CEDC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2F501AE0-2B0A-1479-A419-C6D6A925D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2913D2C-6454-D250-C78D-3431BBD2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3489DEC-D2D3-F5CF-0964-5459E8876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48CBE92-2742-19B0-4815-CA0ED476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6164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F8AC33C-4653-70FA-25EE-05285649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59A4622-8B5C-668B-5173-01C8FA145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8B02A47-8B2D-E353-F813-A63A7885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4706045-F27C-7769-CFB1-4A2F67469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3417913-53CD-D8DC-306B-2C7E86D9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92994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D713756-22D5-AA4E-F28E-D1E813D77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E5EE2F5-1CB9-A70B-36F7-0809BFDC1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C049670-7763-7833-B790-91B512F1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1230FF6-4B2C-0785-ACDB-65968D4FA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D6CC979-D92C-79EA-10FE-FB6800E83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147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4FD604B-9BEE-7CAC-1EFD-7A87C5B9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2D0B9AF-75D0-3F8F-BBC0-A43FFDD75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60FAC6F1-184E-8A3D-542C-59E21C589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A9445B2-7FAD-8981-AB96-43E9CB231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A3485F77-4FD7-180C-823E-8F992954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AAF555EB-4177-4479-2561-BAA611BEB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23739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C7F582-6539-3520-DB08-84CAF1776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AF3CC8C-AAF0-7404-AAAA-F7AEE74A6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C644B06D-1E15-BD45-D16C-BD474D55E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630038B3-4330-D8AD-A4FF-6B190789B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49749910-1FFF-8826-3B32-544DEBC172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3B9541DF-45A5-C16F-3123-660424707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8322D521-DADD-8DC0-5296-909D12E1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CA8F6F79-8B61-7E46-9107-9DDFD8E0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21651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67229E-BAD5-A837-2BEC-E9F53B4E7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C44B0BE0-2304-8559-C12D-47D458606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077C2F5B-3DFE-3EB9-8157-28F9E71E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A9CEED31-7AF0-C176-5E4E-54DA6F3A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37256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4F8B2DB2-BFF1-C611-C70E-35877694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0E8ED2D5-14F1-7E02-43C0-59A771FA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0021FB47-F3B1-0418-76B7-CA8E0D50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21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EEF50E-C923-CACB-609E-930B9CF34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436572B-8854-26E7-1A73-C34C0791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7BB764B0-1D69-A825-D1E8-4C2919A9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D55A651-5D87-7339-5CDE-FE7380480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BE1F04BC-1956-17AB-D3C3-9B1302F74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B6CEA481-7830-F817-E5A2-9FBCCF5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4422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5153342-EB95-23B9-85E2-7962BA43C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EE3DB64C-2617-DC40-CA03-E12DEF0FD3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650A2B0-2F59-58A6-8045-77CEB449A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C2C59DEC-1FFD-DBAA-A0E3-20AC3A11F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4EE45DE1-B9D0-9D9E-0047-F149A351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8F8D1728-73AB-E196-F524-2EA0D7C9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9419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6418723-54C8-9261-2DBF-2C0F1FB0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A4499C0F-A795-3044-7F97-EA213C0BAF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C5819A0-FB0C-32A4-BCEC-6BC17E37D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AF463-CCEC-49D3-9A0F-49160DA42248}" type="datetimeFigureOut">
              <a:rPr lang="ro-RO" smtClean="0"/>
              <a:t>06.04.2025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E87670C-78ED-909E-6746-89F338201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A7BA04F-D552-ED0C-536A-69AD74BF8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4A241-5EC8-4475-AACF-B634F11BBF2E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2428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93877A-CD7D-D472-6665-31A20C452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53B3F9DA-6785-1494-A7D9-BEC40026C7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591122"/>
            <a:ext cx="12496799" cy="832599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343DFC2A-5D63-F5E2-FA92-E1C24BD45272}"/>
              </a:ext>
            </a:extLst>
          </p:cNvPr>
          <p:cNvSpPr txBox="1"/>
          <p:nvPr/>
        </p:nvSpPr>
        <p:spPr>
          <a:xfrm>
            <a:off x="3474696" y="359056"/>
            <a:ext cx="5547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98000">
                      <a:schemeClr val="bg1"/>
                    </a:gs>
                    <a:gs pos="9000">
                      <a:schemeClr val="tx1"/>
                    </a:gs>
                    <a:gs pos="60000">
                      <a:srgbClr val="674EFC"/>
                    </a:gs>
                  </a:gsLst>
                  <a:lin ang="81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Omnigene</a:t>
            </a:r>
            <a:endParaRPr lang="ro-RO" sz="72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98000">
                    <a:schemeClr val="bg1"/>
                  </a:gs>
                  <a:gs pos="9000">
                    <a:schemeClr val="tx1"/>
                  </a:gs>
                  <a:gs pos="60000">
                    <a:srgbClr val="674EFC"/>
                  </a:gs>
                </a:gsLst>
                <a:lin ang="81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9328098-7CA6-BB1F-E402-66D2A836A25C}"/>
              </a:ext>
            </a:extLst>
          </p:cNvPr>
          <p:cNvSpPr txBox="1"/>
          <p:nvPr/>
        </p:nvSpPr>
        <p:spPr>
          <a:xfrm>
            <a:off x="-1460342" y="1861792"/>
            <a:ext cx="15417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-</a:t>
            </a:r>
            <a:r>
              <a:rPr lang="en-US" sz="3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Aplica</a:t>
            </a:r>
            <a:r>
              <a:rPr lang="ro-RO" sz="3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ț</a:t>
            </a:r>
            <a:r>
              <a:rPr lang="en-US" sz="3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ia</a:t>
            </a:r>
            <a:r>
              <a:rPr lang="en-US" sz="3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Explorator</a:t>
            </a:r>
            <a:r>
              <a:rPr lang="en-US" sz="3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de Gene-</a:t>
            </a:r>
            <a:r>
              <a:rPr lang="en-US" sz="3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Reutilizator</a:t>
            </a:r>
            <a:r>
              <a:rPr lang="en-US" sz="3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3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Medicamente</a:t>
            </a:r>
            <a:r>
              <a:rPr lang="en-US" sz="3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4000">
                      <a:schemeClr val="tx1"/>
                    </a:gs>
                    <a:gs pos="95000">
                      <a:schemeClr val="bg1"/>
                    </a:gs>
                    <a:gs pos="36000">
                      <a:srgbClr val="674EFC"/>
                    </a:gs>
                  </a:gsLst>
                  <a:lin ang="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-</a:t>
            </a:r>
            <a:endParaRPr lang="ro-RO" sz="32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4000">
                    <a:schemeClr val="tx1"/>
                  </a:gs>
                  <a:gs pos="95000">
                    <a:schemeClr val="bg1"/>
                  </a:gs>
                  <a:gs pos="36000">
                    <a:srgbClr val="674EFC"/>
                  </a:gs>
                </a:gsLst>
                <a:lin ang="0" scaled="1"/>
                <a:tileRect/>
              </a:gra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A8FF41D5-DB38-72D0-E076-F2B06B7F4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96" y="3429000"/>
            <a:ext cx="2264807" cy="2264807"/>
          </a:xfrm>
          <a:prstGeom prst="rect">
            <a:avLst/>
          </a:prstGeom>
          <a:effectLst>
            <a:outerShdw blurRad="254000" dist="342900" dir="8160000" sx="104000" sy="104000" algn="bl" rotWithShape="0">
              <a:prstClr val="black">
                <a:alpha val="58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  <p:extLst>
      <p:ext uri="{BB962C8B-B14F-4D97-AF65-F5344CB8AC3E}">
        <p14:creationId xmlns:p14="http://schemas.microsoft.com/office/powerpoint/2010/main" val="3542128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0037D-73CA-CADA-E9A9-A0D60340D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BF9FA4E0-69F0-FD24-F037-17D67166F0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1" y="-733997"/>
            <a:ext cx="12496799" cy="832599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E4D8372B-FD1F-B465-4892-E53FD865E21E}"/>
              </a:ext>
            </a:extLst>
          </p:cNvPr>
          <p:cNvSpPr txBox="1"/>
          <p:nvPr/>
        </p:nvSpPr>
        <p:spPr>
          <a:xfrm>
            <a:off x="2056271" y="0"/>
            <a:ext cx="807945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93000">
                      <a:schemeClr val="bg1"/>
                    </a:gs>
                    <a:gs pos="5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Echipa MOPS</a:t>
            </a:r>
          </a:p>
          <a:p>
            <a:pPr algn="ctr"/>
            <a:r>
              <a:rPr lang="en-US" sz="4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93000">
                      <a:schemeClr val="bg1"/>
                    </a:gs>
                    <a:gs pos="5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=</a:t>
            </a:r>
          </a:p>
          <a:p>
            <a:pPr algn="ctr"/>
            <a:r>
              <a:rPr lang="en-US" sz="4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93000">
                      <a:schemeClr val="bg1"/>
                    </a:gs>
                    <a:gs pos="5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Most Overworked Poli Students</a:t>
            </a:r>
            <a:endParaRPr lang="ro-RO" sz="40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7000">
                    <a:schemeClr val="tx1"/>
                  </a:gs>
                  <a:gs pos="93000">
                    <a:schemeClr val="bg1"/>
                  </a:gs>
                  <a:gs pos="52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072903C-BE92-18AB-B07C-6519C4892745}"/>
              </a:ext>
            </a:extLst>
          </p:cNvPr>
          <p:cNvSpPr txBox="1"/>
          <p:nvPr/>
        </p:nvSpPr>
        <p:spPr>
          <a:xfrm>
            <a:off x="846005" y="2342752"/>
            <a:ext cx="104999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Noi suntem cei ce au luat parte în dezvoltarea aplicației, dar și în ceea ce privește partea de business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</a:t>
            </a:r>
            <a:endParaRPr lang="ro-RO" sz="28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2CE27C01-D7A2-DC03-DD28-577D7650CF17}"/>
              </a:ext>
            </a:extLst>
          </p:cNvPr>
          <p:cNvSpPr txBox="1"/>
          <p:nvPr/>
        </p:nvSpPr>
        <p:spPr>
          <a:xfrm>
            <a:off x="4064573" y="3561142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Ciorb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Andrei-Mihai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Jucan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Darius-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Nicloas</a:t>
            </a:r>
            <a:endParaRPr lang="en-US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94000">
                    <a:schemeClr val="bg1"/>
                  </a:gs>
                  <a:gs pos="50000">
                    <a:srgbClr val="674EFC"/>
                  </a:gs>
                  <a:gs pos="10000">
                    <a:schemeClr val="tx1"/>
                  </a:gs>
                </a:gsLst>
                <a:lin ang="81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Boldor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Bogdan-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tefan</a:t>
            </a:r>
            <a:endParaRPr lang="en-US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94000">
                    <a:schemeClr val="bg1"/>
                  </a:gs>
                  <a:gs pos="50000">
                    <a:srgbClr val="674EFC"/>
                  </a:gs>
                  <a:gs pos="10000">
                    <a:schemeClr val="tx1"/>
                  </a:gs>
                </a:gsLst>
                <a:lin ang="81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Buda Raul-David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Com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4000">
                      <a:schemeClr val="bg1"/>
                    </a:gs>
                    <a:gs pos="50000">
                      <a:srgbClr val="674EFC"/>
                    </a:gs>
                    <a:gs pos="10000">
                      <a:schemeClr val="tx1"/>
                    </a:gs>
                  </a:gsLst>
                  <a:lin ang="81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 Rebeca</a:t>
            </a:r>
            <a:endParaRPr lang="ro-RO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94000">
                    <a:schemeClr val="bg1"/>
                  </a:gs>
                  <a:gs pos="50000">
                    <a:srgbClr val="674EFC"/>
                  </a:gs>
                  <a:gs pos="10000">
                    <a:schemeClr val="tx1"/>
                  </a:gs>
                </a:gsLst>
                <a:lin ang="81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22D58AE9-04EB-1510-8131-384505B1C487}"/>
              </a:ext>
            </a:extLst>
          </p:cNvPr>
          <p:cNvSpPr txBox="1"/>
          <p:nvPr/>
        </p:nvSpPr>
        <p:spPr>
          <a:xfrm>
            <a:off x="846003" y="5657671"/>
            <a:ext cx="104999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Date de contact:</a:t>
            </a:r>
          </a:p>
          <a:p>
            <a:pPr algn="ctr"/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Email: hr@omnigene.com</a:t>
            </a:r>
          </a:p>
          <a:p>
            <a:pPr algn="ctr"/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Telefon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 0256847610 </a:t>
            </a:r>
            <a:endParaRPr lang="ro-RO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27201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ine 11">
            <a:extLst>
              <a:ext uri="{FF2B5EF4-FFF2-40B4-BE49-F238E27FC236}">
                <a16:creationId xmlns:a16="http://schemas.microsoft.com/office/drawing/2014/main" id="{7C17ECE9-367B-C13C-1A0E-30145D318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" y="-951165"/>
            <a:ext cx="12496799" cy="832599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85F66EF2-FFB4-07E1-38DD-9C8752504E95}"/>
              </a:ext>
            </a:extLst>
          </p:cNvPr>
          <p:cNvSpPr txBox="1"/>
          <p:nvPr/>
        </p:nvSpPr>
        <p:spPr>
          <a:xfrm>
            <a:off x="1687580" y="411064"/>
            <a:ext cx="8816837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8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Mulțumim</a:t>
            </a:r>
            <a:r>
              <a:rPr lang="en-US" sz="88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 </a:t>
            </a:r>
          </a:p>
          <a:p>
            <a:pPr algn="ctr"/>
            <a:r>
              <a:rPr lang="en-US" sz="88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pentru</a:t>
            </a:r>
            <a:r>
              <a:rPr lang="en-US" sz="88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 </a:t>
            </a:r>
            <a:r>
              <a:rPr lang="en-US" sz="88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atenție</a:t>
            </a:r>
            <a:r>
              <a:rPr lang="en-US" sz="88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 !</a:t>
            </a:r>
            <a:endParaRPr lang="ro-RO" sz="8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11000">
                    <a:schemeClr val="tx1"/>
                  </a:gs>
                  <a:gs pos="90000">
                    <a:schemeClr val="bg1"/>
                  </a:gs>
                  <a:gs pos="53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pic>
        <p:nvPicPr>
          <p:cNvPr id="2" name="Imagine 1">
            <a:extLst>
              <a:ext uri="{FF2B5EF4-FFF2-40B4-BE49-F238E27FC236}">
                <a16:creationId xmlns:a16="http://schemas.microsoft.com/office/drawing/2014/main" id="{B536B4ED-C5B3-3BF2-4391-ABC6ABE8C2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594" y="3866185"/>
            <a:ext cx="2264807" cy="2264807"/>
          </a:xfrm>
          <a:prstGeom prst="rect">
            <a:avLst/>
          </a:prstGeom>
          <a:effectLst>
            <a:outerShdw blurRad="254000" dist="342900" dir="8160000" sx="104000" sy="104000" algn="bl" rotWithShape="0">
              <a:prstClr val="black">
                <a:alpha val="58000"/>
              </a:prstClr>
            </a:out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</p:pic>
    </p:spTree>
    <p:extLst>
      <p:ext uri="{BB962C8B-B14F-4D97-AF65-F5344CB8AC3E}">
        <p14:creationId xmlns:p14="http://schemas.microsoft.com/office/powerpoint/2010/main" val="2821932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EFE707-9507-DE94-1E1D-EBE1AA10B6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ine 14">
            <a:extLst>
              <a:ext uri="{FF2B5EF4-FFF2-40B4-BE49-F238E27FC236}">
                <a16:creationId xmlns:a16="http://schemas.microsoft.com/office/drawing/2014/main" id="{973C569F-554A-0CA7-1F52-21B839038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499" y="-733997"/>
            <a:ext cx="12496799" cy="8325993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80F41436-9B99-1BAD-2472-4685D84E27D1}"/>
              </a:ext>
            </a:extLst>
          </p:cNvPr>
          <p:cNvSpPr txBox="1"/>
          <p:nvPr/>
        </p:nvSpPr>
        <p:spPr>
          <a:xfrm>
            <a:off x="1062410" y="1075725"/>
            <a:ext cx="100671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89000">
                      <a:schemeClr val="bg1"/>
                    </a:gs>
                    <a:gs pos="51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Ce problemă rezolvă această aplicație? 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253031BF-3AD6-FA54-302B-3DBE6632FB71}"/>
              </a:ext>
            </a:extLst>
          </p:cNvPr>
          <p:cNvSpPr txBox="1"/>
          <p:nvPr/>
        </p:nvSpPr>
        <p:spPr>
          <a:xfrm>
            <a:off x="165100" y="2547322"/>
            <a:ext cx="1186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100000">
                    <a:schemeClr val="bg1"/>
                  </a:gs>
                  <a:gs pos="0">
                    <a:schemeClr val="tx1"/>
                  </a:gs>
                  <a:gs pos="58000">
                    <a:srgbClr val="2504EE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Problema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principal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 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î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n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medicin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este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identificarea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rapid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medicamentelor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potrivite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pentru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boli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rare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sau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complexe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. </a:t>
            </a:r>
          </a:p>
          <a:p>
            <a:pPr algn="ctr"/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Fără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un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algoritm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eficient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persoană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ajungă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fie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diagnosticată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prea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târziu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deci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există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riscul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ca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starea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acesteia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se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înrăutățească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ro-RO" sz="2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100000">
                    <a:schemeClr val="bg1"/>
                  </a:gs>
                  <a:gs pos="0">
                    <a:schemeClr val="tx1"/>
                  </a:gs>
                  <a:gs pos="58000">
                    <a:srgbClr val="2504EE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54820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41883-B923-7397-1AE4-35FA61270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9936E8D7-7ADD-7447-CFEF-37602C950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33997"/>
            <a:ext cx="12496799" cy="8325993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B2A027C5-EAD7-8F6E-C749-9D052ECD6D54}"/>
              </a:ext>
            </a:extLst>
          </p:cNvPr>
          <p:cNvSpPr txBox="1"/>
          <p:nvPr/>
        </p:nvSpPr>
        <p:spPr>
          <a:xfrm>
            <a:off x="2485189" y="479529"/>
            <a:ext cx="75264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44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8000">
                      <a:schemeClr val="tx1"/>
                    </a:gs>
                    <a:gs pos="92000">
                      <a:schemeClr val="bg1"/>
                    </a:gs>
                    <a:gs pos="44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Ce soluție oferă aplicația? </a:t>
            </a:r>
            <a:endParaRPr lang="ro-RO" sz="44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8000">
                    <a:schemeClr val="tx1"/>
                  </a:gs>
                  <a:gs pos="92000">
                    <a:schemeClr val="bg1"/>
                  </a:gs>
                  <a:gs pos="44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D660CB7A-ADF8-636E-3405-1F5632CEB0C4}"/>
              </a:ext>
            </a:extLst>
          </p:cNvPr>
          <p:cNvSpPr txBox="1"/>
          <p:nvPr/>
        </p:nvSpPr>
        <p:spPr>
          <a:xfrm>
            <a:off x="165096" y="1773864"/>
            <a:ext cx="1186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Aplica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ț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"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Omnigene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" adopt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o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abordare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mai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sistematic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ș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adaptabil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a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descoperirii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medicamente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valorific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â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cuno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ș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tin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ț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ele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existente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ș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explor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â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nd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rela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ț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iile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complexe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dintre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gene,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medicamente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ș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boli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o-RO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100000">
                    <a:schemeClr val="bg1"/>
                  </a:gs>
                  <a:gs pos="0">
                    <a:schemeClr val="tx1"/>
                  </a:gs>
                  <a:gs pos="58000">
                    <a:srgbClr val="2504EE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5C52046-69D0-96F9-1690-107C806E7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183" y="3883807"/>
            <a:ext cx="10163627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Oferă informații detaliate despre o gen</a:t>
            </a:r>
            <a:r>
              <a:rPr kumimoji="0" lang="en-US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ă</a:t>
            </a: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 selectată de utilizator.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Afișează o rețea de interac</a:t>
            </a:r>
            <a:r>
              <a:rPr lang="ro-RO" altLang="ro-RO" sz="2400" b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</a:rPr>
              <a:t>ț</a:t>
            </a: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iune a genelor, inclusiv gene similare.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Identifică medicamentele asociate cu gena selectată </a:t>
            </a:r>
            <a:r>
              <a:rPr lang="ro-RO" altLang="ro-RO" sz="2400" b="1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</a:rPr>
              <a:t>ș</a:t>
            </a: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i rețeaua sa, </a:t>
            </a:r>
            <a:r>
              <a:rPr kumimoji="0" lang="ro-RO" altLang="ro-RO" sz="2400" b="1" i="0" u="none" strike="noStrike" cap="none" normalizeH="0" baseline="0" dirty="0" err="1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suger</a:t>
            </a:r>
            <a:r>
              <a:rPr kumimoji="0" lang="en-US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â</a:t>
            </a:r>
            <a:r>
              <a:rPr kumimoji="0" lang="ro-RO" altLang="ro-RO" sz="2400" b="1" i="0" u="none" strike="noStrike" cap="none" normalizeH="0" baseline="0" dirty="0" err="1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nd</a:t>
            </a:r>
            <a:r>
              <a:rPr kumimoji="0" lang="ro-RO" altLang="ro-RO" sz="2400" b="1" i="0" u="none" strike="noStrike" cap="none" normalizeH="0" baseline="0" dirty="0">
                <a:ln w="0">
                  <a:solidFill>
                    <a:schemeClr val="tx1"/>
                  </a:solidFill>
                </a:ln>
                <a:gradFill flip="none" rotWithShape="1">
                  <a:gsLst>
                    <a:gs pos="23000">
                      <a:schemeClr val="bg1"/>
                    </a:gs>
                    <a:gs pos="69000">
                      <a:srgbClr val="674EFC"/>
                    </a:gs>
                    <a:gs pos="92000">
                      <a:schemeClr val="tx1"/>
                    </a:gs>
                  </a:gsLst>
                  <a:lin ang="2700000" scaled="1"/>
                  <a:tileRect/>
                </a:gradFill>
                <a:effectLst/>
                <a:latin typeface="Century Gothic" panose="020B0502020202020204" pitchFamily="34" charset="0"/>
              </a:rPr>
              <a:t> oportunități de reutilizare.</a:t>
            </a:r>
            <a:endParaRPr kumimoji="0" lang="en-US" altLang="ro-RO" sz="2400" b="1" i="0" u="none" strike="noStrike" cap="none" normalizeH="0" baseline="0" dirty="0">
              <a:ln w="0">
                <a:solidFill>
                  <a:schemeClr val="tx1"/>
                </a:solidFill>
              </a:ln>
              <a:gradFill flip="none" rotWithShape="1">
                <a:gsLst>
                  <a:gs pos="23000">
                    <a:schemeClr val="bg1"/>
                  </a:gs>
                  <a:gs pos="69000">
                    <a:srgbClr val="674EFC"/>
                  </a:gs>
                  <a:gs pos="92000">
                    <a:schemeClr val="tx1"/>
                  </a:gs>
                </a:gsLst>
                <a:lin ang="2700000" scaled="1"/>
                <a:tileRect/>
              </a:gradFill>
              <a:effectLst/>
              <a:latin typeface="Century Gothic" panose="020B0502020202020204" pitchFamily="34" charset="0"/>
            </a:endParaRPr>
          </a:p>
          <a:p>
            <a:pPr marL="285750" marR="0" lvl="0" indent="-28575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ro-RO" altLang="ro-RO" sz="2400" i="0" u="none" strike="noStrike" cap="none" normalizeH="0" baseline="0" dirty="0">
              <a:ln w="15875">
                <a:solidFill>
                  <a:schemeClr val="tx1"/>
                </a:solidFill>
              </a:ln>
              <a:gradFill>
                <a:gsLst>
                  <a:gs pos="23000">
                    <a:schemeClr val="bg1"/>
                  </a:gs>
                  <a:gs pos="69000">
                    <a:srgbClr val="674EFC"/>
                  </a:gs>
                  <a:gs pos="92000">
                    <a:schemeClr val="tx1"/>
                  </a:gs>
                </a:gsLst>
                <a:lin ang="0" scaled="1"/>
              </a:gradFill>
              <a:effectLst/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735679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FB361F-7223-20B1-2D2F-D9BFC61DE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D0C55F32-195E-CD67-2C85-300D60753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12413"/>
            <a:ext cx="12496799" cy="8325993"/>
          </a:xfrm>
          <a:prstGeom prst="rect">
            <a:avLst/>
          </a:prstGeom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9030158D-A1C6-82FF-B440-C57F73057BF9}"/>
              </a:ext>
            </a:extLst>
          </p:cNvPr>
          <p:cNvSpPr txBox="1"/>
          <p:nvPr/>
        </p:nvSpPr>
        <p:spPr>
          <a:xfrm>
            <a:off x="1619339" y="761539"/>
            <a:ext cx="86485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6000">
                      <a:schemeClr val="tx1"/>
                    </a:gs>
                    <a:gs pos="95000">
                      <a:schemeClr val="bg1"/>
                    </a:gs>
                    <a:gs pos="3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Cum </a:t>
            </a:r>
            <a:r>
              <a:rPr lang="en-US" sz="48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000">
                      <a:schemeClr val="tx1"/>
                    </a:gs>
                    <a:gs pos="95000">
                      <a:schemeClr val="bg1"/>
                    </a:gs>
                    <a:gs pos="3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funcționează</a:t>
            </a:r>
            <a:r>
              <a:rPr lang="en-US" sz="48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6000">
                      <a:schemeClr val="tx1"/>
                    </a:gs>
                    <a:gs pos="95000">
                      <a:schemeClr val="bg1"/>
                    </a:gs>
                    <a:gs pos="3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 </a:t>
            </a:r>
            <a:r>
              <a:rPr lang="en-US" sz="48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6000">
                      <a:schemeClr val="tx1"/>
                    </a:gs>
                    <a:gs pos="95000">
                      <a:schemeClr val="bg1"/>
                    </a:gs>
                    <a:gs pos="3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aplicația</a:t>
            </a:r>
            <a:r>
              <a:rPr lang="en-US" sz="48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6000">
                      <a:schemeClr val="tx1"/>
                    </a:gs>
                    <a:gs pos="95000">
                      <a:schemeClr val="bg1"/>
                    </a:gs>
                    <a:gs pos="32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?</a:t>
            </a:r>
            <a:endParaRPr lang="ro-RO" sz="48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6000">
                    <a:schemeClr val="tx1"/>
                  </a:gs>
                  <a:gs pos="95000">
                    <a:schemeClr val="bg1"/>
                  </a:gs>
                  <a:gs pos="32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E788554A-6D7A-A60D-1665-F33A73D1CE7E}"/>
              </a:ext>
            </a:extLst>
          </p:cNvPr>
          <p:cNvSpPr txBox="1"/>
          <p:nvPr/>
        </p:nvSpPr>
        <p:spPr>
          <a:xfrm>
            <a:off x="165100" y="1969758"/>
            <a:ext cx="11861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Utilizatorul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apasă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butonul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“Try me”,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după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se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deschide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automat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următoarea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pagină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va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putea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introducă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numele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genei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despre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vrea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afle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informații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25913C4B-1906-42EE-3DFF-835C4365E9D8}"/>
              </a:ext>
            </a:extLst>
          </p:cNvPr>
          <p:cNvSpPr txBox="1"/>
          <p:nvPr/>
        </p:nvSpPr>
        <p:spPr>
          <a:xfrm>
            <a:off x="165100" y="5496296"/>
            <a:ext cx="11861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După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afșarea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informațiilor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despre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gena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introdusă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, se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poate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introduce o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nouă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genă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iar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aplicația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modifica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informațiile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afișate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astfel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încât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să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corespundă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genei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noi</a:t>
            </a:r>
            <a:r>
              <a:rPr lang="en-US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tx1"/>
                    </a:gs>
                    <a:gs pos="58000">
                      <a:srgbClr val="2504EE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Times New Roman" panose="02020603050405020304" pitchFamily="18" charset="0"/>
              </a:rPr>
              <a:t>.</a:t>
            </a:r>
            <a:endParaRPr lang="ro-RO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100000">
                    <a:schemeClr val="bg1"/>
                  </a:gs>
                  <a:gs pos="0">
                    <a:schemeClr val="tx1"/>
                  </a:gs>
                  <a:gs pos="58000">
                    <a:srgbClr val="2504EE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setăText 3">
            <a:extLst>
              <a:ext uri="{FF2B5EF4-FFF2-40B4-BE49-F238E27FC236}">
                <a16:creationId xmlns:a16="http://schemas.microsoft.com/office/drawing/2014/main" id="{720495A7-11A0-6466-7B6A-1A54040642DB}"/>
              </a:ext>
            </a:extLst>
          </p:cNvPr>
          <p:cNvSpPr txBox="1"/>
          <p:nvPr/>
        </p:nvSpPr>
        <p:spPr>
          <a:xfrm>
            <a:off x="165100" y="3044493"/>
            <a:ext cx="118618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2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87000">
                    <a:schemeClr val="bg1"/>
                  </a:gs>
                  <a:gs pos="7000">
                    <a:schemeClr val="tx1"/>
                  </a:gs>
                  <a:gs pos="46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algn="ctr"/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După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apăsarea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tastei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“Enter”,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vor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aparea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Descrierea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genei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(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partea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stânga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jos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)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Graful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cu gene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asociate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(pe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mijloc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)</a:t>
            </a:r>
          </a:p>
          <a:p>
            <a:pPr marL="2171700" lvl="4" indent="-342900">
              <a:buFont typeface="Wingdings" panose="05000000000000000000" pitchFamily="2" charset="2"/>
              <a:buChar char="Ø"/>
            </a:pP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Medicamentele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corespund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genei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respective (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partea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2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dreaptă</a:t>
            </a:r>
            <a:r>
              <a:rPr lang="en-US" sz="22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87000">
                      <a:schemeClr val="bg1"/>
                    </a:gs>
                    <a:gs pos="7000">
                      <a:schemeClr val="tx1"/>
                    </a:gs>
                    <a:gs pos="46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27229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152CFA-2CB7-9201-77A2-775D07CA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5">
            <a:extLst>
              <a:ext uri="{FF2B5EF4-FFF2-40B4-BE49-F238E27FC236}">
                <a16:creationId xmlns:a16="http://schemas.microsoft.com/office/drawing/2014/main" id="{1368B0EE-172F-4ED3-01F0-6CB2A866C9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281" y="-466695"/>
            <a:ext cx="12496799" cy="832599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51C5CCEB-26E9-0926-5AF3-A642C2432BB0}"/>
              </a:ext>
            </a:extLst>
          </p:cNvPr>
          <p:cNvSpPr txBox="1"/>
          <p:nvPr/>
        </p:nvSpPr>
        <p:spPr>
          <a:xfrm>
            <a:off x="2039216" y="1497304"/>
            <a:ext cx="825580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VALIDAREA SOLU</a:t>
            </a:r>
            <a:r>
              <a:rPr lang="ro-RO" sz="6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Ț</a:t>
            </a:r>
            <a:r>
              <a:rPr lang="en-US" sz="6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IEI</a:t>
            </a:r>
            <a:endParaRPr lang="ro-RO" sz="60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7000">
                    <a:schemeClr val="tx1"/>
                  </a:gs>
                  <a:gs pos="89000">
                    <a:schemeClr val="bg1"/>
                  </a:gs>
                  <a:gs pos="47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1CB2D257-CA91-78F1-D655-E56BD4334A6E}"/>
              </a:ext>
            </a:extLst>
          </p:cNvPr>
          <p:cNvSpPr txBox="1"/>
          <p:nvPr/>
        </p:nvSpPr>
        <p:spPr>
          <a:xfrm>
            <a:off x="223518" y="3374020"/>
            <a:ext cx="121920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Validarea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este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demonstrat</a:t>
            </a:r>
            <a:r>
              <a:rPr lang="ro-RO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ă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prin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afișarea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grafului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cu gene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asociate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, precum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datorită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medicamentelor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pot fi administrate 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persoanelor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au gena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introdusă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;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informații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se pot 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vizualiza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pe site-</a:t>
            </a:r>
            <a:r>
              <a:rPr lang="en-US" sz="28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ul</a:t>
            </a:r>
            <a:r>
              <a:rPr lang="en-US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7000">
                      <a:schemeClr val="tx1"/>
                    </a:gs>
                    <a:gs pos="89000">
                      <a:schemeClr val="bg1"/>
                    </a:gs>
                    <a:gs pos="47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National Library of Medicine.</a:t>
            </a:r>
          </a:p>
          <a:p>
            <a:pPr algn="ctr"/>
            <a:endParaRPr lang="ro-RO" sz="22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7000">
                    <a:schemeClr val="tx1"/>
                  </a:gs>
                  <a:gs pos="89000">
                    <a:schemeClr val="bg1"/>
                  </a:gs>
                  <a:gs pos="47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85603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EAD0B4-2D3D-2168-599E-59ED599CD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C0164E3E-E4B8-9728-69BA-B7582D293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799" y="-281498"/>
            <a:ext cx="12496799" cy="8325993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7395B717-B2FD-1EEF-E5D9-9BF621C5A929}"/>
              </a:ext>
            </a:extLst>
          </p:cNvPr>
          <p:cNvSpPr txBox="1"/>
          <p:nvPr/>
        </p:nvSpPr>
        <p:spPr>
          <a:xfrm>
            <a:off x="4466688" y="331175"/>
            <a:ext cx="25603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0000">
                      <a:schemeClr val="tx1"/>
                    </a:gs>
                    <a:gs pos="92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Piața</a:t>
            </a:r>
            <a:endParaRPr lang="ro-RO" sz="72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10000">
                    <a:schemeClr val="tx1"/>
                  </a:gs>
                  <a:gs pos="92000">
                    <a:schemeClr val="bg1"/>
                  </a:gs>
                  <a:gs pos="48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D9A1B013-777C-855F-2D5C-EAC535C9FFF8}"/>
              </a:ext>
            </a:extLst>
          </p:cNvPr>
          <p:cNvSpPr txBox="1"/>
          <p:nvPr/>
        </p:nvSpPr>
        <p:spPr>
          <a:xfrm>
            <a:off x="1693879" y="1756324"/>
            <a:ext cx="849944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ro-RO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Piața Totală Adresabilă (TAM):</a:t>
            </a:r>
            <a:endParaRPr lang="en-US" sz="24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91000">
                    <a:schemeClr val="bg1"/>
                  </a:gs>
                  <a:gs pos="9000">
                    <a:schemeClr val="tx1"/>
                  </a:gs>
                  <a:gs pos="53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1257300" lvl="2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Cercetători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oameni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știință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din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domeniul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biomedical.</a:t>
            </a:r>
          </a:p>
          <a:p>
            <a:pPr marL="1257300" lvl="2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Industria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farmaceutică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AD381145-9EDD-B075-2288-F0C293F9C195}"/>
              </a:ext>
            </a:extLst>
          </p:cNvPr>
          <p:cNvSpPr txBox="1"/>
          <p:nvPr/>
        </p:nvSpPr>
        <p:spPr>
          <a:xfrm>
            <a:off x="926955" y="3189000"/>
            <a:ext cx="1033808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ro-RO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Piața Servită Adresabilă (SAM):</a:t>
            </a:r>
            <a:endParaRPr lang="en-US" sz="24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91000">
                    <a:schemeClr val="bg1"/>
                  </a:gs>
                  <a:gs pos="9000">
                    <a:schemeClr val="tx1"/>
                  </a:gs>
                  <a:gs pos="53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it-IT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Cercetători care se concentrează pe anumite boli sau tipuri de gene.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Companii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farmaceutice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sunt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specializate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anumite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domenii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terapeutice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Piața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pentru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aplicații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oferă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vizualizare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interactivă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rețelelor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genă-genă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80548BE5-2FBE-4DDC-2C76-DB55C7FC4C8C}"/>
              </a:ext>
            </a:extLst>
          </p:cNvPr>
          <p:cNvSpPr txBox="1"/>
          <p:nvPr/>
        </p:nvSpPr>
        <p:spPr>
          <a:xfrm>
            <a:off x="619178" y="5023635"/>
            <a:ext cx="1095364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ro-RO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Piața Țintă (SOM):</a:t>
            </a:r>
            <a:endParaRPr lang="en-US" sz="24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91000">
                    <a:schemeClr val="bg1"/>
                  </a:gs>
                  <a:gs pos="9000">
                    <a:schemeClr val="tx1"/>
                  </a:gs>
                  <a:gs pos="53000">
                    <a:srgbClr val="674EFC"/>
                  </a:gs>
                </a:gsLst>
                <a:lin ang="27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Grupuri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cercetare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sau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companii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care sunt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interesate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testeze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aplicația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Numărul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utilizatori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pe care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echipa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ta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poate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atrage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primele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luni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la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lansare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91000">
                      <a:schemeClr val="bg1"/>
                    </a:gs>
                    <a:gs pos="9000">
                      <a:schemeClr val="tx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98759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C58FA-C3AF-E9D0-A602-655D65E4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F2926BC9-6F80-D1CF-5EDA-41074C3BC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4686" y="-177689"/>
            <a:ext cx="12496799" cy="8325993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448FD664-CB61-2D52-88B6-6C78894A7E57}"/>
              </a:ext>
            </a:extLst>
          </p:cNvPr>
          <p:cNvSpPr txBox="1"/>
          <p:nvPr/>
        </p:nvSpPr>
        <p:spPr>
          <a:xfrm>
            <a:off x="862836" y="366743"/>
            <a:ext cx="101617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0000">
                      <a:schemeClr val="tx1"/>
                    </a:gs>
                    <a:gs pos="92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Strategie de introducere pe piață (GTM)</a:t>
            </a:r>
            <a:endParaRPr lang="ro-RO" sz="40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10000">
                    <a:schemeClr val="tx1"/>
                  </a:gs>
                  <a:gs pos="92000">
                    <a:schemeClr val="bg1"/>
                  </a:gs>
                  <a:gs pos="48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984515FB-4584-9784-A51B-DE9815769F35}"/>
              </a:ext>
            </a:extLst>
          </p:cNvPr>
          <p:cNvSpPr txBox="1"/>
          <p:nvPr/>
        </p:nvSpPr>
        <p:spPr>
          <a:xfrm>
            <a:off x="795320" y="1472349"/>
            <a:ext cx="508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Companii farmaceutice</a:t>
            </a:r>
            <a:endParaRPr lang="en-US" sz="24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algn="ctr"/>
            <a:r>
              <a:rPr lang="ro-RO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și biotehnologice</a:t>
            </a:r>
            <a:r>
              <a:rPr lang="en-US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</a:t>
            </a:r>
            <a:endParaRPr lang="ro-RO" sz="24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7B8AC80A-35A4-20A5-46B5-88EC9113A391}"/>
              </a:ext>
            </a:extLst>
          </p:cNvPr>
          <p:cNvSpPr txBox="1"/>
          <p:nvPr/>
        </p:nvSpPr>
        <p:spPr>
          <a:xfrm>
            <a:off x="6225005" y="1467405"/>
            <a:ext cx="508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Cercetători din domeniul biomedical:</a:t>
            </a:r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374ED08C-786A-F103-4A63-542A1F28A0B2}"/>
              </a:ext>
            </a:extLst>
          </p:cNvPr>
          <p:cNvSpPr txBox="1"/>
          <p:nvPr/>
        </p:nvSpPr>
        <p:spPr>
          <a:xfrm>
            <a:off x="795319" y="2701066"/>
            <a:ext cx="50802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Nevoile lor: Instrumente eficiente pentru analiza datelor genomice, identificarea de noi ținte de medicamente, accelerarea procesului de </a:t>
            </a:r>
            <a:r>
              <a:rPr lang="ro-RO" sz="24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repurposing</a:t>
            </a:r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  <a:endParaRPr lang="en-US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E772D2AB-4BA4-BE70-3BC4-2BED421C4105}"/>
              </a:ext>
            </a:extLst>
          </p:cNvPr>
          <p:cNvSpPr txBox="1"/>
          <p:nvPr/>
        </p:nvSpPr>
        <p:spPr>
          <a:xfrm>
            <a:off x="863480" y="5288647"/>
            <a:ext cx="508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Preferințe: Interfață intuitivă, acces la baze de date complete, vizualizări interactive.</a:t>
            </a:r>
          </a:p>
        </p:txBody>
      </p:sp>
      <p:sp>
        <p:nvSpPr>
          <p:cNvPr id="16" name="CasetăText 15">
            <a:extLst>
              <a:ext uri="{FF2B5EF4-FFF2-40B4-BE49-F238E27FC236}">
                <a16:creationId xmlns:a16="http://schemas.microsoft.com/office/drawing/2014/main" id="{0D2C8424-D9EB-6CCB-5541-21E314369445}"/>
              </a:ext>
            </a:extLst>
          </p:cNvPr>
          <p:cNvSpPr txBox="1"/>
          <p:nvPr/>
        </p:nvSpPr>
        <p:spPr>
          <a:xfrm>
            <a:off x="6493716" y="2989939"/>
            <a:ext cx="5080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Nevoile lor: Reducerea costurilor și a timpului de dezvoltare a medicamentelor, identificarea de noi oportunități terapeutice.</a:t>
            </a:r>
            <a:endParaRPr lang="en-US" sz="24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  <p:sp>
        <p:nvSpPr>
          <p:cNvPr id="17" name="CasetăText 16">
            <a:extLst>
              <a:ext uri="{FF2B5EF4-FFF2-40B4-BE49-F238E27FC236}">
                <a16:creationId xmlns:a16="http://schemas.microsoft.com/office/drawing/2014/main" id="{AEDC0167-9714-98E0-1A18-879B4C3F90A1}"/>
              </a:ext>
            </a:extLst>
          </p:cNvPr>
          <p:cNvSpPr txBox="1"/>
          <p:nvPr/>
        </p:nvSpPr>
        <p:spPr>
          <a:xfrm>
            <a:off x="6422595" y="5103981"/>
            <a:ext cx="5080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4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Preferințe: Instrumente scalabile, integrare cu fluxurile de lucru existente, validare riguroasă a datelor.</a:t>
            </a:r>
          </a:p>
        </p:txBody>
      </p:sp>
    </p:spTree>
    <p:extLst>
      <p:ext uri="{BB962C8B-B14F-4D97-AF65-F5344CB8AC3E}">
        <p14:creationId xmlns:p14="http://schemas.microsoft.com/office/powerpoint/2010/main" val="191056196"/>
      </p:ext>
    </p:extLst>
  </p:cSld>
  <p:clrMapOvr>
    <a:masterClrMapping/>
  </p:clrMapOvr>
  <p:transition spd="slow">
    <p:randomBa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9B428-7E5D-327E-AA84-C1008DFC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ine 6">
            <a:extLst>
              <a:ext uri="{FF2B5EF4-FFF2-40B4-BE49-F238E27FC236}">
                <a16:creationId xmlns:a16="http://schemas.microsoft.com/office/drawing/2014/main" id="{1C646AC0-3601-424E-787E-12646276F5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47318"/>
            <a:ext cx="12496799" cy="8325993"/>
          </a:xfrm>
          <a:prstGeom prst="rect">
            <a:avLst/>
          </a:prstGeom>
        </p:spPr>
      </p:pic>
      <p:sp>
        <p:nvSpPr>
          <p:cNvPr id="5" name="CasetăText 4">
            <a:extLst>
              <a:ext uri="{FF2B5EF4-FFF2-40B4-BE49-F238E27FC236}">
                <a16:creationId xmlns:a16="http://schemas.microsoft.com/office/drawing/2014/main" id="{7D1F4EF1-79DC-1948-6DA8-7D667C622484}"/>
              </a:ext>
            </a:extLst>
          </p:cNvPr>
          <p:cNvSpPr txBox="1"/>
          <p:nvPr/>
        </p:nvSpPr>
        <p:spPr>
          <a:xfrm>
            <a:off x="1092064" y="844426"/>
            <a:ext cx="1000786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ooper Black" panose="0208090404030B020404" pitchFamily="18" charset="0"/>
                <a:cs typeface="Cascadia Code" panose="020B0609020000020004" pitchFamily="49" charset="0"/>
              </a:rPr>
              <a:t>	</a:t>
            </a:r>
            <a:r>
              <a:rPr lang="en-US" sz="2800" b="1" u="sng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Parteneriate</a:t>
            </a:r>
            <a:r>
              <a:rPr lang="en-US" sz="2800" b="1" u="sng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800" b="1" u="sng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farmaceutice</a:t>
            </a:r>
            <a:r>
              <a:rPr lang="en-US" sz="2800" b="1" u="sng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 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Se pot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stabili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parteneriate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strategice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cu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companii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farmaceutice</a:t>
            </a:r>
            <a:endParaRPr lang="en-US" sz="2000" b="1" dirty="0">
              <a:ln w="12700">
                <a:solidFill>
                  <a:schemeClr val="tx1"/>
                </a:solidFill>
              </a:ln>
              <a:gradFill>
                <a:gsLst>
                  <a:gs pos="80000">
                    <a:schemeClr val="bg1"/>
                  </a:gs>
                  <a:gs pos="4000">
                    <a:schemeClr val="tx1"/>
                  </a:gs>
                  <a:gs pos="40000">
                    <a:srgbClr val="674EFC"/>
                  </a:gs>
                </a:gsLst>
                <a:lin ang="13500000" scaled="1"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pentru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colabora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la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proiecte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reutilizare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medicamentelor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,</a:t>
            </a:r>
          </a:p>
          <a:p>
            <a:pPr algn="ctr"/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oferind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analize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personalizate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ro-RO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informa</a:t>
            </a:r>
            <a:r>
              <a:rPr lang="ro-RO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ț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ii utile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prin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intermediul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acestei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aplica</a:t>
            </a:r>
            <a:r>
              <a:rPr lang="ro-RO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ț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ii.</a:t>
            </a:r>
          </a:p>
        </p:txBody>
      </p:sp>
      <p:sp>
        <p:nvSpPr>
          <p:cNvPr id="2" name="CasetăText 1">
            <a:extLst>
              <a:ext uri="{FF2B5EF4-FFF2-40B4-BE49-F238E27FC236}">
                <a16:creationId xmlns:a16="http://schemas.microsoft.com/office/drawing/2014/main" id="{1E2EA7CB-BA58-9987-9E5D-0752553AAD58}"/>
              </a:ext>
            </a:extLst>
          </p:cNvPr>
          <p:cNvSpPr txBox="1"/>
          <p:nvPr/>
        </p:nvSpPr>
        <p:spPr>
          <a:xfrm>
            <a:off x="3024599" y="32482"/>
            <a:ext cx="64475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0000">
                      <a:schemeClr val="tx1"/>
                    </a:gs>
                    <a:gs pos="92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Model de </a:t>
            </a:r>
            <a:r>
              <a:rPr lang="en-US" sz="6000" dirty="0" err="1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0000">
                      <a:schemeClr val="tx1"/>
                    </a:gs>
                    <a:gs pos="92000">
                      <a:schemeClr val="bg1"/>
                    </a:gs>
                    <a:gs pos="48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afaceri</a:t>
            </a:r>
            <a:endParaRPr lang="ro-RO" sz="60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10000">
                    <a:schemeClr val="tx1"/>
                  </a:gs>
                  <a:gs pos="92000">
                    <a:schemeClr val="bg1"/>
                  </a:gs>
                  <a:gs pos="48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BEE68DE1-1A53-3853-2351-EE2FA778ABE3}"/>
              </a:ext>
            </a:extLst>
          </p:cNvPr>
          <p:cNvSpPr txBox="1"/>
          <p:nvPr/>
        </p:nvSpPr>
        <p:spPr>
          <a:xfrm>
            <a:off x="323832" y="2427944"/>
            <a:ext cx="1199137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ooper Black" panose="0208090404030B020404" pitchFamily="18" charset="0"/>
                <a:cs typeface="Cascadia Code" panose="020B0609020000020004" pitchFamily="49" charset="0"/>
              </a:rPr>
              <a:t>	</a:t>
            </a:r>
            <a:r>
              <a:rPr lang="ro-RO" sz="28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ro-RO" sz="28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Cercetători din domeniul biomedical</a:t>
            </a:r>
            <a:r>
              <a:rPr lang="en-US" sz="28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</a:t>
            </a:r>
            <a:endParaRPr lang="en-US" sz="2800" b="1" u="sng" dirty="0">
              <a:ln w="12700">
                <a:solidFill>
                  <a:schemeClr val="tx1"/>
                </a:solidFill>
              </a:ln>
              <a:gradFill>
                <a:gsLst>
                  <a:gs pos="80000">
                    <a:schemeClr val="bg1"/>
                  </a:gs>
                  <a:gs pos="4000">
                    <a:schemeClr val="tx1"/>
                  </a:gs>
                  <a:gs pos="40000">
                    <a:srgbClr val="674EFC"/>
                  </a:gs>
                </a:gsLst>
                <a:lin ang="13500000" scaled="1"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Colaborarea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cu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cercetătorii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ajută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la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dezvoltarea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aplicației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,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astfel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încât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informațiile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returnate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să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fie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cât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exacte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posibil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</p:txBody>
      </p:sp>
      <p:graphicFrame>
        <p:nvGraphicFramePr>
          <p:cNvPr id="11" name="Diagramă 10">
            <a:extLst>
              <a:ext uri="{FF2B5EF4-FFF2-40B4-BE49-F238E27FC236}">
                <a16:creationId xmlns:a16="http://schemas.microsoft.com/office/drawing/2014/main" id="{43403B00-3920-9752-2622-DB96D19566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326038"/>
              </p:ext>
            </p:extLst>
          </p:nvPr>
        </p:nvGraphicFramePr>
        <p:xfrm>
          <a:off x="1993908" y="3429000"/>
          <a:ext cx="7419976" cy="32003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E954CACA-0EB4-741E-6FAD-8BC6567D201A}"/>
              </a:ext>
            </a:extLst>
          </p:cNvPr>
          <p:cNvSpPr txBox="1"/>
          <p:nvPr/>
        </p:nvSpPr>
        <p:spPr>
          <a:xfrm>
            <a:off x="9204960" y="5584693"/>
            <a:ext cx="2123440" cy="386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o-RO" dirty="0"/>
          </a:p>
        </p:txBody>
      </p:sp>
      <p:sp>
        <p:nvSpPr>
          <p:cNvPr id="14" name="CasetăText 13">
            <a:extLst>
              <a:ext uri="{FF2B5EF4-FFF2-40B4-BE49-F238E27FC236}">
                <a16:creationId xmlns:a16="http://schemas.microsoft.com/office/drawing/2014/main" id="{103E4183-FD26-CFDD-3E6D-850D7559BC65}"/>
              </a:ext>
            </a:extLst>
          </p:cNvPr>
          <p:cNvSpPr txBox="1"/>
          <p:nvPr/>
        </p:nvSpPr>
        <p:spPr>
          <a:xfrm>
            <a:off x="9458959" y="4620387"/>
            <a:ext cx="30378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Anul 1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Între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5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15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clienți</a:t>
            </a:r>
            <a:endParaRPr lang="en-US" sz="1400" b="1" dirty="0">
              <a:ln w="12700">
                <a:solidFill>
                  <a:schemeClr val="tx1"/>
                </a:solidFill>
              </a:ln>
              <a:gradFill>
                <a:gsLst>
                  <a:gs pos="80000">
                    <a:schemeClr val="bg1"/>
                  </a:gs>
                  <a:gs pos="4000">
                    <a:schemeClr val="tx1"/>
                  </a:gs>
                  <a:gs pos="40000">
                    <a:srgbClr val="674EFC"/>
                  </a:gs>
                </a:gsLst>
                <a:lin ang="13500000" scaled="1"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r>
              <a:rPr lang="en-US" sz="1400" b="1" u="sng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Anul 2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Între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20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35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clienți</a:t>
            </a:r>
            <a:endParaRPr lang="en-US" sz="1400" b="1" dirty="0">
              <a:ln w="12700">
                <a:solidFill>
                  <a:schemeClr val="tx1"/>
                </a:solidFill>
              </a:ln>
              <a:gradFill>
                <a:gsLst>
                  <a:gs pos="80000">
                    <a:schemeClr val="bg1"/>
                  </a:gs>
                  <a:gs pos="4000">
                    <a:schemeClr val="tx1"/>
                  </a:gs>
                  <a:gs pos="40000">
                    <a:srgbClr val="674EFC"/>
                  </a:gs>
                </a:gsLst>
                <a:lin ang="13500000" scaled="1"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r>
              <a:rPr lang="en-US" sz="1400" b="1" u="sng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Anul 3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: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Între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50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1400" b="1" dirty="0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75 </a:t>
            </a:r>
            <a:r>
              <a:rPr lang="en-US" sz="1400" b="1" dirty="0" err="1">
                <a:ln w="12700">
                  <a:solidFill>
                    <a:schemeClr val="tx1"/>
                  </a:solidFill>
                </a:ln>
                <a:gradFill>
                  <a:gsLst>
                    <a:gs pos="80000">
                      <a:schemeClr val="bg1"/>
                    </a:gs>
                    <a:gs pos="4000">
                      <a:schemeClr val="tx1"/>
                    </a:gs>
                    <a:gs pos="40000">
                      <a:srgbClr val="674EFC"/>
                    </a:gs>
                  </a:gsLst>
                  <a:lin ang="13500000" scaled="1"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clienți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88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Graphic spid="11" grpId="0">
        <p:bldAsOne/>
      </p:bldGraphic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rgbClr val="AA71FF"/>
            </a:gs>
            <a:gs pos="15000">
              <a:srgbClr val="AA71FF"/>
            </a:gs>
            <a:gs pos="87000">
              <a:srgbClr val="7162FE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A7DFEB-3D9C-FCF2-54E1-DFAC471AB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ine 3">
            <a:extLst>
              <a:ext uri="{FF2B5EF4-FFF2-40B4-BE49-F238E27FC236}">
                <a16:creationId xmlns:a16="http://schemas.microsoft.com/office/drawing/2014/main" id="{267034CA-1B72-0B68-88D0-2F1F8C8B8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681" y="-1093318"/>
            <a:ext cx="12496799" cy="8325993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AB46EC9E-872B-8728-D156-5CC3716D86A4}"/>
              </a:ext>
            </a:extLst>
          </p:cNvPr>
          <p:cNvSpPr txBox="1"/>
          <p:nvPr/>
        </p:nvSpPr>
        <p:spPr>
          <a:xfrm>
            <a:off x="3551545" y="106264"/>
            <a:ext cx="49263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n w="19050">
                  <a:solidFill>
                    <a:schemeClr val="tx1"/>
                  </a:solidFill>
                </a:ln>
                <a:gradFill flip="none" rotWithShape="1">
                  <a:gsLst>
                    <a:gs pos="11000">
                      <a:schemeClr val="tx1"/>
                    </a:gs>
                    <a:gs pos="90000">
                      <a:schemeClr val="bg1"/>
                    </a:gs>
                    <a:gs pos="53000">
                      <a:srgbClr val="674EFC"/>
                    </a:gs>
                  </a:gsLst>
                  <a:lin ang="2700000" scaled="1"/>
                  <a:tileRect/>
                </a:gradFill>
                <a:latin typeface="Artifakt Element Heavy" panose="020B0B03050000020004" pitchFamily="34" charset="0"/>
                <a:ea typeface="Artifakt Element Heavy" panose="020B0B03050000020004" pitchFamily="34" charset="0"/>
              </a:rPr>
              <a:t>Marketing</a:t>
            </a:r>
            <a:endParaRPr lang="ro-RO" sz="7200" dirty="0">
              <a:ln w="19050">
                <a:solidFill>
                  <a:schemeClr val="tx1"/>
                </a:solidFill>
              </a:ln>
              <a:gradFill flip="none" rotWithShape="1">
                <a:gsLst>
                  <a:gs pos="11000">
                    <a:schemeClr val="tx1"/>
                  </a:gs>
                  <a:gs pos="90000">
                    <a:schemeClr val="bg1"/>
                  </a:gs>
                  <a:gs pos="53000">
                    <a:srgbClr val="674EFC"/>
                  </a:gs>
                </a:gsLst>
                <a:lin ang="2700000" scaled="1"/>
                <a:tileRect/>
              </a:gradFill>
              <a:latin typeface="Artifakt Element Heavy" panose="020B0B03050000020004" pitchFamily="34" charset="0"/>
              <a:ea typeface="Artifakt Element Heavy" panose="020B0B03050000020004" pitchFamily="34" charset="0"/>
            </a:endParaRP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C63B56C7-3676-AA13-1286-E28DE0E67FB6}"/>
              </a:ext>
            </a:extLst>
          </p:cNvPr>
          <p:cNvSpPr txBox="1"/>
          <p:nvPr/>
        </p:nvSpPr>
        <p:spPr>
          <a:xfrm>
            <a:off x="2068270" y="1422169"/>
            <a:ext cx="8055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Marketing de conținut:</a:t>
            </a:r>
            <a:endParaRPr lang="en-US" sz="28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Articole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blog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studii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caz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despre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repurposingul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de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medicamente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Webinarii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și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prezentări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online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despre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funcționalitățile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 </a:t>
            </a:r>
            <a:r>
              <a:rPr lang="en-US" sz="2000" b="1" dirty="0" err="1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aplicației</a:t>
            </a:r>
            <a:r>
              <a:rPr lang="en-US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1F17819F-17F4-69EA-E254-8E18E833C40F}"/>
              </a:ext>
            </a:extLst>
          </p:cNvPr>
          <p:cNvSpPr txBox="1"/>
          <p:nvPr/>
        </p:nvSpPr>
        <p:spPr>
          <a:xfrm>
            <a:off x="1489148" y="3176495"/>
            <a:ext cx="90511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Optimizare pentru motoarele de căutare: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pt-BR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Optimizarea site-ului web și a conținutului pentru cuvinte cheie relevante.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pt-BR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Monitorizarea și îmbunătățirea clasamentului în motoarele de căutare.</a:t>
            </a:r>
          </a:p>
        </p:txBody>
      </p:sp>
      <p:sp>
        <p:nvSpPr>
          <p:cNvPr id="10" name="CasetăText 9">
            <a:extLst>
              <a:ext uri="{FF2B5EF4-FFF2-40B4-BE49-F238E27FC236}">
                <a16:creationId xmlns:a16="http://schemas.microsoft.com/office/drawing/2014/main" id="{C23B8D92-5681-CD55-FC6C-C168A975BA48}"/>
              </a:ext>
            </a:extLst>
          </p:cNvPr>
          <p:cNvSpPr txBox="1"/>
          <p:nvPr/>
        </p:nvSpPr>
        <p:spPr>
          <a:xfrm>
            <a:off x="2362906" y="4988609"/>
            <a:ext cx="805545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o-RO" sz="2800" b="1" u="sng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Parteneriate strategice:</a:t>
            </a:r>
            <a:endParaRPr lang="en-US" sz="2800" b="1" u="sng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it-IT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Colaborări cu universități și institute de cercetare.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it-IT" sz="2000" b="1" dirty="0">
                <a:ln w="12700">
                  <a:solidFill>
                    <a:schemeClr val="tx1"/>
                  </a:solidFill>
                </a:ln>
                <a:gradFill flip="none" rotWithShape="1">
                  <a:gsLst>
                    <a:gs pos="5000">
                      <a:schemeClr val="tx1"/>
                    </a:gs>
                    <a:gs pos="93000">
                      <a:schemeClr val="bg1"/>
                    </a:gs>
                    <a:gs pos="48000">
                      <a:srgbClr val="674EFC"/>
                    </a:gs>
                  </a:gsLst>
                  <a:lin ang="13500000" scaled="1"/>
                  <a:tileRect/>
                </a:gradFill>
                <a:latin typeface="Century Gothic" panose="020B0502020202020204" pitchFamily="34" charset="0"/>
                <a:cs typeface="Cascadia Code" panose="020B0609020000020004" pitchFamily="49" charset="0"/>
              </a:rPr>
              <a:t>Parteneriate cu companii farmaceutice și biotehnologice.</a:t>
            </a:r>
            <a:endParaRPr lang="en-US" sz="2000" b="1" dirty="0">
              <a:ln w="12700">
                <a:solidFill>
                  <a:schemeClr val="tx1"/>
                </a:solidFill>
              </a:ln>
              <a:gradFill flip="none" rotWithShape="1">
                <a:gsLst>
                  <a:gs pos="5000">
                    <a:schemeClr val="tx1"/>
                  </a:gs>
                  <a:gs pos="93000">
                    <a:schemeClr val="bg1"/>
                  </a:gs>
                  <a:gs pos="48000">
                    <a:srgbClr val="674EFC"/>
                  </a:gs>
                </a:gsLst>
                <a:lin ang="13500000" scaled="1"/>
                <a:tileRect/>
              </a:gradFill>
              <a:latin typeface="Century Gothic" panose="020B0502020202020204" pitchFamily="34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5279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703</Words>
  <Application>Microsoft Office PowerPoint</Application>
  <PresentationFormat>Ecran lat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11</vt:i4>
      </vt:variant>
    </vt:vector>
  </HeadingPairs>
  <TitlesOfParts>
    <vt:vector size="19" baseType="lpstr">
      <vt:lpstr>Arial</vt:lpstr>
      <vt:lpstr>Artifakt Element Heavy</vt:lpstr>
      <vt:lpstr>Calibri</vt:lpstr>
      <vt:lpstr>Calibri Light</vt:lpstr>
      <vt:lpstr>Century Gothic</vt:lpstr>
      <vt:lpstr>Cooper Black</vt:lpstr>
      <vt:lpstr>Wingdings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Rebeca Comsa</dc:creator>
  <cp:lastModifiedBy>Rebeca Comsa</cp:lastModifiedBy>
  <cp:revision>24</cp:revision>
  <dcterms:created xsi:type="dcterms:W3CDTF">2025-04-05T09:46:31Z</dcterms:created>
  <dcterms:modified xsi:type="dcterms:W3CDTF">2025-04-06T09:47:56Z</dcterms:modified>
</cp:coreProperties>
</file>