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1" r:id="rId4"/>
    <p:sldId id="282" r:id="rId5"/>
    <p:sldId id="290" r:id="rId6"/>
    <p:sldId id="291" r:id="rId7"/>
    <p:sldId id="292" r:id="rId8"/>
    <p:sldId id="295" r:id="rId9"/>
    <p:sldId id="260" r:id="rId10"/>
    <p:sldId id="293" r:id="rId11"/>
    <p:sldId id="284" r:id="rId12"/>
    <p:sldId id="294" r:id="rId13"/>
    <p:sldId id="296" r:id="rId14"/>
    <p:sldId id="297" r:id="rId15"/>
    <p:sldId id="298" r:id="rId16"/>
    <p:sldId id="299" r:id="rId17"/>
    <p:sldId id="285" r:id="rId18"/>
    <p:sldId id="302" r:id="rId19"/>
    <p:sldId id="300" r:id="rId20"/>
    <p:sldId id="3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76D"/>
    <a:srgbClr val="9DC0BC"/>
    <a:srgbClr val="E9F5F5"/>
    <a:srgbClr val="3E7871"/>
    <a:srgbClr val="9DD5D6"/>
    <a:srgbClr val="93BBD7"/>
    <a:srgbClr val="0077C1"/>
    <a:srgbClr val="E8E8E8"/>
    <a:srgbClr val="038B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0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6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9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5934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9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>
            <a:extLst>
              <a:ext uri="{FF2B5EF4-FFF2-40B4-BE49-F238E27FC236}">
                <a16:creationId xmlns:a16="http://schemas.microsoft.com/office/drawing/2014/main" id="{69191EA1-F214-45B0-9459-9237D9F2EA3B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51449E-B3FB-4348-A259-9F365DEA6B60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FC3798-0C0E-490F-AEE4-4AF84D4DC8E5}"/>
              </a:ext>
            </a:extLst>
          </p:cNvPr>
          <p:cNvSpPr txBox="1"/>
          <p:nvPr/>
        </p:nvSpPr>
        <p:spPr>
          <a:xfrm>
            <a:off x="1492250" y="2812291"/>
            <a:ext cx="921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 err="1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Bilibili</a:t>
            </a:r>
            <a:r>
              <a:rPr lang="zh-CN" altLang="en-US" sz="6000" spc="3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用户社交网络分析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0CC380-A7A1-44AE-8DB3-FADAF4345D29}"/>
              </a:ext>
            </a:extLst>
          </p:cNvPr>
          <p:cNvSpPr txBox="1"/>
          <p:nvPr/>
        </p:nvSpPr>
        <p:spPr>
          <a:xfrm>
            <a:off x="1654176" y="2303865"/>
            <a:ext cx="815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+mn-ea"/>
                <a:sym typeface="+mn-lt"/>
              </a:rPr>
              <a:t>Bilibili</a:t>
            </a:r>
            <a:r>
              <a:rPr lang="en-US" altLang="zh-CN" sz="2400" dirty="0">
                <a:cs typeface="+mn-ea"/>
                <a:sym typeface="+mn-lt"/>
              </a:rPr>
              <a:t> User Social Network Analysis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4C420D0-BFC4-4CB1-864B-96FEDC75855F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C3B3373-E72D-4D08-9B72-725E39CCA2A6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9290CAE-9865-41C0-A0FB-D7759BAA8828}"/>
              </a:ext>
            </a:extLst>
          </p:cNvPr>
          <p:cNvGrpSpPr/>
          <p:nvPr/>
        </p:nvGrpSpPr>
        <p:grpSpPr>
          <a:xfrm>
            <a:off x="1654175" y="4910927"/>
            <a:ext cx="2203450" cy="400110"/>
            <a:chOff x="1654175" y="4908884"/>
            <a:chExt cx="1720850" cy="40011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61414C4-D417-4A52-BA29-3EB009814CCE}"/>
                </a:ext>
              </a:extLst>
            </p:cNvPr>
            <p:cNvSpPr/>
            <p:nvPr/>
          </p:nvSpPr>
          <p:spPr>
            <a:xfrm>
              <a:off x="1654175" y="4908884"/>
              <a:ext cx="1720850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866059A-3EBE-4F48-A48C-94F4E4B3A8E7}"/>
                </a:ext>
              </a:extLst>
            </p:cNvPr>
            <p:cNvSpPr txBox="1"/>
            <p:nvPr/>
          </p:nvSpPr>
          <p:spPr>
            <a:xfrm>
              <a:off x="1654175" y="4924273"/>
              <a:ext cx="171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汇报人：许一鸣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4C6F5F8-169E-4326-A347-11409B9780B8}"/>
              </a:ext>
            </a:extLst>
          </p:cNvPr>
          <p:cNvGrpSpPr/>
          <p:nvPr/>
        </p:nvGrpSpPr>
        <p:grpSpPr>
          <a:xfrm>
            <a:off x="4257674" y="4910927"/>
            <a:ext cx="2709183" cy="400110"/>
            <a:chOff x="1654174" y="4908884"/>
            <a:chExt cx="2333625" cy="40011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2C12C487-C364-4E98-9021-41ECDE03A232}"/>
                </a:ext>
              </a:extLst>
            </p:cNvPr>
            <p:cNvSpPr/>
            <p:nvPr/>
          </p:nvSpPr>
          <p:spPr>
            <a:xfrm>
              <a:off x="1654174" y="4908884"/>
              <a:ext cx="2302669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5389E2B-90FA-4E57-9EC2-EC38733B67B1}"/>
                </a:ext>
              </a:extLst>
            </p:cNvPr>
            <p:cNvSpPr txBox="1"/>
            <p:nvPr/>
          </p:nvSpPr>
          <p:spPr>
            <a:xfrm>
              <a:off x="1654174" y="4924273"/>
              <a:ext cx="233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2022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日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08C414-9D65-40CE-AE9D-B28049146D46}"/>
              </a:ext>
            </a:extLst>
          </p:cNvPr>
          <p:cNvGrpSpPr/>
          <p:nvPr/>
        </p:nvGrpSpPr>
        <p:grpSpPr>
          <a:xfrm>
            <a:off x="9065986" y="774133"/>
            <a:ext cx="2500322" cy="712583"/>
            <a:chOff x="9065986" y="774133"/>
            <a:chExt cx="2500322" cy="712583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FDBF2F6-97B4-47E6-A9C2-E8A052E04E9D}"/>
                </a:ext>
              </a:extLst>
            </p:cNvPr>
            <p:cNvSpPr/>
            <p:nvPr/>
          </p:nvSpPr>
          <p:spPr>
            <a:xfrm>
              <a:off x="9065986" y="774133"/>
              <a:ext cx="2500322" cy="712583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27111D4-B9B9-48FE-A2F2-9D2F9B333195}"/>
                </a:ext>
              </a:extLst>
            </p:cNvPr>
            <p:cNvSpPr txBox="1"/>
            <p:nvPr/>
          </p:nvSpPr>
          <p:spPr>
            <a:xfrm>
              <a:off x="9492226" y="826115"/>
              <a:ext cx="1697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实证网络</a:t>
              </a:r>
            </a:p>
          </p:txBody>
        </p:sp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1255DA3A-F528-4335-A3F4-41CE69C890E2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74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456"/>
    </mc:Choice>
    <mc:Fallback>
      <p:transition advTm="2456"/>
    </mc:Fallback>
  </mc:AlternateContent>
  <p:extLst>
    <p:ext uri="{E180D4A7-C9FB-4DFB-919C-405C955672EB}">
      <p14:showEvtLst xmlns:p14="http://schemas.microsoft.com/office/powerpoint/2010/main">
        <p14:playEvt time="82" objId="4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66E8F0-3DAF-4486-9EEE-37C27317E626}"/>
              </a:ext>
            </a:extLst>
          </p:cNvPr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37A58E-9F42-485B-9305-953F68857292}"/>
                </a:ext>
              </a:extLst>
            </p:cNvPr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51CBC8B-3052-4DA5-822B-290DB09CEFB3}"/>
                </a:ext>
              </a:extLst>
            </p:cNvPr>
            <p:cNvGrpSpPr/>
            <p:nvPr/>
          </p:nvGrpSpPr>
          <p:grpSpPr>
            <a:xfrm>
              <a:off x="4010552" y="3023107"/>
              <a:ext cx="3966213" cy="907941"/>
              <a:chOff x="7844752" y="998114"/>
              <a:chExt cx="3966213" cy="90794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A7DF90-DCEF-43F0-BF70-AA2F020EB934}"/>
                  </a:ext>
                </a:extLst>
              </p:cNvPr>
              <p:cNvSpPr txBox="1"/>
              <p:nvPr/>
            </p:nvSpPr>
            <p:spPr>
              <a:xfrm>
                <a:off x="7844752" y="998114"/>
                <a:ext cx="39662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400" b="0" i="0" u="none" strike="noStrike" kern="1200" cap="none" spc="4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76200" dist="38100" dir="5400000" algn="t" rotWithShape="0">
                        <a:prstClr val="black">
                          <a:alpha val="22000"/>
                        </a:prstClr>
                      </a:outerShdw>
                    </a:effectLst>
                    <a:uLnTx/>
                    <a:uFillTx/>
                    <a:cs typeface="+mn-ea"/>
                    <a:sym typeface="+mn-lt"/>
                  </a:rPr>
                  <a:t>网络结构分析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F59453-64AB-4869-B5E2-7B43850E0C4F}"/>
                  </a:ext>
                </a:extLst>
              </p:cNvPr>
              <p:cNvSpPr txBox="1"/>
              <p:nvPr/>
            </p:nvSpPr>
            <p:spPr>
              <a:xfrm>
                <a:off x="8043197" y="1629056"/>
                <a:ext cx="3687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NETWORK STRUCTURE ANALYSIS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A1B1A1-AAEC-4407-BC1F-510237B9C909}"/>
                </a:ext>
              </a:extLst>
            </p:cNvPr>
            <p:cNvSpPr txBox="1"/>
            <p:nvPr/>
          </p:nvSpPr>
          <p:spPr>
            <a:xfrm>
              <a:off x="2757714" y="2875002"/>
              <a:ext cx="12528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88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网络可视化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E613F93-8A38-6591-45EF-15A4DB8B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9" y="868765"/>
            <a:ext cx="9095362" cy="5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网络可视化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E5FAC65-CA67-D273-6DE1-97AB6AD3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97" y="955753"/>
            <a:ext cx="8453606" cy="50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7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网络度分布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273D66A-D83A-0AD4-A3BD-BAB0061A7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59" y="1234435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0BCE1A-496C-93B8-5685-145CBA09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2" y="2633365"/>
            <a:ext cx="4944674" cy="15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43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网络度聚类系数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5295A94-F602-CB5B-9D9E-61EF1503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3"/>
            <a:ext cx="5852172" cy="4389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2065F0-3083-E8EA-3A24-09AB592C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59" y="2169697"/>
            <a:ext cx="5420463" cy="25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39" y="335911"/>
            <a:ext cx="5803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网络密度和连通子网络分析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9C77C1D-7287-27F5-66CC-2DE37CC7D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3"/>
          <a:stretch/>
        </p:blipFill>
        <p:spPr>
          <a:xfrm>
            <a:off x="7108327" y="1454534"/>
            <a:ext cx="4939980" cy="3948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4A5F9B-1158-D627-97F8-8EF4311D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4" y="2144410"/>
            <a:ext cx="6591632" cy="25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66E8F0-3DAF-4486-9EEE-37C27317E626}"/>
              </a:ext>
            </a:extLst>
          </p:cNvPr>
          <p:cNvGrpSpPr/>
          <p:nvPr/>
        </p:nvGrpSpPr>
        <p:grpSpPr>
          <a:xfrm>
            <a:off x="2540000" y="2817585"/>
            <a:ext cx="6242121" cy="1318985"/>
            <a:chOff x="2540000" y="2817585"/>
            <a:chExt cx="5870074" cy="13189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37A58E-9F42-485B-9305-953F68857292}"/>
                </a:ext>
              </a:extLst>
            </p:cNvPr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51CBC8B-3052-4DA5-822B-290DB09CEFB3}"/>
                </a:ext>
              </a:extLst>
            </p:cNvPr>
            <p:cNvGrpSpPr/>
            <p:nvPr/>
          </p:nvGrpSpPr>
          <p:grpSpPr>
            <a:xfrm>
              <a:off x="4010552" y="3023107"/>
              <a:ext cx="4223892" cy="907941"/>
              <a:chOff x="7844752" y="998114"/>
              <a:chExt cx="4223892" cy="90794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A7DF90-DCEF-43F0-BF70-AA2F020EB934}"/>
                  </a:ext>
                </a:extLst>
              </p:cNvPr>
              <p:cNvSpPr txBox="1"/>
              <p:nvPr/>
            </p:nvSpPr>
            <p:spPr>
              <a:xfrm>
                <a:off x="7844752" y="998114"/>
                <a:ext cx="42238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400" b="0" i="0" u="none" strike="noStrike" kern="1200" cap="none" spc="4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76200" dist="38100" dir="5400000" algn="t" rotWithShape="0">
                        <a:prstClr val="black">
                          <a:alpha val="22000"/>
                        </a:prstClr>
                      </a:outerShdw>
                    </a:effectLst>
                    <a:uLnTx/>
                    <a:uFillTx/>
                    <a:cs typeface="+mn-ea"/>
                    <a:sym typeface="+mn-lt"/>
                  </a:rPr>
                  <a:t>用户影响力发掘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F59453-64AB-4869-B5E2-7B43850E0C4F}"/>
                  </a:ext>
                </a:extLst>
              </p:cNvPr>
              <p:cNvSpPr txBox="1"/>
              <p:nvPr/>
            </p:nvSpPr>
            <p:spPr>
              <a:xfrm>
                <a:off x="8043197" y="1629056"/>
                <a:ext cx="3687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USER INFLUENCE DISCOVERY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A1B1A1-AAEC-4407-BC1F-510237B9C909}"/>
                </a:ext>
              </a:extLst>
            </p:cNvPr>
            <p:cNvSpPr txBox="1"/>
            <p:nvPr/>
          </p:nvSpPr>
          <p:spPr>
            <a:xfrm>
              <a:off x="2757714" y="2875002"/>
              <a:ext cx="12528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39" y="335911"/>
            <a:ext cx="5803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用户影响力发掘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6CB5A65-CE85-562C-0FB1-6D8D4016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3" y="1733761"/>
            <a:ext cx="5782873" cy="36697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B9F09C-DF05-9333-5F6C-DF1DF1F7A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80" y="571022"/>
            <a:ext cx="3895173" cy="59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2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37A58E-9F42-485B-9305-953F68857292}"/>
              </a:ext>
            </a:extLst>
          </p:cNvPr>
          <p:cNvSpPr/>
          <p:nvPr/>
        </p:nvSpPr>
        <p:spPr>
          <a:xfrm>
            <a:off x="4030942" y="2333798"/>
            <a:ext cx="4434912" cy="2305168"/>
          </a:xfrm>
          <a:prstGeom prst="roundRect">
            <a:avLst>
              <a:gd name="adj" fmla="val 50000"/>
            </a:avLst>
          </a:prstGeom>
          <a:solidFill>
            <a:srgbClr val="277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81A77A-1EE7-078C-5359-7E46D16FEEB8}"/>
              </a:ext>
            </a:extLst>
          </p:cNvPr>
          <p:cNvSpPr txBox="1"/>
          <p:nvPr/>
        </p:nvSpPr>
        <p:spPr>
          <a:xfrm>
            <a:off x="4570831" y="2574615"/>
            <a:ext cx="335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spc="400" dirty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22000"/>
                    </a:prstClr>
                  </a:outerShdw>
                </a:effectLst>
                <a:cs typeface="+mn-ea"/>
                <a:sym typeface="+mn-lt"/>
              </a:rPr>
              <a:t>总结</a:t>
            </a:r>
            <a:endParaRPr kumimoji="0" lang="zh-CN" altLang="en-US" sz="8000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22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12F26A-5AFD-79EA-5B71-8194AB8A0E0F}"/>
              </a:ext>
            </a:extLst>
          </p:cNvPr>
          <p:cNvSpPr txBox="1"/>
          <p:nvPr/>
        </p:nvSpPr>
        <p:spPr>
          <a:xfrm>
            <a:off x="4287935" y="3801125"/>
            <a:ext cx="392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766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>
            <a:extLst>
              <a:ext uri="{FF2B5EF4-FFF2-40B4-BE49-F238E27FC236}">
                <a16:creationId xmlns:a16="http://schemas.microsoft.com/office/drawing/2014/main" id="{69191EA1-F214-45B0-9459-9237D9F2EA3B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51449E-B3FB-4348-A259-9F365DEA6B60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FC3798-0C0E-490F-AEE4-4AF84D4DC8E5}"/>
              </a:ext>
            </a:extLst>
          </p:cNvPr>
          <p:cNvSpPr txBox="1"/>
          <p:nvPr/>
        </p:nvSpPr>
        <p:spPr>
          <a:xfrm>
            <a:off x="1492250" y="2812291"/>
            <a:ext cx="921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spc="3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0CC380-A7A1-44AE-8DB3-FADAF4345D29}"/>
              </a:ext>
            </a:extLst>
          </p:cNvPr>
          <p:cNvSpPr txBox="1"/>
          <p:nvPr/>
        </p:nvSpPr>
        <p:spPr>
          <a:xfrm>
            <a:off x="1654176" y="2199361"/>
            <a:ext cx="815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THANKS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4C420D0-BFC4-4CB1-864B-96FEDC75855F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C3B3373-E72D-4D08-9B72-725E39CCA2A6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9290CAE-9865-41C0-A0FB-D7759BAA8828}"/>
              </a:ext>
            </a:extLst>
          </p:cNvPr>
          <p:cNvGrpSpPr/>
          <p:nvPr/>
        </p:nvGrpSpPr>
        <p:grpSpPr>
          <a:xfrm>
            <a:off x="1654175" y="4910927"/>
            <a:ext cx="2203450" cy="400110"/>
            <a:chOff x="1654175" y="4908884"/>
            <a:chExt cx="1720850" cy="40011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61414C4-D417-4A52-BA29-3EB009814CCE}"/>
                </a:ext>
              </a:extLst>
            </p:cNvPr>
            <p:cNvSpPr/>
            <p:nvPr/>
          </p:nvSpPr>
          <p:spPr>
            <a:xfrm>
              <a:off x="1654175" y="4908884"/>
              <a:ext cx="1720850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866059A-3EBE-4F48-A48C-94F4E4B3A8E7}"/>
                </a:ext>
              </a:extLst>
            </p:cNvPr>
            <p:cNvSpPr txBox="1"/>
            <p:nvPr/>
          </p:nvSpPr>
          <p:spPr>
            <a:xfrm>
              <a:off x="1654175" y="4924273"/>
              <a:ext cx="171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汇报人：许一鸣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4C6F5F8-169E-4326-A347-11409B9780B8}"/>
              </a:ext>
            </a:extLst>
          </p:cNvPr>
          <p:cNvGrpSpPr/>
          <p:nvPr/>
        </p:nvGrpSpPr>
        <p:grpSpPr>
          <a:xfrm>
            <a:off x="4257674" y="4910927"/>
            <a:ext cx="2709183" cy="400110"/>
            <a:chOff x="1654174" y="4908884"/>
            <a:chExt cx="2333625" cy="40011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2C12C487-C364-4E98-9021-41ECDE03A232}"/>
                </a:ext>
              </a:extLst>
            </p:cNvPr>
            <p:cNvSpPr/>
            <p:nvPr/>
          </p:nvSpPr>
          <p:spPr>
            <a:xfrm>
              <a:off x="1654174" y="4908884"/>
              <a:ext cx="2302669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5389E2B-90FA-4E57-9EC2-EC38733B67B1}"/>
                </a:ext>
              </a:extLst>
            </p:cNvPr>
            <p:cNvSpPr txBox="1"/>
            <p:nvPr/>
          </p:nvSpPr>
          <p:spPr>
            <a:xfrm>
              <a:off x="1654174" y="4924273"/>
              <a:ext cx="233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2022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日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08C414-9D65-40CE-AE9D-B28049146D46}"/>
              </a:ext>
            </a:extLst>
          </p:cNvPr>
          <p:cNvGrpSpPr/>
          <p:nvPr/>
        </p:nvGrpSpPr>
        <p:grpSpPr>
          <a:xfrm>
            <a:off x="9065986" y="774133"/>
            <a:ext cx="2500322" cy="712583"/>
            <a:chOff x="9065986" y="774133"/>
            <a:chExt cx="2500322" cy="712583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FDBF2F6-97B4-47E6-A9C2-E8A052E04E9D}"/>
                </a:ext>
              </a:extLst>
            </p:cNvPr>
            <p:cNvSpPr/>
            <p:nvPr/>
          </p:nvSpPr>
          <p:spPr>
            <a:xfrm>
              <a:off x="9065986" y="774133"/>
              <a:ext cx="2500322" cy="712583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27111D4-B9B9-48FE-A2F2-9D2F9B333195}"/>
                </a:ext>
              </a:extLst>
            </p:cNvPr>
            <p:cNvSpPr txBox="1"/>
            <p:nvPr/>
          </p:nvSpPr>
          <p:spPr>
            <a:xfrm>
              <a:off x="9492226" y="826115"/>
              <a:ext cx="1697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实证网络</a:t>
              </a:r>
            </a:p>
          </p:txBody>
        </p:sp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1255DA3A-F528-4335-A3F4-41CE69C890E2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91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456"/>
    </mc:Choice>
    <mc:Fallback>
      <p:transition advTm="2456"/>
    </mc:Fallback>
  </mc:AlternateContent>
  <p:extLst>
    <p:ext uri="{E180D4A7-C9FB-4DFB-919C-405C955672EB}">
      <p14:showEvtLst xmlns:p14="http://schemas.microsoft.com/office/powerpoint/2010/main">
        <p14:playEvt time="82" objId="4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43D85A7-BCE7-4B22-A9D5-ADE9BB3ABFDC}"/>
              </a:ext>
            </a:extLst>
          </p:cNvPr>
          <p:cNvSpPr/>
          <p:nvPr/>
        </p:nvSpPr>
        <p:spPr>
          <a:xfrm>
            <a:off x="496108" y="-2181679"/>
            <a:ext cx="4363358" cy="43633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EE9EF48-AA80-49D0-BF1E-444EB3D90444}"/>
              </a:ext>
            </a:extLst>
          </p:cNvPr>
          <p:cNvSpPr/>
          <p:nvPr/>
        </p:nvSpPr>
        <p:spPr>
          <a:xfrm>
            <a:off x="299455" y="356507"/>
            <a:ext cx="1326144" cy="1326144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91DCA2-4202-4840-90B9-E33400AB7B63}"/>
              </a:ext>
            </a:extLst>
          </p:cNvPr>
          <p:cNvGrpSpPr/>
          <p:nvPr/>
        </p:nvGrpSpPr>
        <p:grpSpPr>
          <a:xfrm>
            <a:off x="2112402" y="975030"/>
            <a:ext cx="3315942" cy="877799"/>
            <a:chOff x="2112402" y="975030"/>
            <a:chExt cx="3315942" cy="87779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8354A7C-4CDD-471F-A5E4-A424925F7D10}"/>
                </a:ext>
              </a:extLst>
            </p:cNvPr>
            <p:cNvSpPr/>
            <p:nvPr/>
          </p:nvSpPr>
          <p:spPr>
            <a:xfrm>
              <a:off x="2112402" y="975030"/>
              <a:ext cx="3315942" cy="877799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385C46-D17D-4466-ABB9-7A49FD7D7186}"/>
                </a:ext>
              </a:extLst>
            </p:cNvPr>
            <p:cNvSpPr txBox="1"/>
            <p:nvPr/>
          </p:nvSpPr>
          <p:spPr>
            <a:xfrm>
              <a:off x="2417716" y="1059986"/>
              <a:ext cx="12322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目录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88BDF7D-D9B0-4FCC-BD54-F227A2CAC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980" y="1190914"/>
              <a:ext cx="123825" cy="49173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44BBCC-2887-4DF3-85AB-0310D7E80D50}"/>
                </a:ext>
              </a:extLst>
            </p:cNvPr>
            <p:cNvSpPr txBox="1"/>
            <p:nvPr/>
          </p:nvSpPr>
          <p:spPr>
            <a:xfrm>
              <a:off x="3800121" y="1280269"/>
              <a:ext cx="162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CONTENTES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EC9920-C1F3-4DB9-89B6-80A62CA18F83}"/>
              </a:ext>
            </a:extLst>
          </p:cNvPr>
          <p:cNvGrpSpPr/>
          <p:nvPr/>
        </p:nvGrpSpPr>
        <p:grpSpPr>
          <a:xfrm>
            <a:off x="1190134" y="2989597"/>
            <a:ext cx="952500" cy="584775"/>
            <a:chOff x="6762561" y="1160797"/>
            <a:chExt cx="952500" cy="58477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10C83-C5CF-4CD2-AE51-C0764069911D}"/>
                </a:ext>
              </a:extLst>
            </p:cNvPr>
            <p:cNvSpPr/>
            <p:nvPr/>
          </p:nvSpPr>
          <p:spPr>
            <a:xfrm>
              <a:off x="6762561" y="1197279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831E7E-C4CE-447C-8421-3CAE73E42AA2}"/>
                </a:ext>
              </a:extLst>
            </p:cNvPr>
            <p:cNvSpPr txBox="1"/>
            <p:nvPr/>
          </p:nvSpPr>
          <p:spPr>
            <a:xfrm>
              <a:off x="6787961" y="1160797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7776D"/>
                  </a:solidFill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25BB11-BB72-47C6-9962-3BCCE357A3C6}"/>
              </a:ext>
            </a:extLst>
          </p:cNvPr>
          <p:cNvGrpSpPr/>
          <p:nvPr/>
        </p:nvGrpSpPr>
        <p:grpSpPr>
          <a:xfrm>
            <a:off x="2417716" y="2866768"/>
            <a:ext cx="3458906" cy="801221"/>
            <a:chOff x="7932994" y="1089445"/>
            <a:chExt cx="3458906" cy="80122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D9C852-1E9E-499A-95DB-C95E3AA46323}"/>
                </a:ext>
              </a:extLst>
            </p:cNvPr>
            <p:cNvSpPr txBox="1"/>
            <p:nvPr/>
          </p:nvSpPr>
          <p:spPr>
            <a:xfrm>
              <a:off x="7932994" y="1089445"/>
              <a:ext cx="3458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400" dirty="0">
                  <a:solidFill>
                    <a:srgbClr val="27776D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cs typeface="+mn-ea"/>
                  <a:sym typeface="+mn-lt"/>
                </a:rPr>
                <a:t>数据获取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B723641-9C10-4B64-B5D5-88A7C13CC93D}"/>
                </a:ext>
              </a:extLst>
            </p:cNvPr>
            <p:cNvSpPr txBox="1"/>
            <p:nvPr/>
          </p:nvSpPr>
          <p:spPr>
            <a:xfrm>
              <a:off x="8043197" y="1629056"/>
              <a:ext cx="3220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solidFill>
                    <a:srgbClr val="27776D"/>
                  </a:solidFill>
                  <a:cs typeface="+mn-ea"/>
                  <a:sym typeface="+mn-lt"/>
                </a:rPr>
                <a:t>DATA ACQUISITION</a:t>
              </a:r>
              <a:endParaRPr lang="zh-CN" altLang="en-US" sz="105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F065AAC-69FD-4523-B026-54DC0D437C11}"/>
              </a:ext>
            </a:extLst>
          </p:cNvPr>
          <p:cNvGrpSpPr/>
          <p:nvPr/>
        </p:nvGrpSpPr>
        <p:grpSpPr>
          <a:xfrm>
            <a:off x="6315380" y="2978340"/>
            <a:ext cx="952500" cy="584775"/>
            <a:chOff x="6762561" y="2351806"/>
            <a:chExt cx="952500" cy="5847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6854D0A-18BA-47DE-AC99-FD8478815AE0}"/>
                </a:ext>
              </a:extLst>
            </p:cNvPr>
            <p:cNvSpPr/>
            <p:nvPr/>
          </p:nvSpPr>
          <p:spPr>
            <a:xfrm>
              <a:off x="6762561" y="2399546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2D5259F-D7FE-4109-88C4-5D42FFB17A6E}"/>
                </a:ext>
              </a:extLst>
            </p:cNvPr>
            <p:cNvSpPr txBox="1"/>
            <p:nvPr/>
          </p:nvSpPr>
          <p:spPr>
            <a:xfrm>
              <a:off x="6785507" y="2351806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7776D"/>
                  </a:solidFill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61B1A39-F41E-4C91-B66E-11F70C1FCFB1}"/>
              </a:ext>
            </a:extLst>
          </p:cNvPr>
          <p:cNvGrpSpPr/>
          <p:nvPr/>
        </p:nvGrpSpPr>
        <p:grpSpPr>
          <a:xfrm>
            <a:off x="7542962" y="2866768"/>
            <a:ext cx="3458906" cy="801221"/>
            <a:chOff x="7932994" y="1089445"/>
            <a:chExt cx="3458906" cy="80122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CD92407-093D-4360-8367-57E018CAF7C7}"/>
                </a:ext>
              </a:extLst>
            </p:cNvPr>
            <p:cNvSpPr txBox="1"/>
            <p:nvPr/>
          </p:nvSpPr>
          <p:spPr>
            <a:xfrm>
              <a:off x="7932994" y="1089445"/>
              <a:ext cx="3458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400" dirty="0">
                  <a:solidFill>
                    <a:srgbClr val="27776D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cs typeface="+mn-ea"/>
                  <a:sym typeface="+mn-lt"/>
                </a:rPr>
                <a:t>用户特征分析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41034D-2D98-48B8-AC44-613B4AFE829A}"/>
                </a:ext>
              </a:extLst>
            </p:cNvPr>
            <p:cNvSpPr txBox="1"/>
            <p:nvPr/>
          </p:nvSpPr>
          <p:spPr>
            <a:xfrm>
              <a:off x="8043197" y="1629056"/>
              <a:ext cx="3220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solidFill>
                    <a:srgbClr val="27776D"/>
                  </a:solidFill>
                  <a:cs typeface="+mn-ea"/>
                  <a:sym typeface="+mn-lt"/>
                </a:rPr>
                <a:t>USER CHARACTERISTICS ANALYSIS</a:t>
              </a:r>
              <a:endParaRPr lang="zh-CN" altLang="en-US" sz="105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8CACA0-E0D4-4D60-A61A-D597A24E8D8A}"/>
              </a:ext>
            </a:extLst>
          </p:cNvPr>
          <p:cNvGrpSpPr/>
          <p:nvPr/>
        </p:nvGrpSpPr>
        <p:grpSpPr>
          <a:xfrm>
            <a:off x="1190134" y="4461304"/>
            <a:ext cx="952500" cy="584775"/>
            <a:chOff x="6762561" y="3550725"/>
            <a:chExt cx="952500" cy="5847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DE814D9-715C-419F-864F-EB4CC861513C}"/>
                </a:ext>
              </a:extLst>
            </p:cNvPr>
            <p:cNvSpPr/>
            <p:nvPr/>
          </p:nvSpPr>
          <p:spPr>
            <a:xfrm>
              <a:off x="6762561" y="3601813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DC85226-A257-407B-88BC-EDDF9C821300}"/>
                </a:ext>
              </a:extLst>
            </p:cNvPr>
            <p:cNvSpPr txBox="1"/>
            <p:nvPr/>
          </p:nvSpPr>
          <p:spPr>
            <a:xfrm>
              <a:off x="6785507" y="3550725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7776D"/>
                  </a:solidFill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2FBFA5D-48D7-43F7-9C92-B53073F91A17}"/>
              </a:ext>
            </a:extLst>
          </p:cNvPr>
          <p:cNvGrpSpPr/>
          <p:nvPr/>
        </p:nvGrpSpPr>
        <p:grpSpPr>
          <a:xfrm>
            <a:off x="2417716" y="4353079"/>
            <a:ext cx="3458906" cy="801221"/>
            <a:chOff x="7932994" y="1089445"/>
            <a:chExt cx="3458906" cy="80122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5137F4A-3A91-47CA-BA53-91C456B9EBCB}"/>
                </a:ext>
              </a:extLst>
            </p:cNvPr>
            <p:cNvSpPr txBox="1"/>
            <p:nvPr/>
          </p:nvSpPr>
          <p:spPr>
            <a:xfrm>
              <a:off x="7932994" y="1089445"/>
              <a:ext cx="3458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400" dirty="0">
                  <a:solidFill>
                    <a:srgbClr val="27776D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cs typeface="+mn-ea"/>
                  <a:sym typeface="+mn-lt"/>
                </a:rPr>
                <a:t>网络结构分析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F2E518-A36C-4F23-A7C9-3DE0B65E29DE}"/>
                </a:ext>
              </a:extLst>
            </p:cNvPr>
            <p:cNvSpPr txBox="1"/>
            <p:nvPr/>
          </p:nvSpPr>
          <p:spPr>
            <a:xfrm>
              <a:off x="8043197" y="1629056"/>
              <a:ext cx="3220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solidFill>
                    <a:srgbClr val="27776D"/>
                  </a:solidFill>
                  <a:cs typeface="+mn-ea"/>
                  <a:sym typeface="+mn-lt"/>
                </a:rPr>
                <a:t>NETWORK STRUCTURE ANALYSIS</a:t>
              </a:r>
              <a:endParaRPr lang="zh-CN" altLang="en-US" sz="105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82F5E6-B9C5-4657-B140-46242EF51091}"/>
              </a:ext>
            </a:extLst>
          </p:cNvPr>
          <p:cNvGrpSpPr/>
          <p:nvPr/>
        </p:nvGrpSpPr>
        <p:grpSpPr>
          <a:xfrm>
            <a:off x="6338326" y="4461303"/>
            <a:ext cx="952500" cy="584775"/>
            <a:chOff x="6762561" y="4752991"/>
            <a:chExt cx="952500" cy="5847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D26180-ED24-4254-ADCF-1D4785054BC2}"/>
                </a:ext>
              </a:extLst>
            </p:cNvPr>
            <p:cNvSpPr/>
            <p:nvPr/>
          </p:nvSpPr>
          <p:spPr>
            <a:xfrm>
              <a:off x="6762561" y="4804079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25D69E1-0CE1-41EA-B041-4993D971DA8D}"/>
                </a:ext>
              </a:extLst>
            </p:cNvPr>
            <p:cNvSpPr txBox="1"/>
            <p:nvPr/>
          </p:nvSpPr>
          <p:spPr>
            <a:xfrm>
              <a:off x="6786937" y="4752991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7776D"/>
                  </a:solidFill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1D6E133-A2DC-424F-9236-B080A2BE214F}"/>
              </a:ext>
            </a:extLst>
          </p:cNvPr>
          <p:cNvGrpSpPr/>
          <p:nvPr/>
        </p:nvGrpSpPr>
        <p:grpSpPr>
          <a:xfrm>
            <a:off x="7565907" y="4353079"/>
            <a:ext cx="3870616" cy="1200329"/>
            <a:chOff x="7932993" y="1089445"/>
            <a:chExt cx="3649263" cy="120032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E306554-85A2-4E8B-A1B7-31E2387F90ED}"/>
                </a:ext>
              </a:extLst>
            </p:cNvPr>
            <p:cNvSpPr txBox="1"/>
            <p:nvPr/>
          </p:nvSpPr>
          <p:spPr>
            <a:xfrm>
              <a:off x="7932993" y="1089445"/>
              <a:ext cx="36492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400" dirty="0">
                  <a:solidFill>
                    <a:srgbClr val="27776D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cs typeface="+mn-ea"/>
                  <a:sym typeface="+mn-lt"/>
                </a:rPr>
                <a:t>用户影响力发掘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F92AA0-1527-4D93-B4BB-1D970EDCA221}"/>
                </a:ext>
              </a:extLst>
            </p:cNvPr>
            <p:cNvSpPr txBox="1"/>
            <p:nvPr/>
          </p:nvSpPr>
          <p:spPr>
            <a:xfrm>
              <a:off x="8043197" y="1629056"/>
              <a:ext cx="3220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solidFill>
                    <a:srgbClr val="27776D"/>
                  </a:solidFill>
                  <a:cs typeface="+mn-ea"/>
                  <a:sym typeface="+mn-lt"/>
                </a:rPr>
                <a:t>USER INFLUENCE DISCOVERY</a:t>
              </a:r>
              <a:endParaRPr lang="zh-CN" altLang="en-US" sz="1050" dirty="0">
                <a:solidFill>
                  <a:srgbClr val="27776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1D094D52-ECEE-4886-8C0E-16F9A27772EE}"/>
              </a:ext>
            </a:extLst>
          </p:cNvPr>
          <p:cNvSpPr/>
          <p:nvPr/>
        </p:nvSpPr>
        <p:spPr>
          <a:xfrm>
            <a:off x="10299343" y="5470946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1F667FF-65A1-460B-9746-75E71032AA8B}"/>
              </a:ext>
            </a:extLst>
          </p:cNvPr>
          <p:cNvSpPr/>
          <p:nvPr/>
        </p:nvSpPr>
        <p:spPr>
          <a:xfrm>
            <a:off x="11660072" y="4507969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EF41AD-2800-4FEC-82FE-B48941BC3EB2}"/>
              </a:ext>
            </a:extLst>
          </p:cNvPr>
          <p:cNvSpPr/>
          <p:nvPr/>
        </p:nvSpPr>
        <p:spPr>
          <a:xfrm>
            <a:off x="9983151" y="5171760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45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66E8F0-3DAF-4486-9EEE-37C27317E626}"/>
              </a:ext>
            </a:extLst>
          </p:cNvPr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37A58E-9F42-485B-9305-953F68857292}"/>
                </a:ext>
              </a:extLst>
            </p:cNvPr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51CBC8B-3052-4DA5-822B-290DB09CEFB3}"/>
                </a:ext>
              </a:extLst>
            </p:cNvPr>
            <p:cNvGrpSpPr/>
            <p:nvPr/>
          </p:nvGrpSpPr>
          <p:grpSpPr>
            <a:xfrm>
              <a:off x="4054094" y="2905623"/>
              <a:ext cx="3966213" cy="1025425"/>
              <a:chOff x="7888294" y="880630"/>
              <a:chExt cx="3966213" cy="102542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A7DF90-DCEF-43F0-BF70-AA2F020EB934}"/>
                  </a:ext>
                </a:extLst>
              </p:cNvPr>
              <p:cNvSpPr txBox="1"/>
              <p:nvPr/>
            </p:nvSpPr>
            <p:spPr>
              <a:xfrm>
                <a:off x="7888294" y="880630"/>
                <a:ext cx="39662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400" spc="400" dirty="0">
                    <a:solidFill>
                      <a:schemeClr val="bg1"/>
                    </a:solidFill>
                    <a:effectLst>
                      <a:outerShdw blurRad="76200" dist="38100" dir="5400000" algn="t" rotWithShape="0">
                        <a:prstClr val="black">
                          <a:alpha val="22000"/>
                        </a:prstClr>
                      </a:outerShdw>
                    </a:effectLst>
                    <a:cs typeface="+mn-ea"/>
                    <a:sym typeface="+mn-lt"/>
                  </a:rPr>
                  <a:t>数据获取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F59453-64AB-4869-B5E2-7B43850E0C4F}"/>
                  </a:ext>
                </a:extLst>
              </p:cNvPr>
              <p:cNvSpPr txBox="1"/>
              <p:nvPr/>
            </p:nvSpPr>
            <p:spPr>
              <a:xfrm>
                <a:off x="8043197" y="1629056"/>
                <a:ext cx="3687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DATA ACQUISITION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A1B1A1-AAEC-4407-BC1F-510237B9C909}"/>
                </a:ext>
              </a:extLst>
            </p:cNvPr>
            <p:cNvSpPr txBox="1"/>
            <p:nvPr/>
          </p:nvSpPr>
          <p:spPr>
            <a:xfrm>
              <a:off x="2859313" y="2875002"/>
              <a:ext cx="119478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14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9D61B7-BB15-AD4F-2A59-568C8C79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47" y="1052855"/>
            <a:ext cx="4174856" cy="46255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数据获取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28D0C26-2DBF-E128-C139-208CB243A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53"/>
          <a:stretch/>
        </p:blipFill>
        <p:spPr>
          <a:xfrm>
            <a:off x="852813" y="1288972"/>
            <a:ext cx="5955611" cy="41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数据获取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A99CDF1-CC31-553B-7708-3849237B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81" y="2217012"/>
            <a:ext cx="7895238" cy="3190476"/>
          </a:xfrm>
          <a:prstGeom prst="rect">
            <a:avLst/>
          </a:prstGeom>
        </p:spPr>
      </p:pic>
      <p:sp>
        <p:nvSpPr>
          <p:cNvPr id="9" name="圆角矩形 12">
            <a:extLst>
              <a:ext uri="{FF2B5EF4-FFF2-40B4-BE49-F238E27FC236}">
                <a16:creationId xmlns:a16="http://schemas.microsoft.com/office/drawing/2014/main" id="{9AECDA8E-0352-E677-EB08-7DBE5BFCCA06}"/>
              </a:ext>
            </a:extLst>
          </p:cNvPr>
          <p:cNvSpPr/>
          <p:nvPr/>
        </p:nvSpPr>
        <p:spPr>
          <a:xfrm>
            <a:off x="1000798" y="1450512"/>
            <a:ext cx="1742401" cy="523240"/>
          </a:xfrm>
          <a:prstGeom prst="roundRect">
            <a:avLst/>
          </a:prstGeom>
          <a:solidFill>
            <a:srgbClr val="277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" name="TextBox 224">
            <a:extLst>
              <a:ext uri="{FF2B5EF4-FFF2-40B4-BE49-F238E27FC236}">
                <a16:creationId xmlns:a16="http://schemas.microsoft.com/office/drawing/2014/main" id="{89B0FEE8-B9AE-7243-2835-87B133EB1E33}"/>
              </a:ext>
            </a:extLst>
          </p:cNvPr>
          <p:cNvSpPr txBox="1"/>
          <p:nvPr/>
        </p:nvSpPr>
        <p:spPr>
          <a:xfrm>
            <a:off x="1000799" y="1415445"/>
            <a:ext cx="1742401" cy="488724"/>
          </a:xfrm>
          <a:prstGeom prst="rect">
            <a:avLst/>
          </a:prstGeom>
          <a:noFill/>
        </p:spPr>
        <p:txBody>
          <a:bodyPr wrap="square" lIns="91403" tIns="0" rIns="91403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爬虫思路</a:t>
            </a:r>
          </a:p>
        </p:txBody>
      </p:sp>
    </p:spTree>
    <p:extLst>
      <p:ext uri="{BB962C8B-B14F-4D97-AF65-F5344CB8AC3E}">
        <p14:creationId xmlns:p14="http://schemas.microsoft.com/office/powerpoint/2010/main" val="384899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数据获取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C5ABF53-40E3-0025-E8D1-A1C9AA9D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98" y="2008819"/>
            <a:ext cx="7915130" cy="3298809"/>
          </a:xfrm>
          <a:prstGeom prst="rect">
            <a:avLst/>
          </a:prstGeom>
        </p:spPr>
      </p:pic>
      <p:sp>
        <p:nvSpPr>
          <p:cNvPr id="8" name="圆角矩形 12">
            <a:extLst>
              <a:ext uri="{FF2B5EF4-FFF2-40B4-BE49-F238E27FC236}">
                <a16:creationId xmlns:a16="http://schemas.microsoft.com/office/drawing/2014/main" id="{9BCF62EF-420F-19B0-EF63-A1D32F9CF9A8}"/>
              </a:ext>
            </a:extLst>
          </p:cNvPr>
          <p:cNvSpPr/>
          <p:nvPr/>
        </p:nvSpPr>
        <p:spPr>
          <a:xfrm>
            <a:off x="1000798" y="1450512"/>
            <a:ext cx="1742401" cy="523240"/>
          </a:xfrm>
          <a:prstGeom prst="roundRect">
            <a:avLst/>
          </a:prstGeom>
          <a:solidFill>
            <a:srgbClr val="277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" name="TextBox 224">
            <a:extLst>
              <a:ext uri="{FF2B5EF4-FFF2-40B4-BE49-F238E27FC236}">
                <a16:creationId xmlns:a16="http://schemas.microsoft.com/office/drawing/2014/main" id="{E94353AB-7959-F0D6-5EB8-8E2DA099886A}"/>
              </a:ext>
            </a:extLst>
          </p:cNvPr>
          <p:cNvSpPr txBox="1"/>
          <p:nvPr/>
        </p:nvSpPr>
        <p:spPr>
          <a:xfrm>
            <a:off x="1000799" y="1415445"/>
            <a:ext cx="1742401" cy="488724"/>
          </a:xfrm>
          <a:prstGeom prst="rect">
            <a:avLst/>
          </a:prstGeom>
          <a:noFill/>
        </p:spPr>
        <p:txBody>
          <a:bodyPr wrap="square" lIns="91403" tIns="0" rIns="91403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76682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BE5F21-28E0-41E2-A426-F5ED0DCFD0E9}"/>
              </a:ext>
            </a:extLst>
          </p:cNvPr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7308F7-00A7-4AF4-9739-2EA6A3F3A1C5}"/>
              </a:ext>
            </a:extLst>
          </p:cNvPr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030A4-9CF4-44F6-A190-0EE7A17A6F61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1CD372-7C25-4BA3-A16D-96DE363EC5A4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C7FA0-9AA9-4ECE-B492-8CF5DC949F64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66E8F0-3DAF-4486-9EEE-37C27317E626}"/>
              </a:ext>
            </a:extLst>
          </p:cNvPr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537A58E-9F42-485B-9305-953F68857292}"/>
                </a:ext>
              </a:extLst>
            </p:cNvPr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51CBC8B-3052-4DA5-822B-290DB09CEFB3}"/>
                </a:ext>
              </a:extLst>
            </p:cNvPr>
            <p:cNvGrpSpPr/>
            <p:nvPr/>
          </p:nvGrpSpPr>
          <p:grpSpPr>
            <a:xfrm>
              <a:off x="4010552" y="2968022"/>
              <a:ext cx="3966213" cy="963025"/>
              <a:chOff x="7844752" y="943029"/>
              <a:chExt cx="3966213" cy="96302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A7DF90-DCEF-43F0-BF70-AA2F020EB934}"/>
                  </a:ext>
                </a:extLst>
              </p:cNvPr>
              <p:cNvSpPr txBox="1"/>
              <p:nvPr/>
            </p:nvSpPr>
            <p:spPr>
              <a:xfrm>
                <a:off x="7844752" y="943029"/>
                <a:ext cx="39662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400" b="0" i="0" u="none" strike="noStrike" kern="1200" cap="none" spc="4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76200" dist="38100" dir="5400000" algn="t" rotWithShape="0">
                        <a:prstClr val="black">
                          <a:alpha val="22000"/>
                        </a:prstClr>
                      </a:outerShdw>
                    </a:effectLst>
                    <a:uLnTx/>
                    <a:uFillTx/>
                    <a:cs typeface="+mn-ea"/>
                    <a:sym typeface="+mn-lt"/>
                  </a:rPr>
                  <a:t>用户特征分析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F59453-64AB-4869-B5E2-7B43850E0C4F}"/>
                  </a:ext>
                </a:extLst>
              </p:cNvPr>
              <p:cNvSpPr txBox="1"/>
              <p:nvPr/>
            </p:nvSpPr>
            <p:spPr>
              <a:xfrm>
                <a:off x="7977048" y="1629055"/>
                <a:ext cx="37677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USER CHARACTERISTICS ANALYSIS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A1B1A1-AAEC-4407-BC1F-510237B9C909}"/>
                </a:ext>
              </a:extLst>
            </p:cNvPr>
            <p:cNvSpPr txBox="1"/>
            <p:nvPr/>
          </p:nvSpPr>
          <p:spPr>
            <a:xfrm>
              <a:off x="2757714" y="2875002"/>
              <a:ext cx="12528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03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1FCEC1F5-B9D6-4992-A0F3-6B52BECD2638}"/>
              </a:ext>
            </a:extLst>
          </p:cNvPr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11F3E2F-B708-4B7C-8A41-59CE8644099E}"/>
              </a:ext>
            </a:extLst>
          </p:cNvPr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53087CB-8D0F-4FC0-A5B5-3D3BF2DED45F}"/>
              </a:ext>
            </a:extLst>
          </p:cNvPr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72B9F3-300C-4D36-A79A-D813F5A66593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用户特征分析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933A232-C407-4E76-9EA2-AF59885D35BF}"/>
              </a:ext>
            </a:extLst>
          </p:cNvPr>
          <p:cNvGrpSpPr/>
          <p:nvPr/>
        </p:nvGrpSpPr>
        <p:grpSpPr>
          <a:xfrm>
            <a:off x="1037769" y="1585911"/>
            <a:ext cx="3091542" cy="4316336"/>
            <a:chOff x="1037769" y="1876197"/>
            <a:chExt cx="3091542" cy="4316336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08906C9-2F8F-4DE1-9CD5-1E9E9C4B177E}"/>
                </a:ext>
              </a:extLst>
            </p:cNvPr>
            <p:cNvSpPr/>
            <p:nvPr/>
          </p:nvSpPr>
          <p:spPr>
            <a:xfrm>
              <a:off x="1037769" y="2336800"/>
              <a:ext cx="3091542" cy="385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2FFC3A1-F22C-431F-97E4-ADF5EAB33370}"/>
                </a:ext>
              </a:extLst>
            </p:cNvPr>
            <p:cNvGrpSpPr/>
            <p:nvPr/>
          </p:nvGrpSpPr>
          <p:grpSpPr>
            <a:xfrm>
              <a:off x="1395187" y="1876197"/>
              <a:ext cx="921204" cy="921204"/>
              <a:chOff x="1395187" y="1876197"/>
              <a:chExt cx="921204" cy="921204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4ADBF8E-03EE-4094-AF4B-30F0316A29D6}"/>
                  </a:ext>
                </a:extLst>
              </p:cNvPr>
              <p:cNvSpPr/>
              <p:nvPr/>
            </p:nvSpPr>
            <p:spPr>
              <a:xfrm>
                <a:off x="1395187" y="1876197"/>
                <a:ext cx="921204" cy="921204"/>
              </a:xfrm>
              <a:prstGeom prst="ellipse">
                <a:avLst/>
              </a:prstGeom>
              <a:solidFill>
                <a:srgbClr val="277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69BDCD86-444D-424A-9239-807321A90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67014" y="2031037"/>
                <a:ext cx="577551" cy="611524"/>
              </a:xfrm>
              <a:prstGeom prst="rect">
                <a:avLst/>
              </a:prstGeom>
            </p:spPr>
          </p:pic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A86A64B-B3F5-403D-9C44-01294935BF79}"/>
              </a:ext>
            </a:extLst>
          </p:cNvPr>
          <p:cNvGrpSpPr/>
          <p:nvPr/>
        </p:nvGrpSpPr>
        <p:grpSpPr>
          <a:xfrm>
            <a:off x="5325985" y="2046514"/>
            <a:ext cx="5566295" cy="3855733"/>
            <a:chOff x="8062689" y="2348778"/>
            <a:chExt cx="3091542" cy="3855733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6F2730B-EEA9-4DCE-AD1C-B2F6481D79A2}"/>
                </a:ext>
              </a:extLst>
            </p:cNvPr>
            <p:cNvSpPr/>
            <p:nvPr/>
          </p:nvSpPr>
          <p:spPr>
            <a:xfrm>
              <a:off x="8062689" y="2348778"/>
              <a:ext cx="3091542" cy="385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330A278-E655-49F4-89B3-412FD72456CD}"/>
                </a:ext>
              </a:extLst>
            </p:cNvPr>
            <p:cNvSpPr txBox="1"/>
            <p:nvPr/>
          </p:nvSpPr>
          <p:spPr>
            <a:xfrm>
              <a:off x="8294959" y="2991154"/>
              <a:ext cx="2127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其他特征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B1FAB3-58BA-4B54-909E-EFFB34DEF5AF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69E9B40-B4A0-421D-8094-FBB3C1D36620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C2CAF6-D7E7-47EA-8D50-B87D74BDD45E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835F40-AB6F-7D32-6A02-6FFD291E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720" y="2507115"/>
            <a:ext cx="2567640" cy="3352651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5A3CA4B6-9D9B-D21A-147C-4737F4AAFE68}"/>
              </a:ext>
            </a:extLst>
          </p:cNvPr>
          <p:cNvSpPr/>
          <p:nvPr/>
        </p:nvSpPr>
        <p:spPr>
          <a:xfrm>
            <a:off x="5795304" y="1585912"/>
            <a:ext cx="921204" cy="921204"/>
          </a:xfrm>
          <a:prstGeom prst="ellipse">
            <a:avLst/>
          </a:prstGeom>
          <a:solidFill>
            <a:srgbClr val="277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CC1F3C9-9858-0855-615F-18C1351439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4790" y="1800183"/>
            <a:ext cx="442232" cy="492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512145-DC6F-F3ED-73F8-3C332067FF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48" y="3368836"/>
            <a:ext cx="4295767" cy="2184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537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381"/>
    </mc:Choice>
    <mc:Fallback>
      <p:transition advTm="33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54C0-D173-286B-0E96-AAB4241A9548}"/>
              </a:ext>
            </a:extLst>
          </p:cNvPr>
          <p:cNvSpPr txBox="1"/>
          <p:nvPr/>
        </p:nvSpPr>
        <p:spPr>
          <a:xfrm>
            <a:off x="1224640" y="335911"/>
            <a:ext cx="321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用户特征分析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9F9E8F-1122-1CB0-C5C2-F9BEE1307773}"/>
              </a:ext>
            </a:extLst>
          </p:cNvPr>
          <p:cNvGrpSpPr/>
          <p:nvPr/>
        </p:nvGrpSpPr>
        <p:grpSpPr>
          <a:xfrm>
            <a:off x="420106" y="300845"/>
            <a:ext cx="760161" cy="654908"/>
            <a:chOff x="401056" y="200808"/>
            <a:chExt cx="760161" cy="65490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A90B97C-AE4D-855B-9CA7-ACCC3A294D9B}"/>
                </a:ext>
              </a:extLst>
            </p:cNvPr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1FAFEAD-7E6F-F43C-E639-A300DCBF490B}"/>
                </a:ext>
              </a:extLst>
            </p:cNvPr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AEF196C-EE82-7ECD-D4FB-9C7CA45A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DDA24B-AB18-3A60-2658-AABF3A01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1A20B0-A690-9ADD-9C8B-BB56DF12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r2l3ox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131</Words>
  <Application>Microsoft Office PowerPoint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许 一鸣</cp:lastModifiedBy>
  <cp:revision>159</cp:revision>
  <dcterms:created xsi:type="dcterms:W3CDTF">2021-02-23T03:25:08Z</dcterms:created>
  <dcterms:modified xsi:type="dcterms:W3CDTF">2022-05-20T03:29:33Z</dcterms:modified>
</cp:coreProperties>
</file>