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8:56:52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-2147483648-2147483648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4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2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42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91561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69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21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79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5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1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609600"/>
            <a:ext cx="3235639" cy="7331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Train Project</a:t>
            </a:r>
            <a:endParaRPr lang="en-IN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1"/>
          <p:cNvSpPr/>
          <p:nvPr/>
        </p:nvSpPr>
        <p:spPr>
          <a:xfrm>
            <a:off x="2059460" y="133442"/>
            <a:ext cx="6560268" cy="9944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lgerian" panose="04020705040A02060702" pitchFamily="82" charset="0"/>
              </a:rPr>
              <a:t>Different Classes and there Methods</a:t>
            </a:r>
          </a:p>
        </p:txBody>
      </p:sp>
      <p:sp>
        <p:nvSpPr>
          <p:cNvPr id="1048599" name="TextBox 5"/>
          <p:cNvSpPr txBox="1"/>
          <p:nvPr/>
        </p:nvSpPr>
        <p:spPr>
          <a:xfrm>
            <a:off x="1263112" y="1210678"/>
            <a:ext cx="101794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Generate </a:t>
            </a:r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PNR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method builds the PNR as per the business rules and returns the generated PNR.</a:t>
            </a:r>
          </a:p>
          <a:p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It should be auto-generated by adding first character of source station, first character of destination station, travel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date(</a:t>
            </a:r>
            <a:r>
              <a:rPr lang="en-US" sz="1600" dirty="0" err="1" smtClean="0">
                <a:latin typeface="Book Antiqua" panose="02040602050305030304" pitchFamily="18" charset="0"/>
                <a:ea typeface="+mn-lt"/>
                <a:cs typeface="+mn-lt"/>
              </a:rPr>
              <a:t>yyyy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/mm/</a:t>
            </a:r>
            <a:r>
              <a:rPr lang="en-US" sz="1600" dirty="0" err="1" smtClean="0">
                <a:latin typeface="Book Antiqua" panose="02040602050305030304" pitchFamily="18" charset="0"/>
                <a:ea typeface="+mn-lt"/>
                <a:cs typeface="+mn-lt"/>
              </a:rPr>
              <a:t>dd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) and a running counter starting from 100. Example:  BM_20220121_100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048600" name="TextBox 6"/>
          <p:cNvSpPr txBox="1"/>
          <p:nvPr/>
        </p:nvSpPr>
        <p:spPr>
          <a:xfrm>
            <a:off x="1275725" y="3061434"/>
            <a:ext cx="105486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Calc Passenger Fare</a:t>
            </a:r>
            <a:r>
              <a:rPr lang="en-US" sz="1600" dirty="0">
                <a:latin typeface="Engravers MT" panose="02090707080505020304" pitchFamily="18" charset="0"/>
                <a:ea typeface="+mn-lt"/>
                <a:cs typeface="+mn-lt"/>
              </a:rPr>
              <a:t>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method takes a passenger object as parameter, calculates the fare for the passenger and returns the ticket fare for that passenger. For age &lt; = 12, fare is 50% of ticket price regardless of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gender,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For age &gt; = 60, fare is 60% of ticket price regardless of gender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For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Females, 25% discount on the ticket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price.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048601" name="TextBox 11"/>
          <p:cNvSpPr txBox="1"/>
          <p:nvPr/>
        </p:nvSpPr>
        <p:spPr>
          <a:xfrm>
            <a:off x="1011903" y="4054283"/>
            <a:ext cx="11038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048602" name="TextBox 12"/>
          <p:cNvSpPr txBox="1"/>
          <p:nvPr/>
        </p:nvSpPr>
        <p:spPr>
          <a:xfrm>
            <a:off x="1263112" y="2006914"/>
            <a:ext cx="109033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Add Passenger</a:t>
            </a:r>
            <a:r>
              <a:rPr lang="en-US" sz="1600" dirty="0">
                <a:latin typeface="Engravers MT" panose="02090707080505020304" pitchFamily="18" charset="0"/>
                <a:ea typeface="+mn-lt"/>
                <a:cs typeface="+mn-lt"/>
              </a:rPr>
              <a:t>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method take passenger details as parameters, creates passenger object and adds the passenger as a key and the calculated passenger fare as the value in Tree Map ‘passengers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’.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048603" name="TextBox 2"/>
          <p:cNvSpPr txBox="1"/>
          <p:nvPr/>
        </p:nvSpPr>
        <p:spPr>
          <a:xfrm>
            <a:off x="1263112" y="4015952"/>
            <a:ext cx="108907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Calculate </a:t>
            </a:r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Total Ticket Price()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method returns the total ticket price by adding up all the passenger fares stored in the Tree Map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passengers.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048605" name="TextBox 13"/>
          <p:cNvSpPr txBox="1"/>
          <p:nvPr/>
        </p:nvSpPr>
        <p:spPr>
          <a:xfrm>
            <a:off x="1263112" y="2552398"/>
            <a:ext cx="8694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Generate Ticket</a:t>
            </a:r>
            <a:r>
              <a:rPr lang="en-US" sz="1600" dirty="0">
                <a:latin typeface="Engravers MT" panose="02090707080505020304" pitchFamily="18" charset="0"/>
                <a:ea typeface="+mn-lt"/>
                <a:cs typeface="+mn-lt"/>
              </a:rPr>
              <a:t>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method generates the ticket as per the given format and return the ticket in a </a:t>
            </a:r>
            <a:r>
              <a:rPr lang="en-US" sz="1600" dirty="0" err="1" smtClean="0">
                <a:latin typeface="Book Antiqua" panose="02040602050305030304" pitchFamily="18" charset="0"/>
                <a:ea typeface="+mn-lt"/>
                <a:cs typeface="+mn-lt"/>
              </a:rPr>
              <a:t>StringBuilder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.</a:t>
            </a:r>
            <a:endParaRPr lang="en-US" sz="1600" dirty="0">
              <a:latin typeface="Book Antiqua" panose="02040602050305030304" pitchFamily="18" charset="0"/>
            </a:endParaRPr>
          </a:p>
        </p:txBody>
      </p:sp>
      <p:sp>
        <p:nvSpPr>
          <p:cNvPr id="1048606" name="TextBox 15"/>
          <p:cNvSpPr txBox="1"/>
          <p:nvPr/>
        </p:nvSpPr>
        <p:spPr>
          <a:xfrm>
            <a:off x="1275725" y="4506419"/>
            <a:ext cx="91382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</a:rPr>
              <a:t>Write Ticket </a:t>
            </a:r>
            <a:r>
              <a:rPr lang="en-US" sz="1600" dirty="0">
                <a:latin typeface="Book Antiqua" panose="02040602050305030304" pitchFamily="18" charset="0"/>
              </a:rPr>
              <a:t>method writes the generated ticket to a </a:t>
            </a:r>
            <a:r>
              <a:rPr lang="en-US" sz="1600" dirty="0" smtClean="0">
                <a:latin typeface="Book Antiqua" panose="02040602050305030304" pitchFamily="18" charset="0"/>
              </a:rPr>
              <a:t>File.</a:t>
            </a:r>
            <a:r>
              <a:rPr lang="en-US" sz="1400" dirty="0"/>
              <a:t> </a:t>
            </a:r>
          </a:p>
        </p:txBody>
      </p:sp>
      <p:sp>
        <p:nvSpPr>
          <p:cNvPr id="1048607" name="TextBox 17"/>
          <p:cNvSpPr txBox="1"/>
          <p:nvPr/>
        </p:nvSpPr>
        <p:spPr>
          <a:xfrm>
            <a:off x="4229343" y="4879060"/>
            <a:ext cx="3230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    </a:t>
            </a:r>
            <a:r>
              <a:rPr lang="en-US" sz="2400" b="1" dirty="0" smtClean="0">
                <a:latin typeface="Algerian" panose="04020705040A02060702" pitchFamily="82" charset="0"/>
                <a:ea typeface="+mn-lt"/>
                <a:cs typeface="+mn-lt"/>
              </a:rPr>
              <a:t>Class </a:t>
            </a:r>
            <a:r>
              <a:rPr lang="en-US" sz="2400" b="1" dirty="0">
                <a:latin typeface="Algerian" panose="04020705040A02060702" pitchFamily="82" charset="0"/>
                <a:ea typeface="+mn-lt"/>
                <a:cs typeface="+mn-lt"/>
              </a:rPr>
              <a:t>Train DAO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1048608" name="TextBox 18"/>
          <p:cNvSpPr txBox="1"/>
          <p:nvPr/>
        </p:nvSpPr>
        <p:spPr>
          <a:xfrm>
            <a:off x="1347856" y="5436532"/>
            <a:ext cx="93986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Find Train</a:t>
            </a:r>
            <a:r>
              <a:rPr lang="en-US" sz="1600" dirty="0">
                <a:solidFill>
                  <a:schemeClr val="accent1"/>
                </a:solidFill>
                <a:latin typeface="Engravers MT" panose="02090707080505020304" pitchFamily="18" charset="0"/>
                <a:ea typeface="+mn-lt"/>
                <a:cs typeface="+mn-lt"/>
              </a:rPr>
              <a:t>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method takes trainNo as input and returns a Train object, if train is found, else returns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null.</a:t>
            </a:r>
            <a:endParaRPr lang="en-US" sz="16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>
            <a:off x="3857927" y="4085252"/>
            <a:ext cx="43465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latin typeface="Algerian" panose="04020705040A02060702" pitchFamily="82" charset="0"/>
              </a:rPr>
              <a:t>Class </a:t>
            </a:r>
            <a:r>
              <a:rPr lang="en-US" sz="2400" b="1" u="sng" dirty="0" smtClean="0">
                <a:latin typeface="Algerian" panose="04020705040A02060702" pitchFamily="82" charset="0"/>
              </a:rPr>
              <a:t>Ticket Application</a:t>
            </a:r>
            <a:r>
              <a:rPr lang="en-US" sz="2400" b="1" u="sng" dirty="0" smtClean="0">
                <a:solidFill>
                  <a:srgbClr val="FF0000"/>
                </a:solidFill>
                <a:latin typeface="Amasis MT Pro Medium"/>
              </a:rPr>
              <a:t> </a:t>
            </a:r>
            <a:endParaRPr lang="en-US" dirty="0"/>
          </a:p>
        </p:txBody>
      </p:sp>
      <p:sp>
        <p:nvSpPr>
          <p:cNvPr id="1048610" name="TextBox 2"/>
          <p:cNvSpPr txBox="1"/>
          <p:nvPr/>
        </p:nvSpPr>
        <p:spPr>
          <a:xfrm>
            <a:off x="402634" y="4735050"/>
            <a:ext cx="114145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Contains a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  <a:ea typeface="+mn-lt"/>
                <a:cs typeface="+mn-lt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Book Antiqua" panose="02040602050305030304" pitchFamily="18" charset="0"/>
                <a:ea typeface="+mn-lt"/>
                <a:cs typeface="+mn-lt"/>
              </a:rPr>
              <a:t>main method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  <a:ea typeface="+mn-lt"/>
                <a:cs typeface="+mn-lt"/>
              </a:rPr>
              <a:t>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and is the starting point of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Application.</a:t>
            </a:r>
            <a:endParaRPr lang="en-US" sz="1600" dirty="0">
              <a:latin typeface="Book Antiqua" panose="0204060205030503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Uses a </a:t>
            </a:r>
            <a:r>
              <a:rPr lang="en-US" sz="1600" b="1" dirty="0">
                <a:solidFill>
                  <a:schemeClr val="accent1"/>
                </a:solidFill>
                <a:latin typeface="Book Antiqua" panose="02040602050305030304" pitchFamily="18" charset="0"/>
                <a:ea typeface="+mn-lt"/>
                <a:cs typeface="+mn-lt"/>
              </a:rPr>
              <a:t>Scanner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 to get the train No, travel Date, number of Passengers, and details of each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passenger. </a:t>
            </a:r>
            <a:endParaRPr lang="en-US" sz="1600" dirty="0">
              <a:latin typeface="Book Antiqua" panose="02040602050305030304" pitchFamily="18" charset="0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Uses </a:t>
            </a:r>
            <a:r>
              <a:rPr lang="en-US" sz="1600" b="1" dirty="0">
                <a:solidFill>
                  <a:schemeClr val="accent1"/>
                </a:solidFill>
                <a:latin typeface="Book Antiqua" panose="02040602050305030304" pitchFamily="18" charset="0"/>
                <a:ea typeface="+mn-lt"/>
                <a:cs typeface="+mn-lt"/>
              </a:rPr>
              <a:t>Train DAO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 to find the train. If train is not found, it displays the message “Train with given number does not exist”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 marL="285750" indent="-285750">
              <a:buClr>
                <a:schemeClr val="tx1"/>
              </a:buClr>
              <a:buFont typeface="Arial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Book Antiqua" panose="02040602050305030304" pitchFamily="18" charset="0"/>
                <a:ea typeface="+mn-lt"/>
                <a:cs typeface="+mn-lt"/>
              </a:rPr>
              <a:t>Adds passengers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  <a:ea typeface="+mn-lt"/>
                <a:cs typeface="+mn-lt"/>
              </a:rPr>
              <a:t> </a:t>
            </a: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to the </a:t>
            </a:r>
            <a:r>
              <a:rPr lang="en-US" sz="1600" dirty="0" smtClean="0">
                <a:latin typeface="Book Antiqua" panose="02040602050305030304" pitchFamily="18" charset="0"/>
                <a:ea typeface="+mn-lt"/>
                <a:cs typeface="+mn-lt"/>
              </a:rPr>
              <a:t>Ticket. </a:t>
            </a:r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Book Antiqua" panose="02040602050305030304" pitchFamily="18" charset="0"/>
                <a:ea typeface="+mn-lt"/>
                <a:cs typeface="+mn-lt"/>
              </a:rPr>
              <a:t>Writes the </a:t>
            </a:r>
            <a:r>
              <a:rPr lang="en-US" sz="1600" b="1" dirty="0">
                <a:solidFill>
                  <a:schemeClr val="accent1"/>
                </a:solidFill>
                <a:latin typeface="Book Antiqua" panose="02040602050305030304" pitchFamily="18" charset="0"/>
                <a:ea typeface="+mn-lt"/>
                <a:cs typeface="+mn-lt"/>
              </a:rPr>
              <a:t>ticket to a </a:t>
            </a:r>
            <a:r>
              <a:rPr lang="en-US" sz="1600" b="1" dirty="0" smtClean="0">
                <a:solidFill>
                  <a:schemeClr val="accent1"/>
                </a:solidFill>
                <a:latin typeface="Book Antiqua" panose="02040602050305030304" pitchFamily="18" charset="0"/>
                <a:ea typeface="+mn-lt"/>
                <a:cs typeface="+mn-lt"/>
              </a:rPr>
              <a:t>file.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 sz="1600" dirty="0"/>
          </a:p>
        </p:txBody>
      </p:sp>
      <p:sp>
        <p:nvSpPr>
          <p:cNvPr id="1048611" name="TextBox 3"/>
          <p:cNvSpPr txBox="1"/>
          <p:nvPr/>
        </p:nvSpPr>
        <p:spPr>
          <a:xfrm>
            <a:off x="4720896" y="44504"/>
            <a:ext cx="29939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Algerian" panose="04020705040A02060702" pitchFamily="82" charset="0"/>
                <a:ea typeface="+mn-lt"/>
                <a:cs typeface="+mn-lt"/>
              </a:rPr>
              <a:t>Class Diagram</a:t>
            </a:r>
            <a:endParaRPr lang="en-US" sz="2400" b="1" u="sng" dirty="0">
              <a:latin typeface="Algerian" panose="04020705040A02060702" pitchFamily="82" charset="0"/>
            </a:endParaRPr>
          </a:p>
        </p:txBody>
      </p:sp>
      <p:pic>
        <p:nvPicPr>
          <p:cNvPr id="2097161" name="Picture 5" descr="A picture containing diagram  Description automatically generated"/>
          <p:cNvPicPr>
            <a:picLocks noChangeAspect="1"/>
          </p:cNvPicPr>
          <p:nvPr/>
        </p:nvPicPr>
        <p:blipFill rotWithShape="1">
          <a:blip r:embed="rId2"/>
          <a:srcRect l="21839" t="24852" r="31545" b="10355"/>
          <a:stretch>
            <a:fillRect/>
          </a:stretch>
        </p:blipFill>
        <p:spPr>
          <a:xfrm>
            <a:off x="1240737" y="649095"/>
            <a:ext cx="8846957" cy="3436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raphic 4" descr="Transfer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19" y="3043236"/>
            <a:ext cx="807244" cy="783432"/>
          </a:xfrm>
          <a:prstGeom prst="rect">
            <a:avLst/>
          </a:prstGeom>
        </p:spPr>
      </p:pic>
      <p:pic>
        <p:nvPicPr>
          <p:cNvPr id="2097167" name="Graphic 7" descr="Arrow Right with solid 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3043237"/>
            <a:ext cx="795339" cy="771526"/>
          </a:xfrm>
          <a:prstGeom prst="rect">
            <a:avLst/>
          </a:prstGeom>
        </p:spPr>
      </p:pic>
      <p:sp>
        <p:nvSpPr>
          <p:cNvPr id="1048613" name="TextBox 7"/>
          <p:cNvSpPr txBox="1"/>
          <p:nvPr/>
        </p:nvSpPr>
        <p:spPr>
          <a:xfrm>
            <a:off x="390525" y="5164930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Home Page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48614" name="TextBox 9"/>
          <p:cNvSpPr txBox="1"/>
          <p:nvPr/>
        </p:nvSpPr>
        <p:spPr>
          <a:xfrm>
            <a:off x="4641056" y="5164930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Registration Page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48615" name="TextBox 10"/>
          <p:cNvSpPr txBox="1"/>
          <p:nvPr/>
        </p:nvSpPr>
        <p:spPr>
          <a:xfrm>
            <a:off x="9000401" y="5164930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Login Page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" y="2124847"/>
            <a:ext cx="3272704" cy="2608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43" y="2124847"/>
            <a:ext cx="3608173" cy="2608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3" y="2124847"/>
            <a:ext cx="3252788" cy="2608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Graphic 4" descr="Arrow Right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12" y="2796431"/>
            <a:ext cx="1164431" cy="914400"/>
          </a:xfrm>
          <a:prstGeom prst="rect">
            <a:avLst/>
          </a:prstGeom>
        </p:spPr>
      </p:pic>
      <p:pic>
        <p:nvPicPr>
          <p:cNvPr id="2097171" name="Graphic 5" descr="Arrow Right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0" y="2800349"/>
            <a:ext cx="914400" cy="914400"/>
          </a:xfrm>
          <a:prstGeom prst="rect">
            <a:avLst/>
          </a:prstGeom>
        </p:spPr>
      </p:pic>
      <p:sp>
        <p:nvSpPr>
          <p:cNvPr id="1048616" name="TextBox 6"/>
          <p:cNvSpPr txBox="1"/>
          <p:nvPr/>
        </p:nvSpPr>
        <p:spPr>
          <a:xfrm>
            <a:off x="1852440" y="4940365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Ticket </a:t>
            </a:r>
            <a:r>
              <a:rPr lang="en-US" b="1" dirty="0" smtClean="0">
                <a:solidFill>
                  <a:schemeClr val="accent1"/>
                </a:solidFill>
              </a:rPr>
              <a:t>Details Page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8310462" y="4755985"/>
            <a:ext cx="27431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Confirmation Page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0" y="1531722"/>
            <a:ext cx="4831772" cy="2966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83" y="1531722"/>
            <a:ext cx="4753232" cy="2966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97172" name="Ink 2"/>
              <p14:cNvContentPartPr/>
              <p14:nvPr/>
            </p14:nvContentPartPr>
            <p14:xfrm>
              <a:off x="9433774" y="4137338"/>
              <a:ext cx="19050" cy="19050"/>
            </p14:xfrm>
          </p:contentPart>
        </mc:Choice>
        <mc:Fallback xmlns="">
          <p:pic>
            <p:nvPicPr>
              <p:cNvPr id="2097172" name="Ink 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9433774" y="4137338"/>
                <a:ext cx="19050" cy="19050"/>
              </a:xfrm>
              <a:prstGeom prst="rect"/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5557"/>
          </a:xfrm>
          <a:prstGeom prst="rect">
            <a:avLst/>
          </a:prstGeom>
        </p:spPr>
      </p:pic>
      <p:sp>
        <p:nvSpPr>
          <p:cNvPr id="1048618" name="TextBox 4"/>
          <p:cNvSpPr txBox="1"/>
          <p:nvPr/>
        </p:nvSpPr>
        <p:spPr>
          <a:xfrm>
            <a:off x="3685854" y="1003978"/>
            <a:ext cx="4314823" cy="40011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</TotalTime>
  <Words>274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Amasis MT Pro Medium</vt:lpstr>
      <vt:lpstr>Arial</vt:lpstr>
      <vt:lpstr>Book Antiqua</vt:lpstr>
      <vt:lpstr>Calibri</vt:lpstr>
      <vt:lpstr>Engravers MT</vt:lpstr>
      <vt:lpstr>Trebuchet MS</vt:lpstr>
      <vt:lpstr>Wingdings 3</vt:lpstr>
      <vt:lpstr>Facet</vt:lpstr>
      <vt:lpstr>Train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vivo 1907</dc:creator>
  <cp:lastModifiedBy>Sam</cp:lastModifiedBy>
  <cp:revision>8</cp:revision>
  <dcterms:created xsi:type="dcterms:W3CDTF">2021-11-04T23:57:50Z</dcterms:created>
  <dcterms:modified xsi:type="dcterms:W3CDTF">2022-01-27T20:59:57Z</dcterms:modified>
</cp:coreProperties>
</file>