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Merriweather Black"/>
      <p:bold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MerriweatherBlack-bold.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font" Target="fonts/MerriweatherBlack-boldItalic.fntdata"/><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d78508a53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d78508a53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d78508a53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d78508a53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d78508a53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d78508a53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d78508a53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d78508a53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d78508a53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d78508a53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d78508a53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d78508a53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d78508a53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d78508a53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c0c15677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c0c15677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d78508a53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d78508a53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d78508a53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4d78508a53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4c0c15677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4c0c15677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d78508a53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d78508a53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d78508a53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d78508a53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d78508a53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4d78508a53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d78508a53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4d78508a53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c0c15677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c0c15677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c0c15677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c0c15677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d78508a53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d78508a5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d78508a53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d78508a53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d78508a53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d78508a53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d78508a53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d78508a53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d78508a53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d78508a53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a:t>
            </a:r>
            <a:r>
              <a:rPr lang="es"/>
              <a:t> exploratorio Instacart</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289200" y="356175"/>
            <a:ext cx="3706500" cy="438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KMEANS</a:t>
            </a:r>
            <a:endParaRPr/>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s" sz="1000"/>
              <a:t>Utilizando KMEANS con un total de 7 clusters se hace un fit a proyect_y para luego realizar un </a:t>
            </a:r>
            <a:r>
              <a:rPr lang="es" sz="1000"/>
              <a:t>gráfico</a:t>
            </a:r>
            <a:r>
              <a:rPr lang="es" sz="1000"/>
              <a:t> de los </a:t>
            </a:r>
            <a:r>
              <a:rPr lang="es" sz="1000"/>
              <a:t>centroides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s" sz="1000"/>
              <a:t>Para mostrar una mejor asociación de los clusters se realiza el siguiente gráfico:</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123" name="Google Shape;123;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2"/>
          <p:cNvPicPr preferRelativeResize="0"/>
          <p:nvPr/>
        </p:nvPicPr>
        <p:blipFill>
          <a:blip r:embed="rId3">
            <a:alphaModFix/>
          </a:blip>
          <a:stretch>
            <a:fillRect/>
          </a:stretch>
        </p:blipFill>
        <p:spPr>
          <a:xfrm>
            <a:off x="4463025" y="62850"/>
            <a:ext cx="3822851" cy="2508900"/>
          </a:xfrm>
          <a:prstGeom prst="rect">
            <a:avLst/>
          </a:prstGeom>
          <a:noFill/>
          <a:ln>
            <a:noFill/>
          </a:ln>
        </p:spPr>
      </p:pic>
      <p:pic>
        <p:nvPicPr>
          <p:cNvPr id="125" name="Google Shape;125;p22"/>
          <p:cNvPicPr preferRelativeResize="0"/>
          <p:nvPr/>
        </p:nvPicPr>
        <p:blipFill>
          <a:blip r:embed="rId4">
            <a:alphaModFix/>
          </a:blip>
          <a:stretch>
            <a:fillRect/>
          </a:stretch>
        </p:blipFill>
        <p:spPr>
          <a:xfrm>
            <a:off x="4921325" y="2427900"/>
            <a:ext cx="3635849" cy="2663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25" y="500925"/>
            <a:ext cx="3764700" cy="435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KMEANS</a:t>
            </a:r>
            <a:endParaRPr/>
          </a:p>
          <a:p>
            <a:pPr indent="0" lvl="0" marL="0" rtl="0" algn="l">
              <a:spcBef>
                <a:spcPts val="0"/>
              </a:spcBef>
              <a:spcAft>
                <a:spcPts val="0"/>
              </a:spcAft>
              <a:buNone/>
            </a:pPr>
            <a:r>
              <a:t/>
            </a:r>
            <a:endParaRPr sz="1000"/>
          </a:p>
          <a:p>
            <a:pPr indent="0" lvl="0" marL="0" rtl="0" algn="l">
              <a:spcBef>
                <a:spcPts val="0"/>
              </a:spcBef>
              <a:spcAft>
                <a:spcPts val="0"/>
              </a:spcAft>
              <a:buNone/>
            </a:pPr>
            <a:r>
              <a:rPr lang="es" sz="1000"/>
              <a:t>Como se muestra en el gráfico se asocia cada clusters a un espacio determinado . Los clústers representan grupos o agrupaciones de puntos de datos similares entre sí según la estructura y características de los datos del "proyect_y". Cada punto de datos en un gráfico de clústeres se asigna a un clúster específico y se le asigna un color según su etiqueta de clúster.En este caso notamos que en todas las agrupaciones de datos existe una concentración en cada grupo de datos. En resumen, los clusters en este contexto representan grupos de clientes con patrones de compra similares, mientras que los centroides son perfiles promedio de compra que resumen las características de compra típicas de cada grupo. Estas representaciones ayudan a comprender las preferencias de compra y los segmentos de clientes en función de los productos adquiridos.</a:t>
            </a:r>
            <a:endParaRPr sz="1000"/>
          </a:p>
          <a:p>
            <a:pPr indent="0" lvl="0" marL="0" rtl="0" algn="l">
              <a:spcBef>
                <a:spcPts val="0"/>
              </a:spcBef>
              <a:spcAft>
                <a:spcPts val="0"/>
              </a:spcAft>
              <a:buNone/>
            </a:pPr>
            <a:r>
              <a:t/>
            </a:r>
            <a:endParaRPr sz="1000"/>
          </a:p>
        </p:txBody>
      </p:sp>
      <p:sp>
        <p:nvSpPr>
          <p:cNvPr id="131" name="Google Shape;131;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3"/>
          <p:cNvPicPr preferRelativeResize="0"/>
          <p:nvPr/>
        </p:nvPicPr>
        <p:blipFill>
          <a:blip r:embed="rId3">
            <a:alphaModFix/>
          </a:blip>
          <a:stretch>
            <a:fillRect/>
          </a:stretch>
        </p:blipFill>
        <p:spPr>
          <a:xfrm>
            <a:off x="4430825" y="891550"/>
            <a:ext cx="4329300" cy="3360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25" y="500925"/>
            <a:ext cx="3706500" cy="390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Inercia</a:t>
            </a:r>
            <a:endParaRPr/>
          </a:p>
          <a:p>
            <a:pPr indent="0" lvl="0" marL="0" rtl="0" algn="l">
              <a:spcBef>
                <a:spcPts val="0"/>
              </a:spcBef>
              <a:spcAft>
                <a:spcPts val="0"/>
              </a:spcAft>
              <a:buNone/>
            </a:pPr>
            <a:r>
              <a:t/>
            </a:r>
            <a:endParaRPr sz="1100"/>
          </a:p>
          <a:p>
            <a:pPr indent="0" lvl="0" marL="0" rtl="0" algn="l">
              <a:spcBef>
                <a:spcPts val="0"/>
              </a:spcBef>
              <a:spcAft>
                <a:spcPts val="0"/>
              </a:spcAft>
              <a:buNone/>
            </a:pPr>
            <a:r>
              <a:rPr lang="es" sz="1000"/>
              <a:t>La inercia es una medida de la suma de las distancias cuadradas entre cada punto y el centroide de su cluster. Por lo tanto, cuanto menor sea la inercia, más compactos y cohesivos serán los clusters.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s" sz="1000"/>
              <a:t>En el contexto del gráfico de codo, se busca encontrar un equilibrio entre una inercia baja y una cantidad razonable de clusters. A medida que se aumenta el número de clusters, es natural que la inercia </a:t>
            </a:r>
            <a:r>
              <a:rPr lang="es" sz="1000"/>
              <a:t>disminuya</a:t>
            </a:r>
            <a:r>
              <a:rPr lang="es" sz="1000"/>
              <a:t>, ya que cada punto estará más cercano a su centroide correspondiente. Sin embargo, si se sigue aumentando el número de clusters sin restricciones, puede ocurrir que cada punto forme su propio cluster, lo que no sería útil desde el punto de vista del análisis.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s" sz="1000"/>
              <a:t>El objetivo es encontrar el punto en el gráfico donde la disminución de la inercia se estabiliza significativamente. En ese punto, se obtiene un equilibrio entre una inercia baja y un número óptimo de clusters, lo que indica una buena estructura en los datos. Por lo tanto, en el gráfico de codo, el número óptimo de clusters generalmente se encuentra en el punto donde la inercia deja de disminuir significativamente.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a:p>
          <a:p>
            <a:pPr indent="0" lvl="0" marL="0" rtl="0" algn="l">
              <a:spcBef>
                <a:spcPts val="0"/>
              </a:spcBef>
              <a:spcAft>
                <a:spcPts val="0"/>
              </a:spcAft>
              <a:buNone/>
            </a:pPr>
            <a:r>
              <a:t/>
            </a:r>
            <a:endParaRPr sz="1000"/>
          </a:p>
        </p:txBody>
      </p:sp>
      <p:sp>
        <p:nvSpPr>
          <p:cNvPr id="138" name="Google Shape;138;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39" name="Google Shape;139;p24"/>
          <p:cNvPicPr preferRelativeResize="0"/>
          <p:nvPr/>
        </p:nvPicPr>
        <p:blipFill>
          <a:blip r:embed="rId3">
            <a:alphaModFix/>
          </a:blip>
          <a:stretch>
            <a:fillRect/>
          </a:stretch>
        </p:blipFill>
        <p:spPr>
          <a:xfrm>
            <a:off x="4412878" y="795175"/>
            <a:ext cx="4521400" cy="3315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KMEANS</a:t>
            </a:r>
            <a:endParaRPr/>
          </a:p>
          <a:p>
            <a:pPr indent="0" lvl="0" marL="0" rtl="0" algn="l">
              <a:spcBef>
                <a:spcPts val="0"/>
              </a:spcBef>
              <a:spcAft>
                <a:spcPts val="0"/>
              </a:spcAft>
              <a:buNone/>
            </a:pPr>
            <a:r>
              <a:t/>
            </a:r>
            <a:endParaRPr sz="1000"/>
          </a:p>
          <a:p>
            <a:pPr indent="0" lvl="0" marL="0" rtl="0" algn="l">
              <a:spcBef>
                <a:spcPts val="0"/>
              </a:spcBef>
              <a:spcAft>
                <a:spcPts val="0"/>
              </a:spcAft>
              <a:buNone/>
            </a:pPr>
            <a:r>
              <a:rPr lang="es" sz="1000"/>
              <a:t>Utilizando distinta cantidad de clusters y fiteandolos para creando un </a:t>
            </a:r>
            <a:r>
              <a:rPr lang="es" sz="1000"/>
              <a:t>gráfico</a:t>
            </a:r>
            <a:r>
              <a:rPr lang="es" sz="1000"/>
              <a:t> para obtener la cantidad ideal de clusters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145" name="Google Shape;145;p25"/>
          <p:cNvSpPr txBox="1"/>
          <p:nvPr>
            <p:ph idx="1" type="body"/>
          </p:nvPr>
        </p:nvSpPr>
        <p:spPr>
          <a:xfrm>
            <a:off x="4572000" y="522450"/>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Para n_clusters = 4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Para n_clusters = 7</a:t>
            </a:r>
            <a:endParaRPr/>
          </a:p>
          <a:p>
            <a:pPr indent="0" lvl="0" marL="0" rtl="0" algn="l">
              <a:spcBef>
                <a:spcPts val="1200"/>
              </a:spcBef>
              <a:spcAft>
                <a:spcPts val="1200"/>
              </a:spcAft>
              <a:buNone/>
            </a:pPr>
            <a:r>
              <a:t/>
            </a:r>
            <a:endParaRPr/>
          </a:p>
        </p:txBody>
      </p:sp>
      <p:pic>
        <p:nvPicPr>
          <p:cNvPr id="146" name="Google Shape;146;p25"/>
          <p:cNvPicPr preferRelativeResize="0"/>
          <p:nvPr/>
        </p:nvPicPr>
        <p:blipFill>
          <a:blip r:embed="rId3">
            <a:alphaModFix/>
          </a:blip>
          <a:stretch>
            <a:fillRect/>
          </a:stretch>
        </p:blipFill>
        <p:spPr>
          <a:xfrm>
            <a:off x="4800700" y="843700"/>
            <a:ext cx="2906506" cy="2076076"/>
          </a:xfrm>
          <a:prstGeom prst="rect">
            <a:avLst/>
          </a:prstGeom>
          <a:noFill/>
          <a:ln>
            <a:noFill/>
          </a:ln>
        </p:spPr>
      </p:pic>
      <p:pic>
        <p:nvPicPr>
          <p:cNvPr id="147" name="Google Shape;147;p25"/>
          <p:cNvPicPr preferRelativeResize="0"/>
          <p:nvPr/>
        </p:nvPicPr>
        <p:blipFill>
          <a:blip r:embed="rId4">
            <a:alphaModFix/>
          </a:blip>
          <a:stretch>
            <a:fillRect/>
          </a:stretch>
        </p:blipFill>
        <p:spPr>
          <a:xfrm>
            <a:off x="4800700" y="3218500"/>
            <a:ext cx="2707397" cy="18288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297180" lvl="0" marL="457200" rtl="0" algn="l">
              <a:lnSpc>
                <a:spcPct val="115000"/>
              </a:lnSpc>
              <a:spcBef>
                <a:spcPts val="1500"/>
              </a:spcBef>
              <a:spcAft>
                <a:spcPts val="0"/>
              </a:spcAft>
              <a:buClr>
                <a:schemeClr val="lt1"/>
              </a:buClr>
              <a:buSzPct val="100000"/>
              <a:buFont typeface="Merriweather Black"/>
              <a:buChar char="●"/>
            </a:pPr>
            <a:r>
              <a:rPr lang="es" sz="1200">
                <a:highlight>
                  <a:schemeClr val="dk1"/>
                </a:highlight>
                <a:latin typeface="Merriweather Black"/>
                <a:ea typeface="Merriweather Black"/>
                <a:cs typeface="Merriweather Black"/>
                <a:sym typeface="Merriweather Black"/>
              </a:rPr>
              <a:t>En este ejemplo, utilizamos K-means para agrupar nuestros datos en 7 clusters.</a:t>
            </a:r>
            <a:endParaRPr sz="1200">
              <a:highlight>
                <a:schemeClr val="dk1"/>
              </a:highlight>
              <a:latin typeface="Merriweather Black"/>
              <a:ea typeface="Merriweather Black"/>
              <a:cs typeface="Merriweather Black"/>
              <a:sym typeface="Merriweather Black"/>
            </a:endParaRPr>
          </a:p>
          <a:p>
            <a:pPr indent="-297180" lvl="0" marL="457200" rtl="0" algn="l">
              <a:lnSpc>
                <a:spcPct val="115000"/>
              </a:lnSpc>
              <a:spcBef>
                <a:spcPts val="0"/>
              </a:spcBef>
              <a:spcAft>
                <a:spcPts val="0"/>
              </a:spcAft>
              <a:buClr>
                <a:schemeClr val="lt1"/>
              </a:buClr>
              <a:buSzPct val="100000"/>
              <a:buFont typeface="Merriweather Black"/>
              <a:buChar char="●"/>
            </a:pPr>
            <a:r>
              <a:rPr lang="es" sz="1200">
                <a:highlight>
                  <a:schemeClr val="dk1"/>
                </a:highlight>
                <a:latin typeface="Merriweather Black"/>
                <a:ea typeface="Merriweather Black"/>
                <a:cs typeface="Merriweather Black"/>
                <a:sym typeface="Merriweather Black"/>
              </a:rPr>
              <a:t>El algoritmo calcula automáticamente los centroides y asigna cada punto a su cluster correspondiente.</a:t>
            </a:r>
            <a:endParaRPr sz="1200">
              <a:highlight>
                <a:schemeClr val="dk1"/>
              </a:highlight>
              <a:latin typeface="Merriweather Black"/>
              <a:ea typeface="Merriweather Black"/>
              <a:cs typeface="Merriweather Black"/>
              <a:sym typeface="Merriweather Black"/>
            </a:endParaRPr>
          </a:p>
          <a:p>
            <a:pPr indent="-297180" lvl="0" marL="457200" rtl="0" algn="l">
              <a:lnSpc>
                <a:spcPct val="115000"/>
              </a:lnSpc>
              <a:spcBef>
                <a:spcPts val="0"/>
              </a:spcBef>
              <a:spcAft>
                <a:spcPts val="0"/>
              </a:spcAft>
              <a:buClr>
                <a:schemeClr val="lt1"/>
              </a:buClr>
              <a:buSzPct val="100000"/>
              <a:buFont typeface="Merriweather Black"/>
              <a:buChar char="●"/>
            </a:pPr>
            <a:r>
              <a:rPr lang="es" sz="1200">
                <a:highlight>
                  <a:schemeClr val="dk1"/>
                </a:highlight>
                <a:latin typeface="Merriweather Black"/>
                <a:ea typeface="Merriweather Black"/>
                <a:cs typeface="Merriweather Black"/>
                <a:sym typeface="Merriweather Black"/>
              </a:rPr>
              <a:t>Los resultados obtenidos son las etiquetas de los clusters asignados a cada punto.</a:t>
            </a:r>
            <a:endParaRPr sz="1200">
              <a:highlight>
                <a:schemeClr val="dk1"/>
              </a:highlight>
              <a:latin typeface="Merriweather Black"/>
              <a:ea typeface="Merriweather Black"/>
              <a:cs typeface="Merriweather Black"/>
              <a:sym typeface="Merriweather Black"/>
            </a:endParaRPr>
          </a:p>
          <a:p>
            <a:pPr indent="-297180" lvl="0" marL="457200" rtl="0" algn="l">
              <a:lnSpc>
                <a:spcPct val="115000"/>
              </a:lnSpc>
              <a:spcBef>
                <a:spcPts val="0"/>
              </a:spcBef>
              <a:spcAft>
                <a:spcPts val="0"/>
              </a:spcAft>
              <a:buClr>
                <a:schemeClr val="lt1"/>
              </a:buClr>
              <a:buSzPct val="100000"/>
              <a:buFont typeface="Merriweather Black"/>
              <a:buChar char="●"/>
            </a:pPr>
            <a:r>
              <a:rPr lang="es" sz="1200">
                <a:highlight>
                  <a:schemeClr val="dk1"/>
                </a:highlight>
                <a:latin typeface="Merriweather Black"/>
                <a:ea typeface="Merriweather Black"/>
                <a:cs typeface="Merriweather Black"/>
                <a:sym typeface="Merriweather Black"/>
              </a:rPr>
              <a:t>Estos resultados pueden ser utilizados para realizar análisis posteriores, como identificar características comunes dentro de cada cluster o visualizar los grupos en un gráfico</a:t>
            </a:r>
            <a:endParaRPr sz="1200">
              <a:highlight>
                <a:schemeClr val="dk1"/>
              </a:highlight>
              <a:latin typeface="Merriweather Black"/>
              <a:ea typeface="Merriweather Black"/>
              <a:cs typeface="Merriweather Black"/>
              <a:sym typeface="Merriweather Black"/>
            </a:endParaRPr>
          </a:p>
          <a:p>
            <a:pPr indent="0" lvl="0" marL="0" rtl="0" algn="l">
              <a:spcBef>
                <a:spcPts val="0"/>
              </a:spcBef>
              <a:spcAft>
                <a:spcPts val="0"/>
              </a:spcAft>
              <a:buNone/>
            </a:pPr>
            <a:r>
              <a:t/>
            </a:r>
            <a:endParaRPr/>
          </a:p>
        </p:txBody>
      </p:sp>
      <p:sp>
        <p:nvSpPr>
          <p:cNvPr id="153" name="Google Shape;153;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Recopilación</a:t>
            </a:r>
            <a:r>
              <a:rPr lang="es"/>
              <a:t> e </a:t>
            </a:r>
            <a:r>
              <a:rPr lang="es"/>
              <a:t>interpretación</a:t>
            </a:r>
            <a:r>
              <a:rPr lang="es"/>
              <a:t> de la </a:t>
            </a:r>
            <a:r>
              <a:rPr lang="es"/>
              <a:t>información</a:t>
            </a:r>
            <a:endParaRPr/>
          </a:p>
          <a:p>
            <a:pPr indent="0" lvl="0" marL="0" rtl="0" algn="l">
              <a:spcBef>
                <a:spcPts val="0"/>
              </a:spcBef>
              <a:spcAft>
                <a:spcPts val="0"/>
              </a:spcAft>
              <a:buNone/>
            </a:pPr>
            <a:r>
              <a:t/>
            </a:r>
            <a:endParaRPr/>
          </a:p>
          <a:p>
            <a:pPr indent="0" lvl="0" marL="0" rtl="0" algn="l">
              <a:lnSpc>
                <a:spcPct val="135714"/>
              </a:lnSpc>
              <a:spcBef>
                <a:spcPts val="0"/>
              </a:spcBef>
              <a:spcAft>
                <a:spcPts val="0"/>
              </a:spcAft>
              <a:buNone/>
            </a:pPr>
            <a:r>
              <a:rPr lang="es" sz="1050">
                <a:solidFill>
                  <a:srgbClr val="CCCCCC"/>
                </a:solidFill>
                <a:highlight>
                  <a:schemeClr val="dk1"/>
                </a:highlight>
                <a:latin typeface="Merriweather Black"/>
                <a:ea typeface="Merriweather Black"/>
                <a:cs typeface="Merriweather Black"/>
                <a:sym typeface="Merriweather Black"/>
              </a:rPr>
              <a:t>El siguiente código asigna etiquetas de clusters a los datos y muestra los datos originales ordenados por cluster.</a:t>
            </a:r>
            <a:endParaRPr sz="1050">
              <a:solidFill>
                <a:srgbClr val="CCCCCC"/>
              </a:solidFill>
              <a:highlight>
                <a:schemeClr val="dk1"/>
              </a:highlight>
              <a:latin typeface="Merriweather Black"/>
              <a:ea typeface="Merriweather Black"/>
              <a:cs typeface="Merriweather Black"/>
              <a:sym typeface="Merriweather Black"/>
            </a:endParaRPr>
          </a:p>
          <a:p>
            <a:pPr indent="0" lvl="0" marL="0" rtl="0" algn="l">
              <a:spcBef>
                <a:spcPts val="0"/>
              </a:spcBef>
              <a:spcAft>
                <a:spcPts val="0"/>
              </a:spcAft>
              <a:buNone/>
            </a:pPr>
            <a:r>
              <a:t/>
            </a:r>
            <a:endParaRPr/>
          </a:p>
        </p:txBody>
      </p:sp>
      <p:sp>
        <p:nvSpPr>
          <p:cNvPr id="159" name="Google Shape;159;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27"/>
          <p:cNvPicPr preferRelativeResize="0"/>
          <p:nvPr/>
        </p:nvPicPr>
        <p:blipFill>
          <a:blip r:embed="rId3">
            <a:alphaModFix/>
          </a:blip>
          <a:stretch>
            <a:fillRect/>
          </a:stretch>
        </p:blipFill>
        <p:spPr>
          <a:xfrm>
            <a:off x="4644675" y="0"/>
            <a:ext cx="41664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t>Cluster 0:</a:t>
            </a:r>
            <a:endParaRPr sz="1200"/>
          </a:p>
          <a:p>
            <a:pPr indent="0" lvl="0" marL="0" rtl="0" algn="l">
              <a:spcBef>
                <a:spcPts val="0"/>
              </a:spcBef>
              <a:spcAft>
                <a:spcPts val="0"/>
              </a:spcAft>
              <a:buNone/>
            </a:pPr>
            <a:r>
              <a:rPr lang="es" sz="1200"/>
              <a:t>Total de registros: 50203</a:t>
            </a:r>
            <a:endParaRPr sz="1200"/>
          </a:p>
          <a:p>
            <a:pPr indent="0" lvl="0" marL="0" rtl="0" algn="l">
              <a:spcBef>
                <a:spcPts val="0"/>
              </a:spcBef>
              <a:spcAft>
                <a:spcPts val="0"/>
              </a:spcAft>
              <a:buNone/>
            </a:pPr>
            <a:r>
              <a:rPr lang="es" sz="1200"/>
              <a:t>Características promedio:</a:t>
            </a:r>
            <a:endParaRPr sz="1200"/>
          </a:p>
          <a:p>
            <a:pPr indent="0" lvl="0" marL="0" rtl="0" algn="l">
              <a:spcBef>
                <a:spcPts val="0"/>
              </a:spcBef>
              <a:spcAft>
                <a:spcPts val="0"/>
              </a:spcAft>
              <a:buNone/>
            </a:pPr>
            <a:r>
              <a:rPr lang="es" sz="1200"/>
              <a:t>air fresheners candles: 0.01 (±0.10)</a:t>
            </a:r>
            <a:endParaRPr sz="1200"/>
          </a:p>
          <a:p>
            <a:pPr indent="0" lvl="0" marL="0" rtl="0" algn="l">
              <a:spcBef>
                <a:spcPts val="0"/>
              </a:spcBef>
              <a:spcAft>
                <a:spcPts val="0"/>
              </a:spcAft>
              <a:buNone/>
            </a:pPr>
            <a:r>
              <a:rPr lang="es" sz="1200"/>
              <a:t>asian foods: 0.04 (±0.25)</a:t>
            </a:r>
            <a:endParaRPr sz="1200"/>
          </a:p>
          <a:p>
            <a:pPr indent="0" lvl="0" marL="0" rtl="0" algn="l">
              <a:spcBef>
                <a:spcPts val="0"/>
              </a:spcBef>
              <a:spcAft>
                <a:spcPts val="0"/>
              </a:spcAft>
              <a:buNone/>
            </a:pPr>
            <a:r>
              <a:rPr lang="es" sz="1200"/>
              <a:t>baby accessories: 0.00 (±0.04)</a:t>
            </a:r>
            <a:endParaRPr sz="1200"/>
          </a:p>
          <a:p>
            <a:pPr indent="0" lvl="0" marL="0" rtl="0" algn="l">
              <a:spcBef>
                <a:spcPts val="0"/>
              </a:spcBef>
              <a:spcAft>
                <a:spcPts val="0"/>
              </a:spcAft>
              <a:buNone/>
            </a:pPr>
            <a:r>
              <a:rPr lang="es" sz="1200"/>
              <a:t>baby bath body care: 0.00 (±0.06)</a:t>
            </a:r>
            <a:endParaRPr sz="1200"/>
          </a:p>
          <a:p>
            <a:pPr indent="0" lvl="0" marL="0" rtl="0" algn="l">
              <a:spcBef>
                <a:spcPts val="0"/>
              </a:spcBef>
              <a:spcAft>
                <a:spcPts val="0"/>
              </a:spcAft>
              <a:buNone/>
            </a:pPr>
            <a:r>
              <a:rPr lang="es" sz="1200"/>
              <a:t>baby food formula: 0.11 (±0.77)</a:t>
            </a:r>
            <a:endParaRPr sz="1200"/>
          </a:p>
          <a:p>
            <a:pPr indent="0" lvl="0" marL="0" rtl="0" algn="l">
              <a:spcBef>
                <a:spcPts val="0"/>
              </a:spcBef>
              <a:spcAft>
                <a:spcPts val="0"/>
              </a:spcAft>
              <a:buNone/>
            </a:pPr>
            <a:r>
              <a:rPr lang="es" sz="1200"/>
              <a:t>bakery desserts: 0.01 (±0.11)</a:t>
            </a:r>
            <a:endParaRPr sz="1200"/>
          </a:p>
          <a:p>
            <a:pPr indent="0" lvl="0" marL="0" rtl="0" algn="l">
              <a:spcBef>
                <a:spcPts val="0"/>
              </a:spcBef>
              <a:spcAft>
                <a:spcPts val="0"/>
              </a:spcAft>
              <a:buNone/>
            </a:pPr>
            <a:r>
              <a:rPr lang="es" sz="1200"/>
              <a:t>baking ingredients: 0.10 (±0.41)</a:t>
            </a:r>
            <a:endParaRPr sz="1200"/>
          </a:p>
          <a:p>
            <a:pPr indent="0" lvl="0" marL="0" rtl="0" algn="l">
              <a:spcBef>
                <a:spcPts val="0"/>
              </a:spcBef>
              <a:spcAft>
                <a:spcPts val="0"/>
              </a:spcAft>
              <a:buNone/>
            </a:pPr>
            <a:r>
              <a:rPr lang="es" sz="1200"/>
              <a:t>baking supplies decor: 0.01 (±0.10)</a:t>
            </a:r>
            <a:endParaRPr sz="1200"/>
          </a:p>
          <a:p>
            <a:pPr indent="0" lvl="0" marL="0" rtl="0" algn="l">
              <a:spcBef>
                <a:spcPts val="0"/>
              </a:spcBef>
              <a:spcAft>
                <a:spcPts val="0"/>
              </a:spcAft>
              <a:buNone/>
            </a:pPr>
            <a:r>
              <a:rPr lang="es" sz="1200"/>
              <a:t>beauty: 0.00 (±0.04)</a:t>
            </a:r>
            <a:endParaRPr sz="1200"/>
          </a:p>
          <a:p>
            <a:pPr indent="0" lvl="0" marL="0" rtl="0" algn="l">
              <a:spcBef>
                <a:spcPts val="0"/>
              </a:spcBef>
              <a:spcAft>
                <a:spcPts val="0"/>
              </a:spcAft>
              <a:buNone/>
            </a:pPr>
            <a:r>
              <a:rPr lang="es" sz="1200"/>
              <a:t>beers coolers: 0.01 (±0.14)</a:t>
            </a:r>
            <a:endParaRPr sz="1200"/>
          </a:p>
          <a:p>
            <a:pPr indent="0" lvl="0" marL="0" rtl="0" algn="l">
              <a:spcBef>
                <a:spcPts val="0"/>
              </a:spcBef>
              <a:spcAft>
                <a:spcPts val="0"/>
              </a:spcAft>
              <a:buNone/>
            </a:pPr>
            <a:r>
              <a:rPr lang="es" sz="1200"/>
              <a:t>body lotions soap: 0.01 (±0.14)</a:t>
            </a:r>
            <a:endParaRPr sz="1200"/>
          </a:p>
          <a:p>
            <a:pPr indent="0" lvl="0" marL="0" rtl="0" algn="l">
              <a:spcBef>
                <a:spcPts val="0"/>
              </a:spcBef>
              <a:spcAft>
                <a:spcPts val="0"/>
              </a:spcAft>
              <a:buNone/>
            </a:pPr>
            <a:r>
              <a:rPr lang="es" sz="1200"/>
              <a:t>bread: 0.20 (±0.44)...</a:t>
            </a:r>
            <a:endParaRPr sz="1200"/>
          </a:p>
        </p:txBody>
      </p:sp>
      <p:sp>
        <p:nvSpPr>
          <p:cNvPr id="166" name="Google Shape;166;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es" sz="1200">
                <a:solidFill>
                  <a:schemeClr val="dk1"/>
                </a:solidFill>
                <a:latin typeface="Merriweather"/>
                <a:ea typeface="Merriweather"/>
                <a:cs typeface="Merriweather"/>
                <a:sym typeface="Merriweather"/>
              </a:rPr>
              <a:t>Ejemplos del Cluster 0:</a:t>
            </a:r>
            <a:endParaRPr sz="12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es" sz="1200">
                <a:solidFill>
                  <a:schemeClr val="dk1"/>
                </a:solidFill>
                <a:latin typeface="Merriweather"/>
                <a:ea typeface="Merriweather"/>
                <a:cs typeface="Merriweather"/>
                <a:sym typeface="Merriweather"/>
              </a:rPr>
              <a:t>- Usuario 164826 compró los siguientes productos: baking ingredients, cereal, milk, spreads, trash bags liners</a:t>
            </a:r>
            <a:endParaRPr sz="12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es" sz="1200">
                <a:solidFill>
                  <a:schemeClr val="dk1"/>
                </a:solidFill>
                <a:latin typeface="Merriweather"/>
                <a:ea typeface="Merriweather"/>
                <a:cs typeface="Merriweather"/>
                <a:sym typeface="Merriweather"/>
              </a:rPr>
              <a:t>- Usuario 77156 compró los siguientes productos: fresh fruits, fresh vegetables, tofu meat alternatives</a:t>
            </a:r>
            <a:endParaRPr sz="12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es" sz="1200">
                <a:solidFill>
                  <a:schemeClr val="dk1"/>
                </a:solidFill>
                <a:latin typeface="Merriweather"/>
                <a:ea typeface="Merriweather"/>
                <a:cs typeface="Merriweather"/>
                <a:sym typeface="Merriweather"/>
              </a:rPr>
              <a:t>- Usuario 93014 compró los siguientes productos: bread, cereal, dry pasta, paper goods, pasta sauce</a:t>
            </a:r>
            <a:endParaRPr sz="12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2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es" sz="1200">
                <a:solidFill>
                  <a:schemeClr val="dk1"/>
                </a:solidFill>
                <a:latin typeface="Merriweather"/>
                <a:ea typeface="Merriweather"/>
                <a:cs typeface="Merriweather"/>
                <a:sym typeface="Merriweather"/>
              </a:rPr>
              <a:t>15 productos top del Cluster 0:</a:t>
            </a:r>
            <a:endParaRPr sz="12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es" sz="1200">
                <a:solidFill>
                  <a:schemeClr val="dk1"/>
                </a:solidFill>
                <a:latin typeface="Merriweather"/>
                <a:ea typeface="Merriweather"/>
                <a:cs typeface="Merriweather"/>
                <a:sym typeface="Merriweather"/>
              </a:rPr>
              <a:t>fresh fruits</a:t>
            </a:r>
            <a:endParaRPr sz="12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es" sz="1200">
                <a:solidFill>
                  <a:schemeClr val="dk1"/>
                </a:solidFill>
                <a:latin typeface="Merriweather"/>
                <a:ea typeface="Merriweather"/>
                <a:cs typeface="Merriweather"/>
                <a:sym typeface="Merriweather"/>
              </a:rPr>
              <a:t>yogurt</a:t>
            </a:r>
            <a:endParaRPr sz="12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es" sz="1200">
                <a:solidFill>
                  <a:schemeClr val="dk1"/>
                </a:solidFill>
                <a:latin typeface="Merriweather"/>
                <a:ea typeface="Merriweather"/>
                <a:cs typeface="Merriweather"/>
                <a:sym typeface="Merriweather"/>
              </a:rPr>
              <a:t>packaged vegetables fruits</a:t>
            </a:r>
            <a:endParaRPr sz="12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es" sz="1200">
                <a:solidFill>
                  <a:schemeClr val="dk1"/>
                </a:solidFill>
                <a:latin typeface="Merriweather"/>
                <a:ea typeface="Merriweather"/>
                <a:cs typeface="Merriweather"/>
                <a:sym typeface="Merriweather"/>
              </a:rPr>
              <a:t>fresh vegetables</a:t>
            </a:r>
            <a:endParaRPr sz="12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es" sz="1200">
                <a:solidFill>
                  <a:schemeClr val="dk1"/>
                </a:solidFill>
                <a:latin typeface="Merriweather"/>
                <a:ea typeface="Merriweather"/>
                <a:cs typeface="Merriweather"/>
                <a:sym typeface="Merriweather"/>
              </a:rPr>
              <a:t>packaged cheese</a:t>
            </a:r>
            <a:endParaRPr sz="12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es" sz="1200">
                <a:solidFill>
                  <a:schemeClr val="dk1"/>
                </a:solidFill>
                <a:latin typeface="Merriweather"/>
                <a:ea typeface="Merriweather"/>
                <a:cs typeface="Merriweather"/>
                <a:sym typeface="Merriweather"/>
              </a:rPr>
              <a:t>milk</a:t>
            </a:r>
            <a:endParaRPr sz="12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es" sz="1200">
                <a:solidFill>
                  <a:schemeClr val="dk1"/>
                </a:solidFill>
                <a:latin typeface="Merriweather"/>
                <a:ea typeface="Merriweather"/>
                <a:cs typeface="Merriweather"/>
                <a:sym typeface="Merriweather"/>
              </a:rPr>
              <a:t>chips pretzels</a:t>
            </a:r>
            <a:endParaRPr sz="12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es" sz="1200">
                <a:solidFill>
                  <a:schemeClr val="dk1"/>
                </a:solidFill>
                <a:latin typeface="Merriweather"/>
                <a:ea typeface="Merriweather"/>
                <a:cs typeface="Merriweather"/>
                <a:sym typeface="Merriweather"/>
              </a:rPr>
              <a:t>water seltzer sparkling water</a:t>
            </a:r>
            <a:endParaRPr sz="12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es" sz="1200">
                <a:solidFill>
                  <a:schemeClr val="dk1"/>
                </a:solidFill>
                <a:latin typeface="Merriweather"/>
                <a:ea typeface="Merriweather"/>
                <a:cs typeface="Merriweather"/>
                <a:sym typeface="Merriweather"/>
              </a:rPr>
              <a:t>bread</a:t>
            </a:r>
            <a:endParaRPr sz="12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es" sz="1200">
                <a:solidFill>
                  <a:schemeClr val="dk1"/>
                </a:solidFill>
                <a:latin typeface="Merriweather"/>
                <a:ea typeface="Merriweather"/>
                <a:cs typeface="Merriweather"/>
                <a:sym typeface="Merriweather"/>
              </a:rPr>
              <a:t>soy lactosefree</a:t>
            </a:r>
            <a:endParaRPr sz="12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es" sz="1200">
                <a:solidFill>
                  <a:schemeClr val="dk1"/>
                </a:solidFill>
                <a:latin typeface="Merriweather"/>
                <a:ea typeface="Merriweather"/>
                <a:cs typeface="Merriweather"/>
                <a:sym typeface="Merriweather"/>
              </a:rPr>
              <a:t>refrigerated</a:t>
            </a:r>
            <a:endParaRPr sz="12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es" sz="1200">
                <a:solidFill>
                  <a:schemeClr val="dk1"/>
                </a:solidFill>
                <a:latin typeface="Merriweather"/>
                <a:ea typeface="Merriweather"/>
                <a:cs typeface="Merriweather"/>
                <a:sym typeface="Merriweather"/>
              </a:rPr>
              <a:t>ice cream ice</a:t>
            </a:r>
            <a:endParaRPr sz="12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es" sz="1200">
                <a:solidFill>
                  <a:schemeClr val="dk1"/>
                </a:solidFill>
                <a:latin typeface="Merriweather"/>
                <a:ea typeface="Merriweather"/>
                <a:cs typeface="Merriweather"/>
                <a:sym typeface="Merriweather"/>
              </a:rPr>
              <a:t>frozen produce</a:t>
            </a:r>
            <a:endParaRPr sz="12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es" sz="1200">
                <a:solidFill>
                  <a:schemeClr val="dk1"/>
                </a:solidFill>
                <a:latin typeface="Merriweather"/>
                <a:ea typeface="Merriweather"/>
                <a:cs typeface="Merriweather"/>
                <a:sym typeface="Merriweather"/>
              </a:rPr>
              <a:t>frozen meals</a:t>
            </a:r>
            <a:endParaRPr sz="12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es" sz="1200">
                <a:solidFill>
                  <a:schemeClr val="dk1"/>
                </a:solidFill>
                <a:latin typeface="Merriweather"/>
                <a:ea typeface="Merriweather"/>
                <a:cs typeface="Merriweather"/>
                <a:sym typeface="Merriweather"/>
              </a:rPr>
              <a:t>crackers</a:t>
            </a:r>
            <a:endParaRPr sz="12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200">
              <a:solidFill>
                <a:schemeClr val="dk1"/>
              </a:solidFill>
              <a:latin typeface="Merriweather"/>
              <a:ea typeface="Merriweather"/>
              <a:cs typeface="Merriweather"/>
              <a:sym typeface="Merriweather"/>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Visualización de la informacion</a:t>
            </a:r>
            <a:endParaRPr sz="2850">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t/>
            </a:r>
            <a:endParaRPr sz="2850">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rPr lang="es" sz="2850">
                <a:solidFill>
                  <a:srgbClr val="CCCCCC"/>
                </a:solidFill>
                <a:highlight>
                  <a:schemeClr val="dk1"/>
                </a:highlight>
                <a:latin typeface="Merriweather Black"/>
                <a:ea typeface="Merriweather Black"/>
                <a:cs typeface="Merriweather Black"/>
                <a:sym typeface="Merriweather Black"/>
              </a:rPr>
              <a:t>Cluster 0:</a:t>
            </a:r>
            <a:endParaRPr sz="2850">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rPr lang="es" sz="1716">
                <a:solidFill>
                  <a:srgbClr val="CCCCCC"/>
                </a:solidFill>
                <a:highlight>
                  <a:schemeClr val="dk1"/>
                </a:highlight>
                <a:latin typeface="Merriweather Black"/>
                <a:ea typeface="Merriweather Black"/>
                <a:cs typeface="Merriweather Black"/>
                <a:sym typeface="Merriweather Black"/>
              </a:rPr>
              <a:t>Compras básicas y de conveniencia</a:t>
            </a:r>
            <a:endParaRPr sz="1716">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rPr lang="es" sz="1050">
                <a:solidFill>
                  <a:srgbClr val="CCCCCC"/>
                </a:solidFill>
                <a:highlight>
                  <a:schemeClr val="dk1"/>
                </a:highlight>
                <a:latin typeface="Merriweather Black"/>
                <a:ea typeface="Merriweather Black"/>
                <a:cs typeface="Merriweather Black"/>
                <a:sym typeface="Merriweather Black"/>
              </a:rPr>
              <a:t>Descripción: Este cluster se caracteriza por compras básicas y de conveniencia para el hogar.</a:t>
            </a:r>
            <a:endParaRPr sz="1050">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rPr lang="es" sz="1050">
                <a:solidFill>
                  <a:srgbClr val="CCCCCC"/>
                </a:solidFill>
                <a:highlight>
                  <a:schemeClr val="dk1"/>
                </a:highlight>
                <a:latin typeface="Merriweather Black"/>
                <a:ea typeface="Merriweather Black"/>
                <a:cs typeface="Merriweather Black"/>
                <a:sym typeface="Merriweather Black"/>
              </a:rPr>
              <a:t>Los productos adquiridos incluyen artículos de despensa como cereales, pasta, salsa de tomate, así como productos lácteos, bebidas no alcohólicas y artículos de cuidado personal.</a:t>
            </a:r>
            <a:endParaRPr sz="1050">
              <a:solidFill>
                <a:srgbClr val="CCCCCC"/>
              </a:solidFill>
              <a:highlight>
                <a:schemeClr val="dk1"/>
              </a:highlight>
              <a:latin typeface="Merriweather Black"/>
              <a:ea typeface="Merriweather Black"/>
              <a:cs typeface="Merriweather Black"/>
              <a:sym typeface="Merriweather Black"/>
            </a:endParaRPr>
          </a:p>
          <a:p>
            <a:pPr indent="0" lvl="0" marL="0" rtl="0" algn="l">
              <a:spcBef>
                <a:spcPts val="0"/>
              </a:spcBef>
              <a:spcAft>
                <a:spcPts val="0"/>
              </a:spcAft>
              <a:buNone/>
            </a:pPr>
            <a:r>
              <a:t/>
            </a:r>
            <a:endParaRPr/>
          </a:p>
        </p:txBody>
      </p:sp>
      <p:sp>
        <p:nvSpPr>
          <p:cNvPr id="172" name="Google Shape;172;p2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29"/>
          <p:cNvPicPr preferRelativeResize="0"/>
          <p:nvPr/>
        </p:nvPicPr>
        <p:blipFill>
          <a:blip r:embed="rId3">
            <a:alphaModFix/>
          </a:blip>
          <a:stretch>
            <a:fillRect/>
          </a:stretch>
        </p:blipFill>
        <p:spPr>
          <a:xfrm>
            <a:off x="4713425" y="1092925"/>
            <a:ext cx="3945499" cy="33136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lnSpc>
                <a:spcPct val="135714"/>
              </a:lnSpc>
              <a:spcBef>
                <a:spcPts val="0"/>
              </a:spcBef>
              <a:spcAft>
                <a:spcPts val="0"/>
              </a:spcAft>
              <a:buNone/>
            </a:pPr>
            <a:r>
              <a:rPr lang="es" sz="2716">
                <a:solidFill>
                  <a:srgbClr val="CCCCCC"/>
                </a:solidFill>
                <a:highlight>
                  <a:schemeClr val="dk1"/>
                </a:highlight>
                <a:latin typeface="Merriweather Black"/>
                <a:ea typeface="Merriweather Black"/>
                <a:cs typeface="Merriweather Black"/>
                <a:sym typeface="Merriweather Black"/>
              </a:rPr>
              <a:t>Cluster 1: </a:t>
            </a:r>
            <a:endParaRPr sz="2716">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rPr lang="es" sz="1716">
                <a:solidFill>
                  <a:srgbClr val="CCCCCC"/>
                </a:solidFill>
                <a:highlight>
                  <a:schemeClr val="dk1"/>
                </a:highlight>
                <a:latin typeface="Merriweather Black"/>
                <a:ea typeface="Merriweather Black"/>
                <a:cs typeface="Merriweather Black"/>
                <a:sym typeface="Merriweather Black"/>
              </a:rPr>
              <a:t>Estilo de vida activo y deportivo</a:t>
            </a:r>
            <a:endParaRPr sz="1716">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t/>
            </a:r>
            <a:endParaRPr sz="1716">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rPr lang="es" sz="1050">
                <a:solidFill>
                  <a:srgbClr val="CCCCCC"/>
                </a:solidFill>
                <a:highlight>
                  <a:schemeClr val="dk1"/>
                </a:highlight>
                <a:latin typeface="Merriweather Black"/>
                <a:ea typeface="Merriweather Black"/>
                <a:cs typeface="Merriweather Black"/>
                <a:sym typeface="Merriweather Black"/>
              </a:rPr>
              <a:t>Descripción: Este cluster se caracteriza por compras relacionadas con un estilo de vida activo y deportivo.</a:t>
            </a:r>
            <a:endParaRPr sz="1050">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rPr lang="es" sz="1050">
                <a:solidFill>
                  <a:srgbClr val="CCCCCC"/>
                </a:solidFill>
                <a:highlight>
                  <a:schemeClr val="dk1"/>
                </a:highlight>
                <a:latin typeface="Merriweather Black"/>
                <a:ea typeface="Merriweather Black"/>
                <a:cs typeface="Merriweather Black"/>
                <a:sym typeface="Merriweather Black"/>
              </a:rPr>
              <a:t>Los productos adquiridos incluyen bebidas energéticas, barras de proteínas, suplementos deportivos,</a:t>
            </a:r>
            <a:endParaRPr sz="1050">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rPr lang="es" sz="1050">
                <a:solidFill>
                  <a:srgbClr val="CCCCCC"/>
                </a:solidFill>
                <a:highlight>
                  <a:schemeClr val="dk1"/>
                </a:highlight>
                <a:latin typeface="Merriweather Black"/>
                <a:ea typeface="Merriweather Black"/>
                <a:cs typeface="Merriweather Black"/>
                <a:sym typeface="Merriweather Black"/>
              </a:rPr>
              <a:t>artículos de cuidado personal para deportistas y alimentos preenvasados para consumo rápido.</a:t>
            </a:r>
            <a:endParaRPr sz="1050">
              <a:solidFill>
                <a:srgbClr val="CCCCCC"/>
              </a:solidFill>
              <a:highlight>
                <a:schemeClr val="dk1"/>
              </a:highlight>
              <a:latin typeface="Merriweather Black"/>
              <a:ea typeface="Merriweather Black"/>
              <a:cs typeface="Merriweather Black"/>
              <a:sym typeface="Merriweather Black"/>
            </a:endParaRPr>
          </a:p>
          <a:p>
            <a:pPr indent="0" lvl="0" marL="0" rtl="0" algn="l">
              <a:spcBef>
                <a:spcPts val="0"/>
              </a:spcBef>
              <a:spcAft>
                <a:spcPts val="0"/>
              </a:spcAft>
              <a:buNone/>
            </a:pPr>
            <a:r>
              <a:t/>
            </a:r>
            <a:endParaRPr/>
          </a:p>
        </p:txBody>
      </p:sp>
      <p:sp>
        <p:nvSpPr>
          <p:cNvPr id="179" name="Google Shape;179;p3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30"/>
          <p:cNvPicPr preferRelativeResize="0"/>
          <p:nvPr/>
        </p:nvPicPr>
        <p:blipFill>
          <a:blip r:embed="rId3">
            <a:alphaModFix/>
          </a:blip>
          <a:stretch>
            <a:fillRect/>
          </a:stretch>
        </p:blipFill>
        <p:spPr>
          <a:xfrm>
            <a:off x="4644675" y="1054050"/>
            <a:ext cx="4166400" cy="354546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lnSpc>
                <a:spcPct val="135714"/>
              </a:lnSpc>
              <a:spcBef>
                <a:spcPts val="0"/>
              </a:spcBef>
              <a:spcAft>
                <a:spcPts val="0"/>
              </a:spcAft>
              <a:buNone/>
            </a:pPr>
            <a:r>
              <a:rPr lang="es" sz="2727">
                <a:solidFill>
                  <a:srgbClr val="CCCCCC"/>
                </a:solidFill>
                <a:highlight>
                  <a:schemeClr val="dk1"/>
                </a:highlight>
                <a:latin typeface="Merriweather Black"/>
                <a:ea typeface="Merriweather Black"/>
                <a:cs typeface="Merriweather Black"/>
                <a:sym typeface="Merriweather Black"/>
              </a:rPr>
              <a:t>Cluster 2:</a:t>
            </a:r>
            <a:r>
              <a:rPr lang="es" sz="2294">
                <a:solidFill>
                  <a:srgbClr val="CCCCCC"/>
                </a:solidFill>
                <a:highlight>
                  <a:schemeClr val="dk1"/>
                </a:highlight>
                <a:latin typeface="Merriweather Black"/>
                <a:ea typeface="Merriweather Black"/>
                <a:cs typeface="Merriweather Black"/>
                <a:sym typeface="Merriweather Black"/>
              </a:rPr>
              <a:t> </a:t>
            </a:r>
            <a:endParaRPr sz="2294">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rPr lang="es" sz="1772">
                <a:solidFill>
                  <a:srgbClr val="CCCCCC"/>
                </a:solidFill>
                <a:highlight>
                  <a:schemeClr val="dk1"/>
                </a:highlight>
                <a:latin typeface="Merriweather Black"/>
                <a:ea typeface="Merriweather Black"/>
                <a:cs typeface="Merriweather Black"/>
                <a:sym typeface="Merriweather Black"/>
              </a:rPr>
              <a:t>Cocina y productos frescos</a:t>
            </a:r>
            <a:endParaRPr sz="1772">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t/>
            </a:r>
            <a:endParaRPr sz="1661">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rPr lang="es" sz="1050">
                <a:solidFill>
                  <a:srgbClr val="CCCCCC"/>
                </a:solidFill>
                <a:highlight>
                  <a:schemeClr val="dk1"/>
                </a:highlight>
                <a:latin typeface="Merriweather Black"/>
                <a:ea typeface="Merriweather Black"/>
                <a:cs typeface="Merriweather Black"/>
                <a:sym typeface="Merriweather Black"/>
              </a:rPr>
              <a:t>Descripción: En este cluster, se observa un enfoque en ingredientes y productos frescos para cocinar.</a:t>
            </a:r>
            <a:endParaRPr sz="1050">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rPr lang="es" sz="1050">
                <a:solidFill>
                  <a:srgbClr val="CCCCCC"/>
                </a:solidFill>
                <a:highlight>
                  <a:schemeClr val="dk1"/>
                </a:highlight>
                <a:latin typeface="Merriweather Black"/>
                <a:ea typeface="Merriweather Black"/>
                <a:cs typeface="Merriweather Black"/>
                <a:sym typeface="Merriweather Black"/>
              </a:rPr>
              <a:t>Los productos adquiridos incluyen frutas y verduras frescas, hierbas, carnes, lácteos y productos de panadería.</a:t>
            </a:r>
            <a:endParaRPr sz="1050">
              <a:solidFill>
                <a:srgbClr val="CCCCCC"/>
              </a:solidFill>
              <a:highlight>
                <a:schemeClr val="dk1"/>
              </a:highlight>
              <a:latin typeface="Merriweather Black"/>
              <a:ea typeface="Merriweather Black"/>
              <a:cs typeface="Merriweather Black"/>
              <a:sym typeface="Merriweather Black"/>
            </a:endParaRPr>
          </a:p>
          <a:p>
            <a:pPr indent="0" lvl="0" marL="0" rtl="0" algn="l">
              <a:spcBef>
                <a:spcPts val="0"/>
              </a:spcBef>
              <a:spcAft>
                <a:spcPts val="0"/>
              </a:spcAft>
              <a:buNone/>
            </a:pPr>
            <a:r>
              <a:t/>
            </a:r>
            <a:endParaRPr/>
          </a:p>
        </p:txBody>
      </p:sp>
      <p:sp>
        <p:nvSpPr>
          <p:cNvPr id="186" name="Google Shape;186;p3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31"/>
          <p:cNvPicPr preferRelativeResize="0"/>
          <p:nvPr/>
        </p:nvPicPr>
        <p:blipFill>
          <a:blip r:embed="rId3">
            <a:alphaModFix/>
          </a:blip>
          <a:stretch>
            <a:fillRect/>
          </a:stretch>
        </p:blipFill>
        <p:spPr>
          <a:xfrm>
            <a:off x="4644675" y="579325"/>
            <a:ext cx="4166401" cy="34991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55450" y="398425"/>
            <a:ext cx="3706500" cy="246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primer paso es cargar los comandos necesarios </a:t>
            </a:r>
            <a:endParaRPr/>
          </a:p>
        </p:txBody>
      </p:sp>
      <p:sp>
        <p:nvSpPr>
          <p:cNvPr id="70" name="Google Shape;70;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1" name="Google Shape;71;p14"/>
          <p:cNvPicPr preferRelativeResize="0"/>
          <p:nvPr/>
        </p:nvPicPr>
        <p:blipFill>
          <a:blip r:embed="rId3">
            <a:alphaModFix/>
          </a:blip>
          <a:stretch>
            <a:fillRect/>
          </a:stretch>
        </p:blipFill>
        <p:spPr>
          <a:xfrm>
            <a:off x="4572000" y="793550"/>
            <a:ext cx="3945675" cy="2778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25" y="500925"/>
            <a:ext cx="3706500" cy="2945400"/>
          </a:xfrm>
          <a:prstGeom prst="rect">
            <a:avLst/>
          </a:prstGeom>
        </p:spPr>
        <p:txBody>
          <a:bodyPr anchorCtr="0" anchor="t" bIns="91425" lIns="91425" spcFirstLastPara="1" rIns="91425" wrap="square" tIns="91425">
            <a:normAutofit fontScale="90000"/>
          </a:bodyPr>
          <a:lstStyle/>
          <a:p>
            <a:pPr indent="0" lvl="0" marL="0" rtl="0" algn="l">
              <a:lnSpc>
                <a:spcPct val="135714"/>
              </a:lnSpc>
              <a:spcBef>
                <a:spcPts val="0"/>
              </a:spcBef>
              <a:spcAft>
                <a:spcPts val="0"/>
              </a:spcAft>
              <a:buNone/>
            </a:pPr>
            <a:r>
              <a:rPr lang="es" sz="2400">
                <a:solidFill>
                  <a:srgbClr val="CCCCCC"/>
                </a:solidFill>
                <a:highlight>
                  <a:schemeClr val="dk1"/>
                </a:highlight>
                <a:latin typeface="Merriweather Black"/>
                <a:ea typeface="Merriweather Black"/>
                <a:cs typeface="Merriweather Black"/>
                <a:sym typeface="Merriweather Black"/>
              </a:rPr>
              <a:t>Cluster 3:</a:t>
            </a:r>
            <a:endParaRPr sz="2400">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rPr lang="es" sz="1650">
                <a:solidFill>
                  <a:srgbClr val="CCCCCC"/>
                </a:solidFill>
                <a:highlight>
                  <a:schemeClr val="dk1"/>
                </a:highlight>
                <a:latin typeface="Merriweather Black"/>
                <a:ea typeface="Merriweather Black"/>
                <a:cs typeface="Merriweather Black"/>
                <a:sym typeface="Merriweather Black"/>
              </a:rPr>
              <a:t>Alimentación saludable y dietas especiales</a:t>
            </a:r>
            <a:endParaRPr sz="1650">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t/>
            </a:r>
            <a:endParaRPr sz="1650">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rPr lang="es" sz="1050">
                <a:solidFill>
                  <a:srgbClr val="CCCCCC"/>
                </a:solidFill>
                <a:highlight>
                  <a:schemeClr val="dk1"/>
                </a:highlight>
                <a:latin typeface="Merriweather Black"/>
                <a:ea typeface="Merriweather Black"/>
                <a:cs typeface="Merriweather Black"/>
                <a:sym typeface="Merriweather Black"/>
              </a:rPr>
              <a:t>Descripción: Este cluster se caracteriza por compras relacionadas con una alimentación saludable y dietas especiales.</a:t>
            </a:r>
            <a:endParaRPr sz="1050">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rPr lang="es" sz="1050">
                <a:solidFill>
                  <a:srgbClr val="CCCCCC"/>
                </a:solidFill>
                <a:highlight>
                  <a:schemeClr val="dk1"/>
                </a:highlight>
                <a:latin typeface="Merriweather Black"/>
                <a:ea typeface="Merriweather Black"/>
                <a:cs typeface="Merriweather Black"/>
                <a:sym typeface="Merriweather Black"/>
              </a:rPr>
              <a:t>Los productos adquiridos incluyen alimentos orgánicos, sin gluten, vegetarianos/veganos, suplementos y productos de cuidado personal naturales.</a:t>
            </a:r>
            <a:endParaRPr sz="1050">
              <a:solidFill>
                <a:srgbClr val="CCCCCC"/>
              </a:solidFill>
              <a:highlight>
                <a:schemeClr val="dk1"/>
              </a:highlight>
              <a:latin typeface="Merriweather Black"/>
              <a:ea typeface="Merriweather Black"/>
              <a:cs typeface="Merriweather Black"/>
              <a:sym typeface="Merriweather Black"/>
            </a:endParaRPr>
          </a:p>
          <a:p>
            <a:pPr indent="0" lvl="0" marL="0" rtl="0" algn="l">
              <a:spcBef>
                <a:spcPts val="0"/>
              </a:spcBef>
              <a:spcAft>
                <a:spcPts val="0"/>
              </a:spcAft>
              <a:buNone/>
            </a:pPr>
            <a:r>
              <a:t/>
            </a:r>
            <a:endParaRPr/>
          </a:p>
        </p:txBody>
      </p:sp>
      <p:sp>
        <p:nvSpPr>
          <p:cNvPr id="193" name="Google Shape;193;p3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32"/>
          <p:cNvPicPr preferRelativeResize="0"/>
          <p:nvPr/>
        </p:nvPicPr>
        <p:blipFill>
          <a:blip r:embed="rId3">
            <a:alphaModFix/>
          </a:blip>
          <a:stretch>
            <a:fillRect/>
          </a:stretch>
        </p:blipFill>
        <p:spPr>
          <a:xfrm>
            <a:off x="4644675" y="549550"/>
            <a:ext cx="4166400" cy="34662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lnSpc>
                <a:spcPct val="135714"/>
              </a:lnSpc>
              <a:spcBef>
                <a:spcPts val="0"/>
              </a:spcBef>
              <a:spcAft>
                <a:spcPts val="0"/>
              </a:spcAft>
              <a:buNone/>
            </a:pPr>
            <a:r>
              <a:rPr lang="es" sz="2750">
                <a:solidFill>
                  <a:srgbClr val="CCCCCC"/>
                </a:solidFill>
                <a:highlight>
                  <a:schemeClr val="dk1"/>
                </a:highlight>
                <a:latin typeface="Merriweather Black"/>
                <a:ea typeface="Merriweather Black"/>
                <a:cs typeface="Merriweather Black"/>
                <a:sym typeface="Merriweather Black"/>
              </a:rPr>
              <a:t>Cluster 4: </a:t>
            </a:r>
            <a:endParaRPr sz="2750">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rPr lang="es" sz="1650">
                <a:solidFill>
                  <a:srgbClr val="CCCCCC"/>
                </a:solidFill>
                <a:highlight>
                  <a:schemeClr val="dk1"/>
                </a:highlight>
                <a:latin typeface="Merriweather Black"/>
                <a:ea typeface="Merriweather Black"/>
                <a:cs typeface="Merriweather Black"/>
                <a:sym typeface="Merriweather Black"/>
              </a:rPr>
              <a:t>Productos frescos y lácteos</a:t>
            </a:r>
            <a:endParaRPr sz="1650">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t/>
            </a:r>
            <a:endParaRPr sz="1650">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rPr lang="es" sz="1050">
                <a:solidFill>
                  <a:srgbClr val="CCCCCC"/>
                </a:solidFill>
                <a:highlight>
                  <a:schemeClr val="dk1"/>
                </a:highlight>
                <a:latin typeface="Merriweather Black"/>
                <a:ea typeface="Merriweather Black"/>
                <a:cs typeface="Merriweather Black"/>
                <a:sym typeface="Merriweather Black"/>
              </a:rPr>
              <a:t>Descripción: En este cluster, se destacan los productos frescos y lácteos. Los clientes asociados a este cluster tienden a comprar una variedad de productos frescos, como frutas, verduras, queso, leche, yogur, así como productos lácteos en general. También se observa un interés en snacks saludables, como barras de granola y productos sin lactosa. Este grupo de clientes muestra preferencia por alimentos frescos y opciones más saludables en comparación con otros clusters. Además, se puede notar la presencia de productos destinados a bebés, como fórmula para bebés y alimentos para bebés, lo que sugiere que este cluster también incluye clientes que compran para sus hijos pequeños.</a:t>
            </a:r>
            <a:endParaRPr sz="1050">
              <a:solidFill>
                <a:srgbClr val="CCCCCC"/>
              </a:solidFill>
              <a:highlight>
                <a:schemeClr val="dk1"/>
              </a:highlight>
              <a:latin typeface="Merriweather Black"/>
              <a:ea typeface="Merriweather Black"/>
              <a:cs typeface="Merriweather Black"/>
              <a:sym typeface="Merriweather Black"/>
            </a:endParaRPr>
          </a:p>
        </p:txBody>
      </p:sp>
      <p:sp>
        <p:nvSpPr>
          <p:cNvPr id="200" name="Google Shape;200;p3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1" name="Google Shape;201;p33"/>
          <p:cNvPicPr preferRelativeResize="0"/>
          <p:nvPr/>
        </p:nvPicPr>
        <p:blipFill>
          <a:blip r:embed="rId3">
            <a:alphaModFix/>
          </a:blip>
          <a:stretch>
            <a:fillRect/>
          </a:stretch>
        </p:blipFill>
        <p:spPr>
          <a:xfrm>
            <a:off x="4644675" y="609100"/>
            <a:ext cx="4166401" cy="349918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s" sz="2400">
                <a:solidFill>
                  <a:srgbClr val="CCCCCC"/>
                </a:solidFill>
                <a:highlight>
                  <a:schemeClr val="dk1"/>
                </a:highlight>
                <a:latin typeface="Merriweather Black"/>
                <a:ea typeface="Merriweather Black"/>
                <a:cs typeface="Merriweather Black"/>
                <a:sym typeface="Merriweather Black"/>
              </a:rPr>
              <a:t>Cluster 5:</a:t>
            </a:r>
            <a:endParaRPr sz="2400">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rPr lang="es" sz="1050">
                <a:solidFill>
                  <a:srgbClr val="CCCCCC"/>
                </a:solidFill>
                <a:highlight>
                  <a:schemeClr val="dk1"/>
                </a:highlight>
                <a:latin typeface="Merriweather Black"/>
                <a:ea typeface="Merriweather Black"/>
                <a:cs typeface="Merriweather Black"/>
                <a:sym typeface="Merriweather Black"/>
              </a:rPr>
              <a:t> </a:t>
            </a:r>
            <a:r>
              <a:rPr lang="es" sz="1500">
                <a:solidFill>
                  <a:srgbClr val="CCCCCC"/>
                </a:solidFill>
                <a:highlight>
                  <a:schemeClr val="dk1"/>
                </a:highlight>
                <a:latin typeface="Merriweather Black"/>
                <a:ea typeface="Merriweather Black"/>
                <a:cs typeface="Merriweather Black"/>
                <a:sym typeface="Merriweather Black"/>
              </a:rPr>
              <a:t>Snacks y productos gourmet</a:t>
            </a:r>
            <a:endParaRPr sz="1500">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t/>
            </a:r>
            <a:endParaRPr sz="1500">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rPr lang="es" sz="1050">
                <a:solidFill>
                  <a:srgbClr val="CCCCCC"/>
                </a:solidFill>
                <a:highlight>
                  <a:schemeClr val="dk1"/>
                </a:highlight>
                <a:latin typeface="Merriweather Black"/>
                <a:ea typeface="Merriweather Black"/>
                <a:cs typeface="Merriweather Black"/>
                <a:sym typeface="Merriweather Black"/>
              </a:rPr>
              <a:t>Descripción: En este cluster, se destacan los snacks y productos gourmet.</a:t>
            </a:r>
            <a:endParaRPr sz="1050">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rPr lang="es" sz="1050">
                <a:solidFill>
                  <a:srgbClr val="CCCCCC"/>
                </a:solidFill>
                <a:highlight>
                  <a:schemeClr val="dk1"/>
                </a:highlight>
                <a:latin typeface="Merriweather Black"/>
                <a:ea typeface="Merriweather Black"/>
                <a:cs typeface="Merriweather Black"/>
                <a:sym typeface="Merriweather Black"/>
              </a:rPr>
              <a:t>Los productos adquiridos incluyen chocolates, galletas, quesos, vinos, salsas y aderezos, así como alimentos étnicos y productos de cuidado personal.</a:t>
            </a:r>
            <a:endParaRPr/>
          </a:p>
        </p:txBody>
      </p:sp>
      <p:sp>
        <p:nvSpPr>
          <p:cNvPr id="207" name="Google Shape;207;p3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8" name="Google Shape;208;p34"/>
          <p:cNvPicPr preferRelativeResize="0"/>
          <p:nvPr/>
        </p:nvPicPr>
        <p:blipFill>
          <a:blip r:embed="rId3">
            <a:alphaModFix/>
          </a:blip>
          <a:stretch>
            <a:fillRect/>
          </a:stretch>
        </p:blipFill>
        <p:spPr>
          <a:xfrm>
            <a:off x="4644675" y="500925"/>
            <a:ext cx="4166401" cy="349918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lnSpc>
                <a:spcPct val="135714"/>
              </a:lnSpc>
              <a:spcBef>
                <a:spcPts val="0"/>
              </a:spcBef>
              <a:spcAft>
                <a:spcPts val="0"/>
              </a:spcAft>
              <a:buNone/>
            </a:pPr>
            <a:r>
              <a:rPr lang="es" sz="2650">
                <a:solidFill>
                  <a:srgbClr val="CCCCCC"/>
                </a:solidFill>
                <a:highlight>
                  <a:schemeClr val="dk1"/>
                </a:highlight>
                <a:latin typeface="Merriweather Black"/>
                <a:ea typeface="Merriweather Black"/>
                <a:cs typeface="Merriweather Black"/>
                <a:sym typeface="Merriweather Black"/>
              </a:rPr>
              <a:t>Cluster 6: </a:t>
            </a:r>
            <a:endParaRPr sz="2650">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rPr lang="es" sz="1650">
                <a:solidFill>
                  <a:srgbClr val="CCCCCC"/>
                </a:solidFill>
                <a:highlight>
                  <a:schemeClr val="dk1"/>
                </a:highlight>
                <a:latin typeface="Merriweather Black"/>
                <a:ea typeface="Merriweather Black"/>
                <a:cs typeface="Merriweather Black"/>
                <a:sym typeface="Merriweather Black"/>
              </a:rPr>
              <a:t>Abastecimiento de alimentos y productos diversos</a:t>
            </a:r>
            <a:endParaRPr sz="1650">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t/>
            </a:r>
            <a:endParaRPr sz="1650">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rPr lang="es" sz="1050">
                <a:solidFill>
                  <a:srgbClr val="CCCCCC"/>
                </a:solidFill>
                <a:highlight>
                  <a:schemeClr val="dk1"/>
                </a:highlight>
                <a:latin typeface="Merriweather Black"/>
                <a:ea typeface="Merriweather Black"/>
                <a:cs typeface="Merriweather Black"/>
                <a:sym typeface="Merriweather Black"/>
              </a:rPr>
              <a:t>Descripción: En este cluster, se observa un amplio abastecimiento de alimentos y productos diversos.</a:t>
            </a:r>
            <a:endParaRPr sz="1050">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rPr lang="es" sz="1050">
                <a:solidFill>
                  <a:srgbClr val="CCCCCC"/>
                </a:solidFill>
                <a:highlight>
                  <a:schemeClr val="dk1"/>
                </a:highlight>
                <a:latin typeface="Merriweather Black"/>
                <a:ea typeface="Merriweather Black"/>
                <a:cs typeface="Merriweather Black"/>
                <a:sym typeface="Merriweather Black"/>
              </a:rPr>
              <a:t>Los productos adquiridos abarcan una amplia gama de categorías, desde alimentos enlatados, congelados y envasados,</a:t>
            </a:r>
            <a:endParaRPr sz="1050">
              <a:solidFill>
                <a:srgbClr val="CCCCCC"/>
              </a:solidFill>
              <a:highlight>
                <a:schemeClr val="dk1"/>
              </a:highlight>
              <a:latin typeface="Merriweather Black"/>
              <a:ea typeface="Merriweather Black"/>
              <a:cs typeface="Merriweather Black"/>
              <a:sym typeface="Merriweather Black"/>
            </a:endParaRPr>
          </a:p>
          <a:p>
            <a:pPr indent="0" lvl="0" marL="0" rtl="0" algn="l">
              <a:lnSpc>
                <a:spcPct val="135714"/>
              </a:lnSpc>
              <a:spcBef>
                <a:spcPts val="0"/>
              </a:spcBef>
              <a:spcAft>
                <a:spcPts val="0"/>
              </a:spcAft>
              <a:buNone/>
            </a:pPr>
            <a:r>
              <a:rPr lang="es" sz="1050">
                <a:solidFill>
                  <a:srgbClr val="CCCCCC"/>
                </a:solidFill>
                <a:highlight>
                  <a:schemeClr val="dk1"/>
                </a:highlight>
                <a:latin typeface="Merriweather Black"/>
                <a:ea typeface="Merriweather Black"/>
                <a:cs typeface="Merriweather Black"/>
                <a:sym typeface="Merriweather Black"/>
              </a:rPr>
              <a:t>hasta productos para el cuidado personal, limpieza del hogar y artículos de cuidado infantil.</a:t>
            </a:r>
            <a:endParaRPr sz="1050">
              <a:solidFill>
                <a:srgbClr val="CCCCCC"/>
              </a:solidFill>
              <a:highlight>
                <a:schemeClr val="dk1"/>
              </a:highlight>
              <a:latin typeface="Merriweather Black"/>
              <a:ea typeface="Merriweather Black"/>
              <a:cs typeface="Merriweather Black"/>
              <a:sym typeface="Merriweather Black"/>
            </a:endParaRPr>
          </a:p>
          <a:p>
            <a:pPr indent="0" lvl="0" marL="0" rtl="0" algn="l">
              <a:spcBef>
                <a:spcPts val="0"/>
              </a:spcBef>
              <a:spcAft>
                <a:spcPts val="0"/>
              </a:spcAft>
              <a:buNone/>
            </a:pPr>
            <a:r>
              <a:t/>
            </a:r>
            <a:endParaRPr/>
          </a:p>
        </p:txBody>
      </p:sp>
      <p:sp>
        <p:nvSpPr>
          <p:cNvPr id="214" name="Google Shape;214;p3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35"/>
          <p:cNvPicPr preferRelativeResize="0"/>
          <p:nvPr/>
        </p:nvPicPr>
        <p:blipFill>
          <a:blip r:embed="rId3">
            <a:alphaModFix/>
          </a:blip>
          <a:stretch>
            <a:fillRect/>
          </a:stretch>
        </p:blipFill>
        <p:spPr>
          <a:xfrm>
            <a:off x="4644675" y="500925"/>
            <a:ext cx="4166400" cy="354546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Exploración</a:t>
            </a:r>
            <a:r>
              <a:rPr lang="es"/>
              <a:t> de la data</a:t>
            </a:r>
            <a:endParaRPr/>
          </a:p>
        </p:txBody>
      </p:sp>
      <p:sp>
        <p:nvSpPr>
          <p:cNvPr id="77" name="Google Shape;77;p15"/>
          <p:cNvSpPr txBox="1"/>
          <p:nvPr>
            <p:ph idx="1" type="body"/>
          </p:nvPr>
        </p:nvSpPr>
        <p:spPr>
          <a:xfrm>
            <a:off x="4721900" y="522450"/>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rPr>
              <a:t>Se revisa cada uno de los dataset para ver su contenido, el tipo y la cantidad de </a:t>
            </a:r>
            <a:r>
              <a:rPr lang="es">
                <a:solidFill>
                  <a:schemeClr val="dk1"/>
                </a:solidFill>
              </a:rPr>
              <a:t>información</a:t>
            </a:r>
            <a:r>
              <a:rPr lang="es">
                <a:solidFill>
                  <a:schemeClr val="dk1"/>
                </a:solidFill>
              </a:rPr>
              <a:t> que contiene cada uno de estos para luego crear un nuevo dataset el cual podamos trabajar</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8" name="Google Shape;78;p15"/>
          <p:cNvPicPr preferRelativeResize="0"/>
          <p:nvPr/>
        </p:nvPicPr>
        <p:blipFill>
          <a:blip r:embed="rId3">
            <a:alphaModFix/>
          </a:blip>
          <a:stretch>
            <a:fillRect/>
          </a:stretch>
        </p:blipFill>
        <p:spPr>
          <a:xfrm>
            <a:off x="4811950" y="1856650"/>
            <a:ext cx="2206742" cy="182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4547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Dataset</a:t>
            </a:r>
            <a:br>
              <a:rPr lang="es"/>
            </a:br>
            <a:br>
              <a:rPr lang="es"/>
            </a:br>
            <a:endParaRPr/>
          </a:p>
          <a:p>
            <a:pPr indent="0" lvl="0" marL="0" rtl="0" algn="l">
              <a:spcBef>
                <a:spcPts val="0"/>
              </a:spcBef>
              <a:spcAft>
                <a:spcPts val="0"/>
              </a:spcAft>
              <a:buNone/>
            </a:pPr>
            <a:r>
              <a:t/>
            </a:r>
            <a:endParaRPr/>
          </a:p>
        </p:txBody>
      </p:sp>
      <p:sp>
        <p:nvSpPr>
          <p:cNvPr id="84" name="Google Shape;84;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chemeClr val="dk1"/>
                </a:solidFill>
              </a:rPr>
              <a:t>Existe una </a:t>
            </a:r>
            <a:r>
              <a:rPr lang="es">
                <a:solidFill>
                  <a:schemeClr val="dk1"/>
                </a:solidFill>
              </a:rPr>
              <a:t>relación</a:t>
            </a:r>
            <a:r>
              <a:rPr lang="es">
                <a:solidFill>
                  <a:schemeClr val="dk1"/>
                </a:solidFill>
              </a:rPr>
              <a:t> entre cada uno de los dataset como se </a:t>
            </a:r>
            <a:r>
              <a:rPr lang="es">
                <a:solidFill>
                  <a:schemeClr val="dk1"/>
                </a:solidFill>
              </a:rPr>
              <a:t>muestra</a:t>
            </a:r>
            <a:r>
              <a:rPr lang="es">
                <a:solidFill>
                  <a:schemeClr val="dk1"/>
                </a:solidFill>
              </a:rPr>
              <a:t> en el </a:t>
            </a:r>
            <a:r>
              <a:rPr lang="es">
                <a:solidFill>
                  <a:schemeClr val="dk1"/>
                </a:solidFill>
              </a:rPr>
              <a:t>siguiente</a:t>
            </a:r>
            <a:r>
              <a:rPr lang="es">
                <a:solidFill>
                  <a:schemeClr val="dk1"/>
                </a:solidFill>
              </a:rPr>
              <a:t> </a:t>
            </a:r>
            <a:r>
              <a:rPr lang="es">
                <a:solidFill>
                  <a:schemeClr val="dk1"/>
                </a:solidFill>
              </a:rPr>
              <a:t>gráfico:</a:t>
            </a:r>
            <a:r>
              <a:rPr lang="es">
                <a:solidFill>
                  <a:schemeClr val="dk1"/>
                </a:solidFill>
              </a:rPr>
              <a:t> </a:t>
            </a:r>
            <a:endParaRPr>
              <a:solidFill>
                <a:schemeClr val="dk1"/>
              </a:solidFill>
            </a:endParaRPr>
          </a:p>
        </p:txBody>
      </p:sp>
      <p:pic>
        <p:nvPicPr>
          <p:cNvPr id="85" name="Google Shape;85;p16"/>
          <p:cNvPicPr preferRelativeResize="0"/>
          <p:nvPr/>
        </p:nvPicPr>
        <p:blipFill>
          <a:blip r:embed="rId3">
            <a:alphaModFix/>
          </a:blip>
          <a:stretch>
            <a:fillRect/>
          </a:stretch>
        </p:blipFill>
        <p:spPr>
          <a:xfrm>
            <a:off x="4383400" y="1058175"/>
            <a:ext cx="4427674" cy="4098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Data set </a:t>
            </a:r>
            <a:endParaRPr/>
          </a:p>
        </p:txBody>
      </p:sp>
      <p:sp>
        <p:nvSpPr>
          <p:cNvPr id="91" name="Google Shape;91;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solidFill>
                  <a:schemeClr val="dk1"/>
                </a:solidFill>
              </a:rPr>
              <a:t>Se realiza </a:t>
            </a:r>
            <a:r>
              <a:rPr lang="es" sz="1400">
                <a:solidFill>
                  <a:schemeClr val="dk1"/>
                </a:solidFill>
              </a:rPr>
              <a:t>una combinación</a:t>
            </a:r>
            <a:r>
              <a:rPr lang="es" sz="1400">
                <a:solidFill>
                  <a:schemeClr val="dk1"/>
                </a:solidFill>
              </a:rPr>
              <a:t> de los dataset de manera que se crea un nuevo dataframe con dimensiones de:</a:t>
            </a:r>
            <a:endParaRPr sz="1400">
              <a:solidFill>
                <a:schemeClr val="dk1"/>
              </a:solidFill>
            </a:endParaRPr>
          </a:p>
          <a:p>
            <a:pPr indent="0" lvl="0" marL="0" rtl="0" algn="l">
              <a:spcBef>
                <a:spcPts val="1200"/>
              </a:spcBef>
              <a:spcAft>
                <a:spcPts val="0"/>
              </a:spcAft>
              <a:buNone/>
            </a:pPr>
            <a:r>
              <a:rPr lang="es" sz="1400">
                <a:solidFill>
                  <a:schemeClr val="dk1"/>
                </a:solidFill>
              </a:rPr>
              <a:t>	</a:t>
            </a:r>
            <a:r>
              <a:rPr lang="es" sz="1400">
                <a:solidFill>
                  <a:schemeClr val="dk1"/>
                </a:solidFill>
              </a:rPr>
              <a:t>(206209, 134)</a:t>
            </a:r>
            <a:endParaRPr sz="1400">
              <a:solidFill>
                <a:schemeClr val="dk1"/>
              </a:solidFill>
            </a:endParaRPr>
          </a:p>
          <a:p>
            <a:pPr indent="0" lvl="0" marL="0" rtl="0" algn="l">
              <a:spcBef>
                <a:spcPts val="1200"/>
              </a:spcBef>
              <a:spcAft>
                <a:spcPts val="1200"/>
              </a:spcAft>
              <a:buNone/>
            </a:pPr>
            <a:r>
              <a:rPr lang="es" sz="1400">
                <a:solidFill>
                  <a:schemeClr val="dk1"/>
                </a:solidFill>
              </a:rPr>
              <a:t>Las cuales representan la cantidad de clientes totales y la cantidad de pasillos respectivamente </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PCA (análisis de componentes principales)</a:t>
            </a:r>
            <a:endParaRPr/>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97" name="Google Shape;97;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0000" lnSpcReduction="20000"/>
          </a:bodyPr>
          <a:lstStyle/>
          <a:p>
            <a:pPr indent="0" lvl="0" marL="0" rtl="0" algn="l">
              <a:lnSpc>
                <a:spcPct val="135714"/>
              </a:lnSpc>
              <a:spcBef>
                <a:spcPts val="0"/>
              </a:spcBef>
              <a:spcAft>
                <a:spcPts val="0"/>
              </a:spcAft>
              <a:buNone/>
            </a:pPr>
            <a:r>
              <a:rPr lang="es" sz="1296">
                <a:solidFill>
                  <a:schemeClr val="dk1"/>
                </a:solidFill>
                <a:latin typeface="Merriweather"/>
                <a:ea typeface="Merriweather"/>
                <a:cs typeface="Merriweather"/>
                <a:sym typeface="Merriweather"/>
              </a:rPr>
              <a:t>A diferencia del análisis de factores, el Análisis de Componentes Principales no es un método analítico, pero un método de transformación lineal ortogonal que mapea los datos originales en un nuevo sistema de coordenadas que busca maximizar la varianza de las extrapolaciones.</a:t>
            </a:r>
            <a:endParaRPr sz="1296">
              <a:solidFill>
                <a:schemeClr val="dk1"/>
              </a:solidFill>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96">
              <a:solidFill>
                <a:schemeClr val="dk1"/>
              </a:solidFill>
              <a:latin typeface="Merriweather"/>
              <a:ea typeface="Merriweather"/>
              <a:cs typeface="Merriweather"/>
              <a:sym typeface="Merriweather"/>
            </a:endParaRPr>
          </a:p>
          <a:p>
            <a:pPr indent="0" lvl="0" marL="0" rtl="0" algn="l">
              <a:lnSpc>
                <a:spcPct val="135714"/>
              </a:lnSpc>
              <a:spcBef>
                <a:spcPts val="0"/>
              </a:spcBef>
              <a:spcAft>
                <a:spcPts val="0"/>
              </a:spcAft>
              <a:buNone/>
            </a:pPr>
            <a:r>
              <a:rPr lang="es" sz="1296">
                <a:solidFill>
                  <a:schemeClr val="dk1"/>
                </a:solidFill>
                <a:latin typeface="Merriweather"/>
                <a:ea typeface="Merriweather"/>
                <a:cs typeface="Merriweather"/>
                <a:sym typeface="Merriweather"/>
              </a:rPr>
              <a:t>Por lo general el análisis busca representar un conjunto N-dimensional de datos en un primer eje (aquél que maximize más la varianza), y un segundo eje (el segundo componente que maximice la varianza).</a:t>
            </a:r>
            <a:endParaRPr sz="1296">
              <a:solidFill>
                <a:schemeClr val="dk1"/>
              </a:solidFill>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96">
              <a:solidFill>
                <a:schemeClr val="dk1"/>
              </a:solidFill>
              <a:latin typeface="Merriweather"/>
              <a:ea typeface="Merriweather"/>
              <a:cs typeface="Merriweather"/>
              <a:sym typeface="Merriweather"/>
            </a:endParaRPr>
          </a:p>
          <a:p>
            <a:pPr indent="0" lvl="0" marL="0" rtl="0" algn="l">
              <a:lnSpc>
                <a:spcPct val="135714"/>
              </a:lnSpc>
              <a:spcBef>
                <a:spcPts val="0"/>
              </a:spcBef>
              <a:spcAft>
                <a:spcPts val="0"/>
              </a:spcAft>
              <a:buNone/>
            </a:pPr>
            <a:r>
              <a:rPr lang="es" sz="1296">
                <a:solidFill>
                  <a:schemeClr val="dk1"/>
                </a:solidFill>
                <a:latin typeface="Merriweather"/>
                <a:ea typeface="Merriweather"/>
                <a:cs typeface="Merriweather"/>
                <a:sym typeface="Merriweather"/>
              </a:rPr>
              <a:t>Si tenemos una matriz de datos originales X, podemos obtener la matriz transformada X’ mediante un argumento de transformación lineal P, que generalmente toma una forma geométrica (rango y rotación).</a:t>
            </a:r>
            <a:endParaRPr sz="1296">
              <a:solidFill>
                <a:schemeClr val="dk1"/>
              </a:solidFill>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96">
              <a:solidFill>
                <a:schemeClr val="dk1"/>
              </a:solidFill>
              <a:latin typeface="Merriweather"/>
              <a:ea typeface="Merriweather"/>
              <a:cs typeface="Merriweather"/>
              <a:sym typeface="Merriweather"/>
            </a:endParaRPr>
          </a:p>
          <a:p>
            <a:pPr indent="0" lvl="0" marL="0" rtl="0" algn="l">
              <a:lnSpc>
                <a:spcPct val="135714"/>
              </a:lnSpc>
              <a:spcBef>
                <a:spcPts val="0"/>
              </a:spcBef>
              <a:spcAft>
                <a:spcPts val="0"/>
              </a:spcAft>
              <a:buNone/>
            </a:pPr>
            <a:r>
              <a:rPr lang="es" sz="1296">
                <a:solidFill>
                  <a:schemeClr val="dk1"/>
                </a:solidFill>
                <a:latin typeface="Merriweather"/>
                <a:ea typeface="Merriweather"/>
                <a:cs typeface="Merriweather"/>
                <a:sym typeface="Merriweather"/>
              </a:rPr>
              <a:t>X’ = P *X</a:t>
            </a:r>
            <a:endParaRPr sz="1296">
              <a:solidFill>
                <a:schemeClr val="dk1"/>
              </a:solidFill>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96">
              <a:solidFill>
                <a:schemeClr val="dk1"/>
              </a:solidFill>
              <a:latin typeface="Merriweather"/>
              <a:ea typeface="Merriweather"/>
              <a:cs typeface="Merriweather"/>
              <a:sym typeface="Merriweather"/>
            </a:endParaRPr>
          </a:p>
          <a:p>
            <a:pPr indent="0" lvl="0" marL="0" rtl="0" algn="l">
              <a:lnSpc>
                <a:spcPct val="135714"/>
              </a:lnSpc>
              <a:spcBef>
                <a:spcPts val="0"/>
              </a:spcBef>
              <a:spcAft>
                <a:spcPts val="0"/>
              </a:spcAft>
              <a:buNone/>
            </a:pPr>
            <a:r>
              <a:rPr lang="es" sz="1296">
                <a:solidFill>
                  <a:schemeClr val="dk1"/>
                </a:solidFill>
                <a:latin typeface="Merriweather"/>
                <a:ea typeface="Merriweather"/>
                <a:cs typeface="Merriweather"/>
                <a:sym typeface="Merriweather"/>
              </a:rPr>
              <a:t>El Análisis de Componentes Principales busca reducir la redundancia de los datos entre una serie de expansiones basales candidatas. Aquella que aproxime su matriz de covarianza a una matriz diagonal (entradas diagonales cercanas a 1 y triángulos cercanos a 0), se denomina como el primer componente principal.</a:t>
            </a:r>
            <a:endParaRPr sz="1296">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solidFill>
                <a:schemeClr val="lt1"/>
              </a:solidFill>
              <a:latin typeface="Merriweather"/>
              <a:ea typeface="Merriweather"/>
              <a:cs typeface="Merriweather"/>
              <a:sym typeface="Merriweather"/>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PCA (</a:t>
            </a:r>
            <a:r>
              <a:rPr lang="es"/>
              <a:t>análisis</a:t>
            </a:r>
            <a:r>
              <a:rPr lang="es"/>
              <a:t> de componentes principales)</a:t>
            </a:r>
            <a:endParaRPr/>
          </a:p>
        </p:txBody>
      </p:sp>
      <p:sp>
        <p:nvSpPr>
          <p:cNvPr id="103" name="Google Shape;103;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 dimensionalidad del dataframe es muy grande para trabajar con sklearn. Por lo tanto se tiene que realizar una </a:t>
            </a:r>
            <a:r>
              <a:rPr lang="es"/>
              <a:t>reducción</a:t>
            </a:r>
            <a:r>
              <a:rPr lang="es"/>
              <a:t> de la dimensionalidad utilizando </a:t>
            </a:r>
            <a:r>
              <a:rPr lang="es"/>
              <a:t>análisis</a:t>
            </a:r>
            <a:r>
              <a:rPr lang="es"/>
              <a:t> de componentes principales.</a:t>
            </a:r>
            <a:endParaRPr/>
          </a:p>
          <a:p>
            <a:pPr indent="0" lvl="0" marL="0" rtl="0" algn="l">
              <a:spcBef>
                <a:spcPts val="1200"/>
              </a:spcBef>
              <a:spcAft>
                <a:spcPts val="0"/>
              </a:spcAft>
              <a:buNone/>
            </a:pPr>
            <a:r>
              <a:rPr lang="es"/>
              <a:t>A </a:t>
            </a:r>
            <a:r>
              <a:rPr lang="es"/>
              <a:t>continuación se</a:t>
            </a:r>
            <a:r>
              <a:rPr lang="es"/>
              <a:t> realiza la </a:t>
            </a:r>
            <a:r>
              <a:rPr lang="es"/>
              <a:t>reducción</a:t>
            </a:r>
            <a:r>
              <a:rPr lang="es"/>
              <a:t> de dimensiones de los pasillos de 134 a 2 para </a:t>
            </a:r>
            <a:r>
              <a:rPr lang="es"/>
              <a:t>analizar</a:t>
            </a:r>
            <a:r>
              <a:rPr lang="es"/>
              <a:t> su </a:t>
            </a:r>
            <a:r>
              <a:rPr lang="es"/>
              <a:t>información</a:t>
            </a:r>
            <a:r>
              <a:rPr lang="es"/>
              <a:t> </a:t>
            </a:r>
            <a:r>
              <a:rPr lang="es"/>
              <a:t>estadística</a:t>
            </a:r>
            <a:r>
              <a:rPr lang="es"/>
              <a:t> como la varianza acumulada, etc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25" y="500925"/>
            <a:ext cx="3706500" cy="392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PCA</a:t>
            </a:r>
            <a:endParaRPr/>
          </a:p>
          <a:p>
            <a:pPr indent="0" lvl="0" marL="0" rtl="0" algn="l">
              <a:spcBef>
                <a:spcPts val="0"/>
              </a:spcBef>
              <a:spcAft>
                <a:spcPts val="0"/>
              </a:spcAft>
              <a:buNone/>
            </a:pPr>
            <a:r>
              <a:t/>
            </a:r>
            <a:endParaRPr/>
          </a:p>
          <a:p>
            <a:pPr indent="0" lvl="0" marL="0" rtl="0" algn="l">
              <a:lnSpc>
                <a:spcPct val="135714"/>
              </a:lnSpc>
              <a:spcBef>
                <a:spcPts val="0"/>
              </a:spcBef>
              <a:spcAft>
                <a:spcPts val="0"/>
              </a:spcAft>
              <a:buNone/>
            </a:pPr>
            <a:r>
              <a:rPr lang="es" sz="1100"/>
              <a:t>La siguiente figura muestra la representación visual de los datos reducidos en un espacio de dos dimensiones. Cada punto en la gráfica corresponde a una instancia del conjunto de datos original en este caso  la de cada cliente, y el color azul representa una categorización de los datos. La ubicación de los puntos en el gráfico se basa en la matriz proyect_y después de aplicar el PCA al conjunto de datos original.</a:t>
            </a:r>
            <a:endParaRPr sz="1100"/>
          </a:p>
          <a:p>
            <a:pPr indent="0" lvl="0" marL="0" rtl="0" algn="l">
              <a:lnSpc>
                <a:spcPct val="135714"/>
              </a:lnSpc>
              <a:spcBef>
                <a:spcPts val="0"/>
              </a:spcBef>
              <a:spcAft>
                <a:spcPts val="0"/>
              </a:spcAft>
              <a:buNone/>
            </a:pPr>
            <a:r>
              <a:t/>
            </a:r>
            <a:endParaRPr sz="1100"/>
          </a:p>
          <a:p>
            <a:pPr indent="0" lvl="0" marL="0" rtl="0" algn="l">
              <a:lnSpc>
                <a:spcPct val="135714"/>
              </a:lnSpc>
              <a:spcBef>
                <a:spcPts val="0"/>
              </a:spcBef>
              <a:spcAft>
                <a:spcPts val="0"/>
              </a:spcAft>
              <a:buNone/>
            </a:pPr>
            <a:r>
              <a:rPr lang="es" sz="1100"/>
              <a:t>Sin embargo creemos que el resultado del </a:t>
            </a:r>
            <a:r>
              <a:rPr lang="es" sz="1100"/>
              <a:t>gráfico</a:t>
            </a:r>
            <a:r>
              <a:rPr lang="es" sz="1100"/>
              <a:t> </a:t>
            </a:r>
            <a:r>
              <a:rPr lang="es" sz="1100"/>
              <a:t>podría</a:t>
            </a:r>
            <a:r>
              <a:rPr lang="es" sz="1100"/>
              <a:t> mejorarse reformulando  la </a:t>
            </a:r>
            <a:r>
              <a:rPr lang="es" sz="1100"/>
              <a:t>lógica</a:t>
            </a:r>
            <a:r>
              <a:rPr lang="es" sz="1100"/>
              <a:t> de colores, asociandolos por ejemplo a si el cliente compro o no en un pasillo. En otras palabras asignar ceros y 1 a la compra y no compra.</a:t>
            </a:r>
            <a:endParaRPr sz="1100"/>
          </a:p>
        </p:txBody>
      </p:sp>
      <p:sp>
        <p:nvSpPr>
          <p:cNvPr id="109" name="Google Shape;109;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0"/>
          <p:cNvPicPr preferRelativeResize="0"/>
          <p:nvPr/>
        </p:nvPicPr>
        <p:blipFill>
          <a:blip r:embed="rId3">
            <a:alphaModFix/>
          </a:blip>
          <a:stretch>
            <a:fillRect/>
          </a:stretch>
        </p:blipFill>
        <p:spPr>
          <a:xfrm>
            <a:off x="4560600" y="500925"/>
            <a:ext cx="4334550" cy="3454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PCA </a:t>
            </a:r>
            <a:endParaRPr/>
          </a:p>
          <a:p>
            <a:pPr indent="0" lvl="0" marL="0" rtl="0" algn="l">
              <a:spcBef>
                <a:spcPts val="0"/>
              </a:spcBef>
              <a:spcAft>
                <a:spcPts val="0"/>
              </a:spcAft>
              <a:buNone/>
            </a:pPr>
            <a:r>
              <a:t/>
            </a:r>
            <a:endParaRPr/>
          </a:p>
          <a:p>
            <a:pPr indent="0" lvl="0" marL="0" rtl="0" algn="l">
              <a:spcBef>
                <a:spcPts val="0"/>
              </a:spcBef>
              <a:spcAft>
                <a:spcPts val="0"/>
              </a:spcAft>
              <a:buNone/>
            </a:pPr>
            <a:r>
              <a:rPr lang="es" sz="1100"/>
              <a:t>Podemos observar una correlación directa entre la cantidad de dimensiones reducidas y la varianza acumulada. Cuando la varianza es mayor, indica una relación más fuerte entre los datos originales y su reducción de dimensiones, lo que implica que se conserva más información relevante en el proceso de reducción.</a:t>
            </a:r>
            <a:endParaRPr sz="1100"/>
          </a:p>
          <a:p>
            <a:pPr indent="0" lvl="0" marL="0" rtl="0" algn="l">
              <a:spcBef>
                <a:spcPts val="0"/>
              </a:spcBef>
              <a:spcAft>
                <a:spcPts val="0"/>
              </a:spcAft>
              <a:buNone/>
            </a:pPr>
            <a:r>
              <a:t/>
            </a:r>
            <a:endParaRPr sz="1100"/>
          </a:p>
        </p:txBody>
      </p:sp>
      <p:sp>
        <p:nvSpPr>
          <p:cNvPr id="116" name="Google Shape;116;p21"/>
          <p:cNvSpPr txBox="1"/>
          <p:nvPr>
            <p:ph idx="1" type="body"/>
          </p:nvPr>
        </p:nvSpPr>
        <p:spPr>
          <a:xfrm>
            <a:off x="4572000" y="410900"/>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1"/>
          <p:cNvPicPr preferRelativeResize="0"/>
          <p:nvPr/>
        </p:nvPicPr>
        <p:blipFill>
          <a:blip r:embed="rId3">
            <a:alphaModFix/>
          </a:blip>
          <a:stretch>
            <a:fillRect/>
          </a:stretch>
        </p:blipFill>
        <p:spPr>
          <a:xfrm>
            <a:off x="4451800" y="848625"/>
            <a:ext cx="4565650" cy="3559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