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6" r:id="rId3"/>
    <p:sldId id="256" r:id="rId4"/>
    <p:sldId id="265" r:id="rId5"/>
    <p:sldId id="262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8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9871B-49F8-496F-8981-380DC56EA20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474DA-170F-472F-852B-84C68B2B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474DA-170F-472F-852B-84C68B2B41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3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474DA-170F-472F-852B-84C68B2B41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474DA-170F-472F-852B-84C68B2B41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0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46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68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7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3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9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5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8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9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5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61BEB1-E9A1-4969-BB22-D79E0D3ACBB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7CA-AE61-4514-A54E-0C89184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1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99419"/>
            <a:ext cx="10271463" cy="1072433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Unser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Themengebiet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1209C-E9EF-4DA2-9729-9FA4AF38FB23}"/>
              </a:ext>
            </a:extLst>
          </p:cNvPr>
          <p:cNvSpPr txBox="1"/>
          <p:nvPr/>
        </p:nvSpPr>
        <p:spPr>
          <a:xfrm>
            <a:off x="0" y="6451345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6517A-522D-42C9-B9EC-79F4CBDEE061}"/>
              </a:ext>
            </a:extLst>
          </p:cNvPr>
          <p:cNvSpPr txBox="1"/>
          <p:nvPr/>
        </p:nvSpPr>
        <p:spPr>
          <a:xfrm>
            <a:off x="310719" y="2105561"/>
            <a:ext cx="11043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Software Lösung für die Planung von Logistik und manuellen Kommissionierungsprozessen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4720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20676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Das war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unsere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Visionsvorstellung</a:t>
            </a:r>
            <a:b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1209C-E9EF-4DA2-9729-9FA4AF38FB23}"/>
              </a:ext>
            </a:extLst>
          </p:cNvPr>
          <p:cNvSpPr txBox="1"/>
          <p:nvPr/>
        </p:nvSpPr>
        <p:spPr>
          <a:xfrm>
            <a:off x="0" y="6451345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1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99419"/>
            <a:ext cx="10271463" cy="1072433"/>
          </a:xfrm>
        </p:spPr>
        <p:txBody>
          <a:bodyPr/>
          <a:lstStyle/>
          <a:p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Wer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sind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wir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1209C-E9EF-4DA2-9729-9FA4AF38FB23}"/>
              </a:ext>
            </a:extLst>
          </p:cNvPr>
          <p:cNvSpPr txBox="1"/>
          <p:nvPr/>
        </p:nvSpPr>
        <p:spPr>
          <a:xfrm>
            <a:off x="0" y="6451345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6517A-522D-42C9-B9EC-79F4CBDEE061}"/>
              </a:ext>
            </a:extLst>
          </p:cNvPr>
          <p:cNvSpPr txBox="1"/>
          <p:nvPr/>
        </p:nvSpPr>
        <p:spPr>
          <a:xfrm>
            <a:off x="310718" y="2105561"/>
            <a:ext cx="11478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Developer Team				</a:t>
            </a:r>
            <a:r>
              <a:rPr lang="de-DE" sz="2800" u="sng" dirty="0" err="1"/>
              <a:t>Scrum</a:t>
            </a:r>
            <a:r>
              <a:rPr lang="de-DE" sz="2800" u="sng" dirty="0"/>
              <a:t> Master			</a:t>
            </a:r>
            <a:r>
              <a:rPr lang="de-DE" sz="2800" u="sng" dirty="0" err="1"/>
              <a:t>Product</a:t>
            </a:r>
            <a:r>
              <a:rPr lang="de-DE" sz="2800" u="sng" dirty="0"/>
              <a:t> </a:t>
            </a:r>
            <a:r>
              <a:rPr lang="de-DE" sz="2800" u="sng" dirty="0" err="1"/>
              <a:t>Owner</a:t>
            </a:r>
            <a:endParaRPr lang="de-DE" sz="2800" u="sng" dirty="0"/>
          </a:p>
          <a:p>
            <a:endParaRPr lang="de-DE" sz="2800" u="sng" dirty="0"/>
          </a:p>
          <a:p>
            <a:r>
              <a:rPr lang="en-US" sz="2800" dirty="0"/>
              <a:t>Charlotte </a:t>
            </a:r>
            <a:r>
              <a:rPr lang="en-US" sz="2800" dirty="0" err="1"/>
              <a:t>Wengler</a:t>
            </a:r>
            <a:r>
              <a:rPr lang="en-US" sz="2800" dirty="0"/>
              <a:t>				Jonas Mayer				Stefan Holzwarth</a:t>
            </a:r>
          </a:p>
          <a:p>
            <a:r>
              <a:rPr lang="en-US" sz="2800" dirty="0"/>
              <a:t>Larissa Willibald			</a:t>
            </a:r>
          </a:p>
          <a:p>
            <a:r>
              <a:rPr lang="en-US" sz="2800" dirty="0" err="1"/>
              <a:t>Pakize</a:t>
            </a:r>
            <a:r>
              <a:rPr lang="en-US" sz="2800" dirty="0"/>
              <a:t> Duran</a:t>
            </a:r>
          </a:p>
          <a:p>
            <a:r>
              <a:rPr lang="en-US" sz="2800" dirty="0"/>
              <a:t>Pascal Schaeffer</a:t>
            </a:r>
          </a:p>
          <a:p>
            <a:r>
              <a:rPr lang="en-US" sz="2800" dirty="0"/>
              <a:t>Jonas Mayer</a:t>
            </a:r>
          </a:p>
          <a:p>
            <a:r>
              <a:rPr lang="en-US" sz="2800" dirty="0"/>
              <a:t>Stefan Holzwarth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38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99419"/>
            <a:ext cx="10271463" cy="1072433"/>
          </a:xfrm>
        </p:spPr>
        <p:txBody>
          <a:bodyPr/>
          <a:lstStyle/>
          <a:p>
            <a:r>
              <a:rPr lang="en-GB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Problemstellung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1209C-E9EF-4DA2-9729-9FA4AF38FB23}"/>
              </a:ext>
            </a:extLst>
          </p:cNvPr>
          <p:cNvSpPr txBox="1"/>
          <p:nvPr/>
        </p:nvSpPr>
        <p:spPr>
          <a:xfrm>
            <a:off x="0" y="6451345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6517A-522D-42C9-B9EC-79F4CBDEE061}"/>
              </a:ext>
            </a:extLst>
          </p:cNvPr>
          <p:cNvSpPr txBox="1"/>
          <p:nvPr/>
        </p:nvSpPr>
        <p:spPr>
          <a:xfrm>
            <a:off x="186431" y="1692914"/>
            <a:ext cx="114699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-  Planung des Lagerraums</a:t>
            </a:r>
          </a:p>
          <a:p>
            <a:endParaRPr lang="de-DE" sz="2400" dirty="0"/>
          </a:p>
          <a:p>
            <a:r>
              <a:rPr lang="de-DE" sz="2800" dirty="0"/>
              <a:t>-  Verteilung von Werkstoffen auf die Regale</a:t>
            </a:r>
          </a:p>
          <a:p>
            <a:pPr marL="457200" indent="-457200">
              <a:buFontTx/>
              <a:buChar char="-"/>
            </a:pPr>
            <a:endParaRPr lang="de-DE" sz="2400" dirty="0"/>
          </a:p>
          <a:p>
            <a:r>
              <a:rPr lang="de-DE" sz="2800" dirty="0"/>
              <a:t>-  Optimale Positionierung der Ladungsträger</a:t>
            </a:r>
          </a:p>
          <a:p>
            <a:pPr marL="514350" indent="-514350">
              <a:buAutoNum type="arabicPeriod" startAt="3"/>
            </a:pPr>
            <a:endParaRPr lang="de-DE" sz="2400" dirty="0"/>
          </a:p>
          <a:p>
            <a:r>
              <a:rPr lang="de-DE" sz="2800" dirty="0"/>
              <a:t>-  Protokollierung der Arbeitsabläufe</a:t>
            </a:r>
          </a:p>
          <a:p>
            <a:endParaRPr lang="en-US" sz="28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0357F5-06C1-4085-90BC-FCB54AFBD32E}"/>
              </a:ext>
            </a:extLst>
          </p:cNvPr>
          <p:cNvSpPr/>
          <p:nvPr/>
        </p:nvSpPr>
        <p:spPr>
          <a:xfrm>
            <a:off x="227060" y="5092914"/>
            <a:ext cx="701336" cy="52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BBF99-40D2-49E8-830C-E6AD961DC3C2}"/>
              </a:ext>
            </a:extLst>
          </p:cNvPr>
          <p:cNvSpPr txBox="1"/>
          <p:nvPr/>
        </p:nvSpPr>
        <p:spPr>
          <a:xfrm>
            <a:off x="1061560" y="5045521"/>
            <a:ext cx="1072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Optimale Arbeitszeiten und Laufwege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8878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99419"/>
            <a:ext cx="10271463" cy="1072433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Unsere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1209C-E9EF-4DA2-9729-9FA4AF38FB23}"/>
              </a:ext>
            </a:extLst>
          </p:cNvPr>
          <p:cNvSpPr txBox="1"/>
          <p:nvPr/>
        </p:nvSpPr>
        <p:spPr>
          <a:xfrm>
            <a:off x="0" y="6451345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0C877-AAD6-4E46-9A25-AD6B034463D9}"/>
              </a:ext>
            </a:extLst>
          </p:cNvPr>
          <p:cNvSpPr txBox="1"/>
          <p:nvPr/>
        </p:nvSpPr>
        <p:spPr>
          <a:xfrm>
            <a:off x="186430" y="1497605"/>
            <a:ext cx="118516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Unsere allgemeinen Ziele:</a:t>
            </a:r>
          </a:p>
          <a:p>
            <a:pPr marL="514350" indent="-514350">
              <a:buAutoNum type="arabicPeriod"/>
            </a:pPr>
            <a:endParaRPr lang="de-DE" b="1" dirty="0"/>
          </a:p>
          <a:p>
            <a:pPr marL="457200" indent="-457200">
              <a:buFontTx/>
              <a:buChar char="-"/>
            </a:pPr>
            <a:r>
              <a:rPr lang="de-DE" sz="2800" dirty="0"/>
              <a:t>Sehr flexible und dynamische Lösung entwickeln</a:t>
            </a:r>
          </a:p>
          <a:p>
            <a:pPr marL="457200" indent="-457200">
              <a:buFontTx/>
              <a:buChar char="-"/>
            </a:pPr>
            <a:endParaRPr lang="de-DE" sz="24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Übersicht</a:t>
            </a:r>
            <a:r>
              <a:rPr lang="en-US" sz="2800" dirty="0"/>
              <a:t> </a:t>
            </a:r>
            <a:r>
              <a:rPr lang="en-US" sz="2800" dirty="0" err="1"/>
              <a:t>steht</a:t>
            </a:r>
            <a:r>
              <a:rPr lang="en-US" sz="2800" dirty="0"/>
              <a:t> im </a:t>
            </a:r>
            <a:r>
              <a:rPr lang="en-US" sz="2800" dirty="0" err="1"/>
              <a:t>Vordergrund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Einfache</a:t>
            </a:r>
            <a:r>
              <a:rPr lang="en-US" sz="2800" dirty="0"/>
              <a:t> und intuitive </a:t>
            </a:r>
            <a:r>
              <a:rPr lang="en-US" sz="2800" dirty="0" err="1"/>
              <a:t>Benutzerführung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537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99419"/>
            <a:ext cx="10271463" cy="1072433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Unsere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1209C-E9EF-4DA2-9729-9FA4AF38FB23}"/>
              </a:ext>
            </a:extLst>
          </p:cNvPr>
          <p:cNvSpPr txBox="1"/>
          <p:nvPr/>
        </p:nvSpPr>
        <p:spPr>
          <a:xfrm>
            <a:off x="0" y="6451345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0C877-AAD6-4E46-9A25-AD6B034463D9}"/>
              </a:ext>
            </a:extLst>
          </p:cNvPr>
          <p:cNvSpPr txBox="1"/>
          <p:nvPr/>
        </p:nvSpPr>
        <p:spPr>
          <a:xfrm>
            <a:off x="186430" y="1497605"/>
            <a:ext cx="118516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1.  Planung des Lagerraums</a:t>
            </a:r>
          </a:p>
          <a:p>
            <a:pPr marL="514350" indent="-514350">
              <a:buAutoNum type="arabicPeriod"/>
            </a:pPr>
            <a:endParaRPr lang="de-DE" b="1" dirty="0"/>
          </a:p>
          <a:p>
            <a:pPr marL="457200" indent="-457200">
              <a:buFontTx/>
              <a:buChar char="-"/>
            </a:pPr>
            <a:r>
              <a:rPr lang="de-DE" sz="2800" dirty="0"/>
              <a:t>Lagerraum individuell anpassbar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sz="2800" dirty="0"/>
              <a:t>Platzierung von Regalen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Manuelle Lösung</a:t>
            </a:r>
          </a:p>
          <a:p>
            <a:pPr lvl="1"/>
            <a:r>
              <a:rPr lang="en-US" sz="2400" dirty="0"/>
              <a:t>	- Pick and Place von Regalen</a:t>
            </a:r>
          </a:p>
          <a:p>
            <a:pPr lvl="1"/>
            <a:endParaRPr lang="en-US" dirty="0"/>
          </a:p>
          <a:p>
            <a:pPr marL="914400" lvl="1" indent="-457200">
              <a:buAutoNum type="arabicPeriod" startAt="2"/>
            </a:pPr>
            <a:r>
              <a:rPr lang="en-US" sz="2400" dirty="0"/>
              <a:t>(Teil)</a:t>
            </a:r>
            <a:r>
              <a:rPr lang="en-US" sz="2400" dirty="0" err="1"/>
              <a:t>Automatisierte</a:t>
            </a:r>
            <a:r>
              <a:rPr lang="en-US" sz="2400" dirty="0"/>
              <a:t> Lösung</a:t>
            </a:r>
          </a:p>
          <a:p>
            <a:pPr marL="1257300" lvl="2" indent="-342900">
              <a:buFontTx/>
              <a:buChar char="-"/>
            </a:pPr>
            <a:r>
              <a:rPr lang="en-US" sz="2400" dirty="0" err="1"/>
              <a:t>Vorschlagen</a:t>
            </a:r>
            <a:r>
              <a:rPr lang="en-US" sz="2400" dirty="0"/>
              <a:t> von </a:t>
            </a:r>
            <a:r>
              <a:rPr lang="en-US" sz="2400" dirty="0" err="1"/>
              <a:t>möglichen</a:t>
            </a:r>
            <a:r>
              <a:rPr lang="en-US" sz="2400" dirty="0"/>
              <a:t> </a:t>
            </a:r>
            <a:r>
              <a:rPr lang="en-US" sz="2400" dirty="0" err="1"/>
              <a:t>Lösungen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5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99419"/>
            <a:ext cx="10271463" cy="1072433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Unsere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1209C-E9EF-4DA2-9729-9FA4AF38FB23}"/>
              </a:ext>
            </a:extLst>
          </p:cNvPr>
          <p:cNvSpPr txBox="1"/>
          <p:nvPr/>
        </p:nvSpPr>
        <p:spPr>
          <a:xfrm>
            <a:off x="0" y="6451345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4B4C4-A8FF-4041-9255-61ED99415D28}"/>
              </a:ext>
            </a:extLst>
          </p:cNvPr>
          <p:cNvSpPr txBox="1"/>
          <p:nvPr/>
        </p:nvSpPr>
        <p:spPr>
          <a:xfrm>
            <a:off x="177553" y="1497605"/>
            <a:ext cx="114788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2.  Verteilung von Werkstoffen auf die Regale</a:t>
            </a:r>
          </a:p>
          <a:p>
            <a:pPr marL="514350" indent="-514350">
              <a:buAutoNum type="arabicPeriod"/>
            </a:pPr>
            <a:endParaRPr lang="de-DE" b="1" dirty="0"/>
          </a:p>
          <a:p>
            <a:pPr marL="457200" indent="-457200">
              <a:buFontTx/>
              <a:buChar char="-"/>
            </a:pPr>
            <a:r>
              <a:rPr lang="de-DE" sz="2800" dirty="0"/>
              <a:t>Festlegen und aufteilen des Lagerbestands auf Werkstationen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Verteilung</a:t>
            </a:r>
            <a:r>
              <a:rPr lang="en-US" sz="2800" dirty="0"/>
              <a:t> auf die Regale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Manuelle Lösung</a:t>
            </a:r>
          </a:p>
          <a:p>
            <a:pPr lvl="1"/>
            <a:r>
              <a:rPr lang="en-US" sz="2400" dirty="0"/>
              <a:t>	- Pick and Place von </a:t>
            </a:r>
            <a:r>
              <a:rPr lang="en-US" sz="2400" dirty="0" err="1"/>
              <a:t>Werkstoffen</a:t>
            </a:r>
            <a:endParaRPr lang="en-US" sz="2400" dirty="0"/>
          </a:p>
          <a:p>
            <a:pPr lvl="1"/>
            <a:endParaRPr lang="en-US" dirty="0"/>
          </a:p>
          <a:p>
            <a:pPr marL="914400" lvl="1" indent="-457200">
              <a:buAutoNum type="arabicPeriod" startAt="2"/>
            </a:pPr>
            <a:r>
              <a:rPr lang="en-US" sz="2400" dirty="0"/>
              <a:t>(Teil)</a:t>
            </a:r>
            <a:r>
              <a:rPr lang="en-US" sz="2400" dirty="0" err="1"/>
              <a:t>Automatisierte</a:t>
            </a:r>
            <a:r>
              <a:rPr lang="en-US" sz="2400" dirty="0"/>
              <a:t> Lösung</a:t>
            </a:r>
          </a:p>
          <a:p>
            <a:pPr lvl="2"/>
            <a:r>
              <a:rPr lang="en-US" sz="2400" dirty="0"/>
              <a:t>- </a:t>
            </a:r>
            <a:r>
              <a:rPr lang="en-US" sz="2400" dirty="0" err="1"/>
              <a:t>Verteilung</a:t>
            </a:r>
            <a:r>
              <a:rPr lang="en-US" sz="2400" dirty="0"/>
              <a:t> der </a:t>
            </a:r>
            <a:r>
              <a:rPr lang="en-US" sz="2400" dirty="0" err="1"/>
              <a:t>Waren</a:t>
            </a:r>
            <a:r>
              <a:rPr lang="en-US" sz="2400" dirty="0"/>
              <a:t> </a:t>
            </a:r>
            <a:r>
              <a:rPr lang="en-US" sz="2400" dirty="0" err="1"/>
              <a:t>anhand</a:t>
            </a:r>
            <a:r>
              <a:rPr lang="en-US" sz="2400" dirty="0"/>
              <a:t> der </a:t>
            </a:r>
            <a:r>
              <a:rPr lang="en-US" sz="2400" dirty="0" err="1"/>
              <a:t>festgelegten</a:t>
            </a:r>
            <a:r>
              <a:rPr lang="en-US" sz="2400" dirty="0"/>
              <a:t> </a:t>
            </a:r>
            <a:r>
              <a:rPr lang="en-US" sz="2400" dirty="0" err="1"/>
              <a:t>Werkstationen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097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99419"/>
            <a:ext cx="10271463" cy="1072433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Unsere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1209C-E9EF-4DA2-9729-9FA4AF38FB23}"/>
              </a:ext>
            </a:extLst>
          </p:cNvPr>
          <p:cNvSpPr txBox="1"/>
          <p:nvPr/>
        </p:nvSpPr>
        <p:spPr>
          <a:xfrm>
            <a:off x="0" y="6451345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0C877-AAD6-4E46-9A25-AD6B034463D9}"/>
              </a:ext>
            </a:extLst>
          </p:cNvPr>
          <p:cNvSpPr txBox="1"/>
          <p:nvPr/>
        </p:nvSpPr>
        <p:spPr>
          <a:xfrm>
            <a:off x="186431" y="1506483"/>
            <a:ext cx="114699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3.  Positionierung der Ladungsträger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de-DE" sz="2800" dirty="0"/>
              <a:t>Zuweisen von Ladungsträgern an Werkstationen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sz="2800" dirty="0"/>
              <a:t>Die </a:t>
            </a:r>
            <a:r>
              <a:rPr lang="en-US" sz="2800" dirty="0" err="1"/>
              <a:t>Positionierung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Manuelle Lösung</a:t>
            </a:r>
          </a:p>
          <a:p>
            <a:pPr lvl="1"/>
            <a:r>
              <a:rPr lang="en-US" sz="2400" dirty="0"/>
              <a:t>	- Pick and Place der </a:t>
            </a:r>
            <a:r>
              <a:rPr lang="en-US" sz="2400" dirty="0" err="1"/>
              <a:t>Ladungsträger</a:t>
            </a:r>
            <a:endParaRPr lang="en-US" sz="2400" dirty="0"/>
          </a:p>
          <a:p>
            <a:pPr lvl="1"/>
            <a:endParaRPr lang="en-US" dirty="0"/>
          </a:p>
          <a:p>
            <a:pPr marL="914400" lvl="1" indent="-457200">
              <a:buAutoNum type="arabicPeriod" startAt="2"/>
            </a:pPr>
            <a:r>
              <a:rPr lang="en-US" sz="2400" dirty="0"/>
              <a:t>(Teil)</a:t>
            </a:r>
            <a:r>
              <a:rPr lang="en-US" sz="2400" dirty="0" err="1"/>
              <a:t>Automatisierte</a:t>
            </a:r>
            <a:r>
              <a:rPr lang="en-US" sz="2400" dirty="0"/>
              <a:t> Lösung</a:t>
            </a:r>
          </a:p>
          <a:p>
            <a:pPr marL="1257300" lvl="2" indent="-342900">
              <a:buFontTx/>
              <a:buChar char="-"/>
            </a:pPr>
            <a:r>
              <a:rPr lang="en-US" sz="2400" dirty="0" err="1"/>
              <a:t>Empfehlen</a:t>
            </a:r>
            <a:r>
              <a:rPr lang="en-US" sz="2400" dirty="0"/>
              <a:t> von </a:t>
            </a:r>
            <a:r>
              <a:rPr lang="en-US" sz="2400" dirty="0" err="1"/>
              <a:t>Positionen</a:t>
            </a:r>
            <a:r>
              <a:rPr lang="en-US" sz="2400" dirty="0"/>
              <a:t> </a:t>
            </a:r>
            <a:r>
              <a:rPr lang="en-US" sz="2400" dirty="0" err="1"/>
              <a:t>anhand</a:t>
            </a:r>
            <a:r>
              <a:rPr lang="en-US" sz="2400" dirty="0"/>
              <a:t> </a:t>
            </a:r>
            <a:r>
              <a:rPr lang="en-US" sz="2400" dirty="0" err="1"/>
              <a:t>festgelegter</a:t>
            </a:r>
            <a:r>
              <a:rPr lang="en-US" sz="2400" dirty="0"/>
              <a:t> </a:t>
            </a:r>
            <a:r>
              <a:rPr lang="en-US" sz="2400" dirty="0" err="1"/>
              <a:t>Werkstation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81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99419"/>
            <a:ext cx="10271463" cy="1072433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Unsere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1209C-E9EF-4DA2-9729-9FA4AF38FB23}"/>
              </a:ext>
            </a:extLst>
          </p:cNvPr>
          <p:cNvSpPr txBox="1"/>
          <p:nvPr/>
        </p:nvSpPr>
        <p:spPr>
          <a:xfrm>
            <a:off x="0" y="6451345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0C877-AAD6-4E46-9A25-AD6B034463D9}"/>
              </a:ext>
            </a:extLst>
          </p:cNvPr>
          <p:cNvSpPr txBox="1"/>
          <p:nvPr/>
        </p:nvSpPr>
        <p:spPr>
          <a:xfrm>
            <a:off x="186431" y="1577504"/>
            <a:ext cx="11469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4.  Protokollierung der Arbeitsabläufe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de-DE" sz="2800" dirty="0"/>
              <a:t>Berechnung der Zeit und der Laufwege</a:t>
            </a:r>
          </a:p>
          <a:p>
            <a:pPr marL="914400" lvl="1" indent="-457200">
              <a:buFontTx/>
              <a:buChar char="-"/>
            </a:pPr>
            <a:r>
              <a:rPr lang="de-DE" sz="2400" dirty="0"/>
              <a:t>Berechnung während der Planung</a:t>
            </a:r>
          </a:p>
          <a:p>
            <a:pPr marL="914400" lvl="1" indent="-457200">
              <a:buFontTx/>
              <a:buChar char="-"/>
            </a:pPr>
            <a:r>
              <a:rPr lang="en-US" sz="2400" dirty="0" err="1"/>
              <a:t>Messung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einen</a:t>
            </a:r>
            <a:r>
              <a:rPr lang="en-US" sz="2400" dirty="0"/>
              <a:t> </a:t>
            </a:r>
            <a:r>
              <a:rPr lang="en-US" sz="2400" dirty="0" err="1"/>
              <a:t>fertig</a:t>
            </a:r>
            <a:r>
              <a:rPr lang="en-US" sz="2400" dirty="0"/>
              <a:t> </a:t>
            </a:r>
            <a:r>
              <a:rPr lang="en-US" sz="2400" dirty="0" err="1"/>
              <a:t>geplanten</a:t>
            </a:r>
            <a:r>
              <a:rPr lang="en-US" sz="2400" dirty="0"/>
              <a:t> </a:t>
            </a:r>
            <a:r>
              <a:rPr lang="en-US" sz="2400" dirty="0" err="1"/>
              <a:t>Arbeitsablauf</a:t>
            </a:r>
            <a:endParaRPr lang="en-US" dirty="0"/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Übersichtliche</a:t>
            </a:r>
            <a:r>
              <a:rPr lang="en-US" sz="2800" dirty="0"/>
              <a:t> </a:t>
            </a:r>
            <a:r>
              <a:rPr lang="en-US" sz="2800" dirty="0" err="1"/>
              <a:t>Auflistung</a:t>
            </a:r>
            <a:r>
              <a:rPr lang="en-US" sz="2800" dirty="0"/>
              <a:t> der </a:t>
            </a:r>
            <a:r>
              <a:rPr lang="en-US" sz="2800" dirty="0" err="1"/>
              <a:t>ausgewerteten</a:t>
            </a:r>
            <a:r>
              <a:rPr lang="en-US" sz="2800" dirty="0"/>
              <a:t> </a:t>
            </a:r>
            <a:r>
              <a:rPr lang="en-US" sz="2800" dirty="0" err="1"/>
              <a:t>Ergebnisse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458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99419"/>
            <a:ext cx="10271463" cy="1072433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Unsere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1209C-E9EF-4DA2-9729-9FA4AF38FB23}"/>
              </a:ext>
            </a:extLst>
          </p:cNvPr>
          <p:cNvSpPr txBox="1"/>
          <p:nvPr/>
        </p:nvSpPr>
        <p:spPr>
          <a:xfrm>
            <a:off x="0" y="6451345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Vision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56E01B-C059-405B-A983-906C477A35D7}"/>
              </a:ext>
            </a:extLst>
          </p:cNvPr>
          <p:cNvSpPr/>
          <p:nvPr/>
        </p:nvSpPr>
        <p:spPr>
          <a:xfrm>
            <a:off x="545976" y="2793331"/>
            <a:ext cx="1793289" cy="1005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Festlegen des Lagerbereichs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97F24-1E9C-4FFF-959B-4F4DF37B7C6F}"/>
              </a:ext>
            </a:extLst>
          </p:cNvPr>
          <p:cNvSpPr/>
          <p:nvPr/>
        </p:nvSpPr>
        <p:spPr>
          <a:xfrm>
            <a:off x="545976" y="4218934"/>
            <a:ext cx="1793289" cy="1005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Festlegen der Regalposition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43A767-C114-437B-B820-83FCD10D5A25}"/>
              </a:ext>
            </a:extLst>
          </p:cNvPr>
          <p:cNvSpPr/>
          <p:nvPr/>
        </p:nvSpPr>
        <p:spPr>
          <a:xfrm>
            <a:off x="3377953" y="4218934"/>
            <a:ext cx="1793289" cy="1005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Verteilung der Werkstoffe auf Regale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36B6EE-2EE9-40B7-A3DA-EFFC8D22D2DE}"/>
              </a:ext>
            </a:extLst>
          </p:cNvPr>
          <p:cNvSpPr/>
          <p:nvPr/>
        </p:nvSpPr>
        <p:spPr>
          <a:xfrm>
            <a:off x="6209930" y="4220428"/>
            <a:ext cx="1908701" cy="1005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Platzieren und Beladen der Ladungsträger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ACF18E-7B6C-4327-A00C-E474D39F4BB9}"/>
              </a:ext>
            </a:extLst>
          </p:cNvPr>
          <p:cNvSpPr/>
          <p:nvPr/>
        </p:nvSpPr>
        <p:spPr>
          <a:xfrm>
            <a:off x="9157319" y="4219681"/>
            <a:ext cx="1908701" cy="1005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Simulieren des geplanten Vorgangs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C27629-E818-400F-B764-34EEE2C1D89B}"/>
              </a:ext>
            </a:extLst>
          </p:cNvPr>
          <p:cNvSpPr/>
          <p:nvPr/>
        </p:nvSpPr>
        <p:spPr>
          <a:xfrm>
            <a:off x="9157319" y="2623417"/>
            <a:ext cx="1908701" cy="1005899"/>
          </a:xfrm>
          <a:prstGeom prst="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Vollständiger Arbeitsablauf</a:t>
            </a:r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08F9BF5-4911-4EA3-8F7D-631C02510E35}"/>
              </a:ext>
            </a:extLst>
          </p:cNvPr>
          <p:cNvSpPr/>
          <p:nvPr/>
        </p:nvSpPr>
        <p:spPr>
          <a:xfrm>
            <a:off x="1282419" y="3826276"/>
            <a:ext cx="275610" cy="3926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86F56A0-6DD0-40C5-A829-568AB56EAE30}"/>
              </a:ext>
            </a:extLst>
          </p:cNvPr>
          <p:cNvSpPr/>
          <p:nvPr/>
        </p:nvSpPr>
        <p:spPr>
          <a:xfrm rot="16200000">
            <a:off x="2720804" y="4202539"/>
            <a:ext cx="275610" cy="10386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859CA4B-0DEA-48EF-8BF2-8BE007BAD5CB}"/>
              </a:ext>
            </a:extLst>
          </p:cNvPr>
          <p:cNvSpPr/>
          <p:nvPr/>
        </p:nvSpPr>
        <p:spPr>
          <a:xfrm rot="16200000">
            <a:off x="5552781" y="4202539"/>
            <a:ext cx="275610" cy="10386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BCD97FD-596A-455E-ABCF-AC269BC13D61}"/>
              </a:ext>
            </a:extLst>
          </p:cNvPr>
          <p:cNvSpPr/>
          <p:nvPr/>
        </p:nvSpPr>
        <p:spPr>
          <a:xfrm rot="16200000">
            <a:off x="8500170" y="4212909"/>
            <a:ext cx="275610" cy="10386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C615B1C-9A61-4CB1-B5B1-A84114435490}"/>
              </a:ext>
            </a:extLst>
          </p:cNvPr>
          <p:cNvSpPr/>
          <p:nvPr/>
        </p:nvSpPr>
        <p:spPr>
          <a:xfrm rot="10800000">
            <a:off x="9973864" y="3640121"/>
            <a:ext cx="275610" cy="571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7D1DF3D-C692-4725-AB75-54567EE66924}"/>
              </a:ext>
            </a:extLst>
          </p:cNvPr>
          <p:cNvSpPr/>
          <p:nvPr/>
        </p:nvSpPr>
        <p:spPr>
          <a:xfrm rot="5400000">
            <a:off x="8476902" y="4523551"/>
            <a:ext cx="275610" cy="24523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83F7D112-EF6D-4F6E-A3C8-D2B85DA3A3DD}"/>
              </a:ext>
            </a:extLst>
          </p:cNvPr>
          <p:cNvSpPr/>
          <p:nvPr/>
        </p:nvSpPr>
        <p:spPr>
          <a:xfrm rot="16200000">
            <a:off x="1268623" y="5251784"/>
            <a:ext cx="578813" cy="52490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85E26B6-24DA-4364-BF97-BCB43FECFA4A}"/>
              </a:ext>
            </a:extLst>
          </p:cNvPr>
          <p:cNvSpPr/>
          <p:nvPr/>
        </p:nvSpPr>
        <p:spPr>
          <a:xfrm rot="5400000">
            <a:off x="5730385" y="4360336"/>
            <a:ext cx="275610" cy="277881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F4EA63A-1C4D-463C-9D56-0AC8D0CC5520}"/>
              </a:ext>
            </a:extLst>
          </p:cNvPr>
          <p:cNvSpPr/>
          <p:nvPr/>
        </p:nvSpPr>
        <p:spPr>
          <a:xfrm rot="5400000">
            <a:off x="3107546" y="4182732"/>
            <a:ext cx="275610" cy="3134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68028141-D2F0-4164-86A2-0D4354262D7F}"/>
              </a:ext>
            </a:extLst>
          </p:cNvPr>
          <p:cNvSpPr/>
          <p:nvPr/>
        </p:nvSpPr>
        <p:spPr>
          <a:xfrm rot="16200000">
            <a:off x="4096622" y="5263694"/>
            <a:ext cx="578813" cy="52490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09BE4034-5114-4855-9A41-BD2C0E74F9BF}"/>
              </a:ext>
            </a:extLst>
          </p:cNvPr>
          <p:cNvSpPr/>
          <p:nvPr/>
        </p:nvSpPr>
        <p:spPr>
          <a:xfrm rot="16200000">
            <a:off x="7000537" y="5263694"/>
            <a:ext cx="578813" cy="52490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BE2FB48F-85A2-41B5-9F35-CF5A3896CE7F}"/>
              </a:ext>
            </a:extLst>
          </p:cNvPr>
          <p:cNvSpPr/>
          <p:nvPr/>
        </p:nvSpPr>
        <p:spPr>
          <a:xfrm rot="10800000">
            <a:off x="9600891" y="5255144"/>
            <a:ext cx="578813" cy="632402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F2CFA2-0E13-4521-98E0-C0D8DB7C6163}"/>
              </a:ext>
            </a:extLst>
          </p:cNvPr>
          <p:cNvSpPr txBox="1"/>
          <p:nvPr/>
        </p:nvSpPr>
        <p:spPr>
          <a:xfrm>
            <a:off x="2352851" y="2673525"/>
            <a:ext cx="6755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u="sng" dirty="0"/>
              <a:t>Workflow</a:t>
            </a:r>
            <a:endParaRPr lang="en-US" sz="4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D1070F-9E1A-4CE9-B570-87FF99F812DF}"/>
              </a:ext>
            </a:extLst>
          </p:cNvPr>
          <p:cNvSpPr/>
          <p:nvPr/>
        </p:nvSpPr>
        <p:spPr>
          <a:xfrm>
            <a:off x="6325342" y="1363298"/>
            <a:ext cx="1793289" cy="1005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Erstellen eines Projekts</a:t>
            </a:r>
            <a:endParaRPr lang="en-US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ED5169B-98FF-4871-805E-32AF420BF024}"/>
              </a:ext>
            </a:extLst>
          </p:cNvPr>
          <p:cNvSpPr/>
          <p:nvPr/>
        </p:nvSpPr>
        <p:spPr>
          <a:xfrm>
            <a:off x="1304815" y="2438574"/>
            <a:ext cx="275610" cy="3818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226C2-F083-451D-8296-F5DD97F92C12}"/>
              </a:ext>
            </a:extLst>
          </p:cNvPr>
          <p:cNvSpPr/>
          <p:nvPr/>
        </p:nvSpPr>
        <p:spPr>
          <a:xfrm>
            <a:off x="3503809" y="1372242"/>
            <a:ext cx="1793289" cy="1005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Festlegen Werkstationen</a:t>
            </a:r>
            <a:endParaRPr lang="en-US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667802D-D391-4C25-AC64-84A7D7E80060}"/>
              </a:ext>
            </a:extLst>
          </p:cNvPr>
          <p:cNvSpPr/>
          <p:nvPr/>
        </p:nvSpPr>
        <p:spPr>
          <a:xfrm rot="5400000">
            <a:off x="5652338" y="1388734"/>
            <a:ext cx="275610" cy="1017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44BED-6C92-4D3C-B9C3-1A3DDE3604CB}"/>
              </a:ext>
            </a:extLst>
          </p:cNvPr>
          <p:cNvSpPr/>
          <p:nvPr/>
        </p:nvSpPr>
        <p:spPr>
          <a:xfrm>
            <a:off x="545976" y="1405629"/>
            <a:ext cx="1913734" cy="1005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Zuweisen von Werkstoffen auf Werkstationen</a:t>
            </a:r>
            <a:endParaRPr lang="en-US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BA99A77-6BDC-48AE-A4AB-201B8E37D167}"/>
              </a:ext>
            </a:extLst>
          </p:cNvPr>
          <p:cNvSpPr/>
          <p:nvPr/>
        </p:nvSpPr>
        <p:spPr>
          <a:xfrm rot="5400000">
            <a:off x="2857104" y="1387781"/>
            <a:ext cx="275610" cy="1017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 animBg="1"/>
      <p:bldP spid="11" grpId="0" animBg="1"/>
      <p:bldP spid="12" grpId="0" animBg="1"/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3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816</TotalTime>
  <Words>322</Words>
  <Application>Microsoft Office PowerPoint</Application>
  <PresentationFormat>Widescreen</PresentationFormat>
  <Paragraphs>104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Unser Themengebiet</vt:lpstr>
      <vt:lpstr>Wer sind wir?</vt:lpstr>
      <vt:lpstr>Problemstellung</vt:lpstr>
      <vt:lpstr>Unsere Vision</vt:lpstr>
      <vt:lpstr>Unsere Vision</vt:lpstr>
      <vt:lpstr>Unsere Vision</vt:lpstr>
      <vt:lpstr>Unsere Vision</vt:lpstr>
      <vt:lpstr>Unsere Vision</vt:lpstr>
      <vt:lpstr>Unsere Vision</vt:lpstr>
      <vt:lpstr>Das war unsere Visionsvorstellung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Holzwarth97</dc:creator>
  <cp:lastModifiedBy>Stefan Holzwarth97</cp:lastModifiedBy>
  <cp:revision>53</cp:revision>
  <cp:lastPrinted>2020-10-21T06:36:32Z</cp:lastPrinted>
  <dcterms:created xsi:type="dcterms:W3CDTF">2020-10-20T09:45:49Z</dcterms:created>
  <dcterms:modified xsi:type="dcterms:W3CDTF">2020-10-21T07:33:24Z</dcterms:modified>
</cp:coreProperties>
</file>