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 id="2147483864" r:id="rId2"/>
    <p:sldMasterId id="2147483876" r:id="rId3"/>
  </p:sldMasterIdLst>
  <p:notesMasterIdLst>
    <p:notesMasterId r:id="rId15"/>
  </p:notesMasterIdLst>
  <p:sldIdLst>
    <p:sldId id="256" r:id="rId4"/>
    <p:sldId id="269" r:id="rId5"/>
    <p:sldId id="257" r:id="rId6"/>
    <p:sldId id="258" r:id="rId7"/>
    <p:sldId id="259" r:id="rId8"/>
    <p:sldId id="261"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1B2EC-2A00-4804-9052-118B6939A691}" type="datetimeFigureOut">
              <a:rPr lang="en-US" smtClean="0"/>
              <a:t>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C465D-FA0D-4647-B3EB-36CC5CB4CED7}" type="slidenum">
              <a:rPr lang="en-US" smtClean="0"/>
              <a:t>‹#›</a:t>
            </a:fld>
            <a:endParaRPr lang="en-US"/>
          </a:p>
        </p:txBody>
      </p:sp>
    </p:spTree>
    <p:extLst>
      <p:ext uri="{BB962C8B-B14F-4D97-AF65-F5344CB8AC3E}">
        <p14:creationId xmlns:p14="http://schemas.microsoft.com/office/powerpoint/2010/main" val="72643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C465D-FA0D-4647-B3EB-36CC5CB4CED7}" type="slidenum">
              <a:rPr lang="en-US" smtClean="0"/>
              <a:t>2</a:t>
            </a:fld>
            <a:endParaRPr lang="en-US"/>
          </a:p>
        </p:txBody>
      </p:sp>
    </p:spTree>
    <p:extLst>
      <p:ext uri="{BB962C8B-B14F-4D97-AF65-F5344CB8AC3E}">
        <p14:creationId xmlns:p14="http://schemas.microsoft.com/office/powerpoint/2010/main" val="332807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C465D-FA0D-4647-B3EB-36CC5CB4CED7}" type="slidenum">
              <a:rPr lang="en-US" smtClean="0"/>
              <a:t>3</a:t>
            </a:fld>
            <a:endParaRPr lang="en-US"/>
          </a:p>
        </p:txBody>
      </p:sp>
    </p:spTree>
    <p:extLst>
      <p:ext uri="{BB962C8B-B14F-4D97-AF65-F5344CB8AC3E}">
        <p14:creationId xmlns:p14="http://schemas.microsoft.com/office/powerpoint/2010/main" val="73698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C465D-FA0D-4647-B3EB-36CC5CB4CED7}" type="slidenum">
              <a:rPr lang="en-US" smtClean="0"/>
              <a:t>4</a:t>
            </a:fld>
            <a:endParaRPr lang="en-US"/>
          </a:p>
        </p:txBody>
      </p:sp>
    </p:spTree>
    <p:extLst>
      <p:ext uri="{BB962C8B-B14F-4D97-AF65-F5344CB8AC3E}">
        <p14:creationId xmlns:p14="http://schemas.microsoft.com/office/powerpoint/2010/main" val="345147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A715D6-90E6-452B-BBED-CE00CC799DE1}"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100536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8AA111-975F-45FD-809F-C1AF08375C43}"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119973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6E1476-31CA-44DB-92CC-E62417BAC60B}"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340246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5487D6-D198-4D4F-A9EE-3C3EA1D4C83E}"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11841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77E7D5-5C68-48A7-ABFE-73FD5E088F4F}"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944340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85745D-5B2C-4738-A3C4-907FC12BCA1D}"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389801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C6A3BF-D974-464D-B68C-E3178BD24B94}" type="datetime1">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277927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B0A3A4-B6B6-4ED5-9AF9-9EBF93AD0B45}" type="datetime1">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1244481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2EAE89-52B8-47FA-A325-72C79D79C5C6}" type="datetime1">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3219475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4B6DD-6608-43D8-8B4B-57BB9DD66734}" type="datetime1">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499643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CA33C6-171E-436A-835B-57E83118C2ED}" type="datetime1">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57898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930D49-088A-42D6-8373-C19EEE19AAEA}"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631204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D6974A-5993-4576-BFF7-B038EE4EC053}" type="datetime1">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38318887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2454C-F657-4B8D-B0D5-8A00D8C344B1}"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1557494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3F041C-BFA7-4AF1-96E3-47C0B6024033}"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942124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7DA5FC-208B-4D21-960B-B9FDD79F56DF}"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5104608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D6D64D-30E5-4E76-9F1C-C5792DBAF0F1}"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36649811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C4597A-2D8F-4E54-A372-7D031302762A}"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13120810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83BC62-B6F2-4AA6-9D13-47F236CED189}" type="datetime1">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4871183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E218BC-48DF-49AE-A425-60A5F6027900}" type="datetime1">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1037209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E8501F-04B1-40E6-A8BE-1D410263BA4E}" type="datetime1">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32766565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44618-73B0-44B5-B123-B37957E3274C}" type="datetime1">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390003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73CA7-1570-4FCA-9518-5882F2121E94}"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347605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49987-D7FD-486D-95E6-8FEADBCE75E2}" type="datetime1">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9993057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C42AA-E5B0-40B9-9CD1-79F4D88F42E8}" type="datetime1">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5748551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BC4D56-775A-4B73-BF53-6A7353E2A5A7}"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1669106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FECC1B-5438-4B15-9FC9-D0701FD455D9}" type="datetime1">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101141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A81C21-4C9A-4914-87F2-098E69777ACE}" type="datetime1">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76179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540127-CA35-4EE8-A618-D50BB11C3E11}" type="datetime1">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193963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CC5D01-263C-4256-8A28-ECBDB2CFEBD1}" type="datetime1">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261384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BB27D-F2EB-4690-82C8-5FEFAE6ED02E}" type="datetime1">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3833027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C737C-5554-4FDC-B20F-23D11962283C}" type="datetime1">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395855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AE48A-7C2A-4BE0-90F9-23EFB2BB3E26}" type="datetime1">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CDA67-D1AE-4542-A682-343124B63835}" type="slidenum">
              <a:rPr lang="en-US" smtClean="0"/>
              <a:t>‹#›</a:t>
            </a:fld>
            <a:endParaRPr lang="en-US"/>
          </a:p>
        </p:txBody>
      </p:sp>
    </p:spTree>
    <p:extLst>
      <p:ext uri="{BB962C8B-B14F-4D97-AF65-F5344CB8AC3E}">
        <p14:creationId xmlns:p14="http://schemas.microsoft.com/office/powerpoint/2010/main" val="135876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70F29-1B32-4513-8E76-371E2DA19220}" type="datetime1">
              <a:rPr lang="en-US" smtClean="0"/>
              <a:t>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DA67-D1AE-4542-A682-343124B63835}" type="slidenum">
              <a:rPr lang="en-US" smtClean="0"/>
              <a:t>‹#›</a:t>
            </a:fld>
            <a:endParaRPr lang="en-US"/>
          </a:p>
        </p:txBody>
      </p:sp>
    </p:spTree>
    <p:extLst>
      <p:ext uri="{BB962C8B-B14F-4D97-AF65-F5344CB8AC3E}">
        <p14:creationId xmlns:p14="http://schemas.microsoft.com/office/powerpoint/2010/main" val="295958157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610CA-2D3F-48BE-9DD7-C6686EEB9407}" type="datetime1">
              <a:rPr lang="en-US" smtClean="0"/>
              <a:t>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DA67-D1AE-4542-A682-343124B63835}" type="slidenum">
              <a:rPr lang="en-US" smtClean="0"/>
              <a:t>‹#›</a:t>
            </a:fld>
            <a:endParaRPr lang="en-US"/>
          </a:p>
        </p:txBody>
      </p:sp>
    </p:spTree>
    <p:extLst>
      <p:ext uri="{BB962C8B-B14F-4D97-AF65-F5344CB8AC3E}">
        <p14:creationId xmlns:p14="http://schemas.microsoft.com/office/powerpoint/2010/main" val="169847766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22949-7854-49DA-BE1B-3014A7951E0A}" type="datetime1">
              <a:rPr lang="en-US" smtClean="0"/>
              <a:t>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DA67-D1AE-4542-A682-343124B63835}" type="slidenum">
              <a:rPr lang="en-US" smtClean="0"/>
              <a:t>‹#›</a:t>
            </a:fld>
            <a:endParaRPr lang="en-US"/>
          </a:p>
        </p:txBody>
      </p:sp>
    </p:spTree>
    <p:extLst>
      <p:ext uri="{BB962C8B-B14F-4D97-AF65-F5344CB8AC3E}">
        <p14:creationId xmlns:p14="http://schemas.microsoft.com/office/powerpoint/2010/main" val="370579980"/>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26696" y="1782965"/>
            <a:ext cx="4572000" cy="697114"/>
          </a:xfrm>
          <a:prstGeom prst="rect">
            <a:avLst/>
          </a:prstGeom>
        </p:spPr>
        <p:txBody>
          <a:bodyPr>
            <a:spAutoFit/>
          </a:bodyPr>
          <a:lstStyle/>
          <a:p>
            <a:pPr algn="ctr">
              <a:lnSpc>
                <a:spcPct val="115000"/>
              </a:lnSpc>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For the Degree of</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a:lnSpc>
                <a:spcPts val="293"/>
              </a:lnSpc>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15000"/>
              </a:lnSpc>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Bachelor </a:t>
            </a:r>
            <a:r>
              <a:rPr lang="en-US" sz="1600" b="1" dirty="0">
                <a:latin typeface="Times New Roman" panose="02020603050405020304" pitchFamily="18" charset="0"/>
                <a:ea typeface="Calibri" panose="020F0502020204030204" pitchFamily="34" charset="0"/>
                <a:cs typeface="Times New Roman" panose="02020603050405020304" pitchFamily="18" charset="0"/>
              </a:rPr>
              <a:t>Of Computer Application (BCA)</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10"/>
          <p:cNvSpPr/>
          <p:nvPr/>
        </p:nvSpPr>
        <p:spPr>
          <a:xfrm>
            <a:off x="5675598" y="2815702"/>
            <a:ext cx="1274195" cy="340093"/>
          </a:xfrm>
          <a:prstGeom prst="rect">
            <a:avLst/>
          </a:prstGeom>
        </p:spPr>
        <p:txBody>
          <a:bodyPr wrap="none">
            <a:spAutoFit/>
          </a:bodyPr>
          <a:lstStyle/>
          <a:p>
            <a:pPr algn="ctr">
              <a:lnSpc>
                <a:spcPct val="115000"/>
              </a:lnSpc>
            </a:pPr>
            <a:r>
              <a:rPr lang="en-US" sz="1400" b="1" dirty="0">
                <a:latin typeface="Times New Roman" panose="02020603050405020304" pitchFamily="18" charset="0"/>
                <a:ea typeface="Calibri" panose="020F0502020204030204" pitchFamily="34" charset="0"/>
                <a:cs typeface="Times New Roman" panose="02020603050405020304" pitchFamily="18" charset="0"/>
              </a:rPr>
              <a:t>Submitted To:</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8" name="Picture 1" descr="E:\E drive\01.12.1980 backup\laptop backup\d\college data\system data\aky\ITM-University-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809" y="3173032"/>
            <a:ext cx="2319676" cy="1406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2655378" y="4864323"/>
            <a:ext cx="8588829" cy="1044388"/>
          </a:xfrm>
          <a:prstGeom prst="rect">
            <a:avLst/>
          </a:prstGeom>
        </p:spPr>
        <p:txBody>
          <a:bodyPr wrap="square">
            <a:spAutoFit/>
          </a:bodyPr>
          <a:lstStyle/>
          <a:p>
            <a:pPr>
              <a:lnSpc>
                <a:spcPct val="115000"/>
              </a:lnSpc>
              <a:spcAft>
                <a:spcPts val="750"/>
              </a:spcAf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Project </a:t>
            </a:r>
            <a:r>
              <a:rPr lang="en-US" sz="1600" b="1" dirty="0">
                <a:latin typeface="Times New Roman" panose="02020603050405020304" pitchFamily="18" charset="0"/>
                <a:ea typeface="Calibri" panose="020F0502020204030204" pitchFamily="34" charset="0"/>
                <a:cs typeface="Times New Roman" panose="02020603050405020304" pitchFamily="18" charset="0"/>
              </a:rPr>
              <a:t>Guide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Submitted By</a:t>
            </a:r>
          </a:p>
          <a:p>
            <a:pPr>
              <a:lnSpc>
                <a:spcPct val="115000"/>
              </a:lnSpc>
              <a:spcAft>
                <a:spcPts val="75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Guide Name: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Mr</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Anand</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Pandey                             Students Name: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ShahRukh</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Khan, Milan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Sikarwar</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r>
            <a:br>
              <a:rPr lang="en-US" sz="1600" dirty="0" smtClean="0">
                <a:latin typeface="Times New Roman" panose="02020603050405020304" pitchFamily="18" charset="0"/>
                <a:ea typeface="Calibri" panose="020F0502020204030204" pitchFamily="34" charset="0"/>
                <a:cs typeface="Times New Roman" panose="02020603050405020304" pitchFamily="18" charset="0"/>
              </a:rPr>
            </a:br>
            <a:r>
              <a:rPr lang="en-US" sz="1600" dirty="0" smtClean="0">
                <a:latin typeface="Times New Roman" panose="02020603050405020304" pitchFamily="18" charset="0"/>
                <a:ea typeface="Calibri" panose="020F0502020204030204" pitchFamily="34" charset="0"/>
                <a:cs typeface="Times New Roman" panose="02020603050405020304" pitchFamily="18" charset="0"/>
              </a:rPr>
              <a:t>Designation: Asst. Professor                                   Roll </a:t>
            </a:r>
            <a:r>
              <a:rPr lang="en-US" sz="1600" dirty="0">
                <a:latin typeface="Times New Roman" panose="02020603050405020304" pitchFamily="18" charset="0"/>
                <a:ea typeface="Calibri" panose="020F0502020204030204" pitchFamily="34" charset="0"/>
                <a:cs typeface="Times New Roman" panose="02020603050405020304" pitchFamily="18" charset="0"/>
              </a:rPr>
              <a:t>No</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BCAN1CA14040/54</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3626306" y="488934"/>
            <a:ext cx="5372781" cy="954107"/>
          </a:xfrm>
          <a:prstGeom prst="rect">
            <a:avLst/>
          </a:prstGeom>
        </p:spPr>
        <p:txBody>
          <a:bodyPr wrap="square">
            <a:spAutoFit/>
          </a:bodyPr>
          <a:lstStyle/>
          <a:p>
            <a:pPr algn="ctr"/>
            <a:r>
              <a:rPr lang="en-US" sz="2400" b="1" dirty="0" smtClean="0">
                <a:latin typeface="Arial" panose="020B0604020202020204" pitchFamily="34" charset="0"/>
                <a:cs typeface="Arial" panose="020B0604020202020204" pitchFamily="34" charset="0"/>
              </a:rPr>
              <a:t>IOT Based Home Automation</a:t>
            </a:r>
          </a:p>
          <a:p>
            <a:pPr algn="ctr"/>
            <a:r>
              <a:rPr lang="en-US" sz="1600" dirty="0" smtClean="0"/>
              <a:t>Session Jan to June 2017</a:t>
            </a:r>
          </a:p>
          <a:p>
            <a:pPr algn="ctr"/>
            <a:r>
              <a:rPr lang="en-US" sz="1600" dirty="0" smtClean="0"/>
              <a:t>Synopsis Report</a:t>
            </a:r>
            <a:endParaRPr lang="en-US" sz="1600" dirty="0"/>
          </a:p>
        </p:txBody>
      </p:sp>
    </p:spTree>
    <p:extLst>
      <p:ext uri="{BB962C8B-B14F-4D97-AF65-F5344CB8AC3E}">
        <p14:creationId xmlns:p14="http://schemas.microsoft.com/office/powerpoint/2010/main" val="2888681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9729" y="538840"/>
            <a:ext cx="2873828"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Future Scope</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796143" y="2006297"/>
            <a:ext cx="7298871" cy="3046988"/>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Using this system as framework, the system can be expanded to include various other options which could include home security feature like capturing the photo of a person moving around the house and storing it onto the cloud. This will reduce the data storage than using the CCTV camera which will record all the time and stores it. The system can be expanded for energy monitoring, or weather stations.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252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408212"/>
            <a:ext cx="2873828"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61457" y="1243672"/>
            <a:ext cx="7021285" cy="5016758"/>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[1]. Arduino IDE : </a:t>
            </a:r>
            <a:r>
              <a:rPr lang="en-US" sz="2000" dirty="0" smtClean="0">
                <a:latin typeface="Times New Roman" panose="02020603050405020304" pitchFamily="18" charset="0"/>
                <a:cs typeface="Times New Roman" panose="02020603050405020304" pitchFamily="18" charset="0"/>
              </a:rPr>
              <a:t>https://www.arduino.cc/en/main/software</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[2]. BT Voice Control for Arduino : </a:t>
            </a:r>
            <a:r>
              <a:rPr lang="en-US" sz="2000" dirty="0" smtClean="0">
                <a:latin typeface="Times New Roman" panose="02020603050405020304" pitchFamily="18" charset="0"/>
                <a:cs typeface="Times New Roman" panose="02020603050405020304" pitchFamily="18" charset="0"/>
              </a:rPr>
              <a:t>https://play.google.com/store/apps/details?id=robotspace.simplelabs.amr_voice&amp;hl=en</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[3]. </a:t>
            </a:r>
            <a:r>
              <a:rPr lang="en-US" sz="2000" b="1" dirty="0" err="1" smtClean="0">
                <a:latin typeface="Times New Roman" panose="02020603050405020304" pitchFamily="18" charset="0"/>
                <a:cs typeface="Times New Roman" panose="02020603050405020304" pitchFamily="18" charset="0"/>
              </a:rPr>
              <a:t>RoboRemoFree</a:t>
            </a:r>
            <a:r>
              <a:rPr lang="en-US" sz="2000" b="1" dirty="0" smtClean="0">
                <a:latin typeface="Times New Roman" panose="02020603050405020304" pitchFamily="18" charset="0"/>
                <a:cs typeface="Times New Roman" panose="02020603050405020304" pitchFamily="18" charset="0"/>
              </a:rPr>
              <a:t> - Arduino control : </a:t>
            </a:r>
            <a:r>
              <a:rPr lang="en-US" sz="2000" dirty="0" smtClean="0">
                <a:latin typeface="Times New Roman" panose="02020603050405020304" pitchFamily="18" charset="0"/>
                <a:cs typeface="Times New Roman" panose="02020603050405020304" pitchFamily="18" charset="0"/>
              </a:rPr>
              <a:t>https://play.google.com/store/apps/details?id=com.hardcodedjoy.roboremofree&amp;hl=en</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[4]. Relay Board : </a:t>
            </a:r>
            <a:r>
              <a:rPr lang="en-US" sz="2000" dirty="0" smtClean="0">
                <a:latin typeface="Times New Roman" panose="02020603050405020304" pitchFamily="18" charset="0"/>
                <a:cs typeface="Times New Roman" panose="02020603050405020304" pitchFamily="18" charset="0"/>
              </a:rPr>
              <a:t>https://en.wikipedia.org/wiki/Relay</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[5]. Bluetooth Module HC-05 : </a:t>
            </a:r>
            <a:r>
              <a:rPr lang="en-US" sz="2000" dirty="0" smtClean="0">
                <a:latin typeface="Times New Roman" panose="02020603050405020304" pitchFamily="18" charset="0"/>
                <a:cs typeface="Times New Roman" panose="02020603050405020304" pitchFamily="18" charset="0"/>
              </a:rPr>
              <a:t>https://wiki.eprolabs.com/index.php?title=Bluetooth_Module_HC-05</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086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2650" y="1481436"/>
            <a:ext cx="7886699" cy="4524315"/>
          </a:xfrm>
          <a:prstGeom prst="rect">
            <a:avLst/>
          </a:prstGeom>
        </p:spPr>
        <p:txBody>
          <a:bodyPr wrap="square">
            <a:spAutoFit/>
          </a:bodyPr>
          <a:lstStyle/>
          <a:p>
            <a:pPr marL="342900" indent="-342900">
              <a:buAutoNum type="arabicPeriod"/>
            </a:pPr>
            <a:r>
              <a:rPr lang="en-US" sz="2400" dirty="0" smtClean="0"/>
              <a:t>Abstract</a:t>
            </a:r>
          </a:p>
          <a:p>
            <a:pPr marL="342900" indent="-342900">
              <a:buAutoNum type="arabicPeriod"/>
            </a:pPr>
            <a:r>
              <a:rPr lang="en-US" sz="2400" dirty="0" smtClean="0"/>
              <a:t>Objective</a:t>
            </a:r>
          </a:p>
          <a:p>
            <a:pPr marL="342900" indent="-342900">
              <a:buAutoNum type="arabicPeriod"/>
            </a:pPr>
            <a:r>
              <a:rPr lang="en-US" sz="2400" dirty="0" smtClean="0"/>
              <a:t>Components Required</a:t>
            </a:r>
          </a:p>
          <a:p>
            <a:pPr lvl="1"/>
            <a:r>
              <a:rPr lang="en-US" sz="2400" dirty="0" smtClean="0"/>
              <a:t>3.1  Arduino</a:t>
            </a:r>
            <a:endParaRPr lang="en-US" sz="2400" dirty="0"/>
          </a:p>
          <a:p>
            <a:pPr lvl="1"/>
            <a:r>
              <a:rPr lang="en-US" sz="2400" dirty="0" smtClean="0"/>
              <a:t>3.2  Relay </a:t>
            </a:r>
            <a:r>
              <a:rPr lang="en-US" sz="2400" dirty="0"/>
              <a:t>Board</a:t>
            </a:r>
          </a:p>
          <a:p>
            <a:pPr lvl="1"/>
            <a:r>
              <a:rPr lang="en-US" sz="2400" dirty="0" smtClean="0"/>
              <a:t>3.3  HC-05 </a:t>
            </a:r>
            <a:r>
              <a:rPr lang="en-US" sz="2400" dirty="0"/>
              <a:t>Bluetooth Module</a:t>
            </a:r>
          </a:p>
          <a:p>
            <a:pPr lvl="1"/>
            <a:r>
              <a:rPr lang="en-US" sz="2400" dirty="0" smtClean="0"/>
              <a:t>3.4  Android </a:t>
            </a:r>
            <a:r>
              <a:rPr lang="en-US" sz="2400" dirty="0"/>
              <a:t>Application</a:t>
            </a:r>
          </a:p>
          <a:p>
            <a:pPr lvl="1"/>
            <a:r>
              <a:rPr lang="en-US" sz="2400" dirty="0" smtClean="0"/>
              <a:t>3.5  Android </a:t>
            </a:r>
            <a:r>
              <a:rPr lang="en-US" sz="2400" dirty="0"/>
              <a:t>Phone</a:t>
            </a:r>
          </a:p>
          <a:p>
            <a:pPr lvl="1"/>
            <a:r>
              <a:rPr lang="en-US" sz="2400" dirty="0" smtClean="0"/>
              <a:t>3.6  A </a:t>
            </a:r>
            <a:r>
              <a:rPr lang="en-US" sz="2400" dirty="0"/>
              <a:t>bulb and wires for illustration purposes</a:t>
            </a:r>
            <a:endParaRPr lang="en-US" sz="2400" dirty="0" smtClean="0"/>
          </a:p>
          <a:p>
            <a:pPr marL="342900" indent="-342900">
              <a:buAutoNum type="arabicPeriod"/>
            </a:pPr>
            <a:r>
              <a:rPr lang="en-US" sz="2400" dirty="0" smtClean="0"/>
              <a:t>Proposed Model </a:t>
            </a:r>
          </a:p>
          <a:p>
            <a:pPr marL="342900" indent="-342900">
              <a:buAutoNum type="arabicPeriod"/>
            </a:pPr>
            <a:r>
              <a:rPr lang="en-US" sz="2400" dirty="0" smtClean="0"/>
              <a:t>Conclusion</a:t>
            </a:r>
          </a:p>
          <a:p>
            <a:pPr marL="342900" indent="-342900">
              <a:buAutoNum type="arabicPeriod"/>
            </a:pPr>
            <a:r>
              <a:rPr lang="en-US" sz="2400" dirty="0" smtClean="0"/>
              <a:t>References</a:t>
            </a:r>
            <a:endParaRPr lang="en-US" sz="2400" dirty="0" smtClean="0"/>
          </a:p>
        </p:txBody>
      </p:sp>
      <p:sp>
        <p:nvSpPr>
          <p:cNvPr id="6" name="TextBox 5"/>
          <p:cNvSpPr txBox="1"/>
          <p:nvPr/>
        </p:nvSpPr>
        <p:spPr>
          <a:xfrm>
            <a:off x="5030559" y="457198"/>
            <a:ext cx="2130879"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INDEX</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93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2650" y="1252831"/>
            <a:ext cx="7886699" cy="4708981"/>
          </a:xfrm>
          <a:prstGeom prst="rect">
            <a:avLst/>
          </a:prstGeom>
        </p:spPr>
        <p:txBody>
          <a:bodyPr wrap="square">
            <a:spAutoFit/>
          </a:bodyPr>
          <a:lstStyle/>
          <a:p>
            <a:r>
              <a:rPr lang="en-US" sz="2000" dirty="0" smtClean="0"/>
              <a:t>With the advancement of Automation technology, life is getting simpler and easier in all aspects. In today’s world Automatic systems are being preferred over manual system.</a:t>
            </a:r>
          </a:p>
          <a:p>
            <a:endParaRPr lang="en-US" sz="2000" dirty="0"/>
          </a:p>
          <a:p>
            <a:r>
              <a:rPr lang="en-US" sz="2000" dirty="0" smtClean="0"/>
              <a:t>Modern houses are gradually shifting from conventional switches to centralized control system, involving wireless controlled switches.</a:t>
            </a:r>
          </a:p>
          <a:p>
            <a:endParaRPr lang="en-US" sz="2000" dirty="0" smtClean="0"/>
          </a:p>
          <a:p>
            <a:r>
              <a:rPr lang="en-US" sz="2000" dirty="0" smtClean="0"/>
              <a:t>Wireless Home Automation system(WHAS) is a system that uses computers or mobile devices to control basic home functions and features automatically through internet or local </a:t>
            </a:r>
            <a:r>
              <a:rPr lang="en-US" sz="2000" dirty="0" smtClean="0"/>
              <a:t>connection. </a:t>
            </a:r>
            <a:r>
              <a:rPr lang="en-US" sz="2000" dirty="0"/>
              <a:t>A</a:t>
            </a:r>
            <a:r>
              <a:rPr lang="en-US" sz="2000" dirty="0" smtClean="0"/>
              <a:t>n </a:t>
            </a:r>
            <a:r>
              <a:rPr lang="en-US" sz="2000" dirty="0" smtClean="0"/>
              <a:t>automated home is sometimes called a smart house.</a:t>
            </a:r>
          </a:p>
          <a:p>
            <a:endParaRPr lang="en-US" sz="2000" dirty="0" smtClean="0"/>
          </a:p>
          <a:p>
            <a:r>
              <a:rPr lang="en-US" sz="2000" dirty="0" smtClean="0"/>
              <a:t>A simple Device (phone or a Computer) can be used to control the home appliances whether it will be a Television, Refrigerator or any other appliance.</a:t>
            </a:r>
          </a:p>
        </p:txBody>
      </p:sp>
      <p:sp>
        <p:nvSpPr>
          <p:cNvPr id="6" name="TextBox 5"/>
          <p:cNvSpPr txBox="1"/>
          <p:nvPr/>
        </p:nvSpPr>
        <p:spPr>
          <a:xfrm>
            <a:off x="4743450" y="457198"/>
            <a:ext cx="2705100"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ABSTRACT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12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42" y="1563664"/>
            <a:ext cx="7380514" cy="4093428"/>
          </a:xfrm>
          <a:prstGeom prst="rect">
            <a:avLst/>
          </a:prstGeom>
        </p:spPr>
        <p:txBody>
          <a:bodyPr wrap="square">
            <a:spAutoFit/>
          </a:bodyPr>
          <a:lstStyle/>
          <a:p>
            <a:r>
              <a:rPr lang="en-US" sz="2000" dirty="0" smtClean="0"/>
              <a:t>In this project a simple android phone and Arduino (programmable microcontroller board) will be used to control the home appliances whether it will be a Television, Refrigerator or any other appliance.</a:t>
            </a:r>
          </a:p>
          <a:p>
            <a:endParaRPr lang="en-US" sz="2000" dirty="0"/>
          </a:p>
          <a:p>
            <a:r>
              <a:rPr lang="en-US" sz="2000" dirty="0" smtClean="0"/>
              <a:t>And Bluetooth will be used to provide connection between microcontroller and mobile phone.</a:t>
            </a:r>
            <a:endParaRPr lang="en-US" sz="2000" dirty="0"/>
          </a:p>
          <a:p>
            <a:endParaRPr lang="en-US" sz="2000" dirty="0" smtClean="0"/>
          </a:p>
          <a:p>
            <a:r>
              <a:rPr lang="en-US" sz="2000" dirty="0" smtClean="0"/>
              <a:t>Here, we will show the controlling of the single appliance with an Android phone, but any number of the appliances can be controlled depending on the number of channel of relay board.</a:t>
            </a:r>
          </a:p>
          <a:p>
            <a:endParaRPr lang="en-US" sz="2000" dirty="0"/>
          </a:p>
          <a:p>
            <a:r>
              <a:rPr lang="en-US" sz="2000" dirty="0" smtClean="0"/>
              <a:t>Appliance can be controlled with a single click or with the voice of the person.</a:t>
            </a:r>
          </a:p>
        </p:txBody>
      </p:sp>
      <p:sp>
        <p:nvSpPr>
          <p:cNvPr id="5" name="TextBox 4"/>
          <p:cNvSpPr txBox="1"/>
          <p:nvPr/>
        </p:nvSpPr>
        <p:spPr>
          <a:xfrm>
            <a:off x="4445452" y="555169"/>
            <a:ext cx="3301093"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OBJECTIVE</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304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7358" y="522510"/>
            <a:ext cx="5519056"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COMPONENTS REQUIRED</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225643" y="2253343"/>
            <a:ext cx="184731" cy="369332"/>
          </a:xfrm>
          <a:prstGeom prst="rect">
            <a:avLst/>
          </a:prstGeom>
          <a:noFill/>
        </p:spPr>
        <p:txBody>
          <a:bodyPr wrap="none" rtlCol="0">
            <a:spAutoFit/>
          </a:bodyPr>
          <a:lstStyle/>
          <a:p>
            <a:endParaRPr lang="en-US"/>
          </a:p>
        </p:txBody>
      </p:sp>
      <p:pic>
        <p:nvPicPr>
          <p:cNvPr id="7" name="Picture 6"/>
          <p:cNvPicPr>
            <a:picLocks noChangeAspect="1"/>
          </p:cNvPicPr>
          <p:nvPr/>
        </p:nvPicPr>
        <p:blipFill>
          <a:blip r:embed="rId2"/>
          <a:stretch>
            <a:fillRect/>
          </a:stretch>
        </p:blipFill>
        <p:spPr>
          <a:xfrm>
            <a:off x="8137055" y="1894581"/>
            <a:ext cx="3136463" cy="2305386"/>
          </a:xfrm>
          <a:prstGeom prst="rect">
            <a:avLst/>
          </a:prstGeom>
        </p:spPr>
      </p:pic>
      <p:sp>
        <p:nvSpPr>
          <p:cNvPr id="8" name="TextBox 7"/>
          <p:cNvSpPr txBox="1"/>
          <p:nvPr/>
        </p:nvSpPr>
        <p:spPr>
          <a:xfrm>
            <a:off x="1796142" y="2168642"/>
            <a:ext cx="6057900" cy="2369880"/>
          </a:xfrm>
          <a:prstGeom prst="rect">
            <a:avLst/>
          </a:prstGeom>
          <a:noFill/>
        </p:spPr>
        <p:txBody>
          <a:bodyPr wrap="square" rtlCol="0">
            <a:spAutoFit/>
          </a:bodyPr>
          <a:lstStyle/>
          <a:p>
            <a:pPr marL="342900" indent="-342900">
              <a:buAutoNum type="arabicPeriod"/>
            </a:pPr>
            <a:r>
              <a:rPr lang="en-US" sz="2800" dirty="0" smtClean="0"/>
              <a:t>Arduino</a:t>
            </a:r>
            <a:endParaRPr lang="en-US" sz="2000" dirty="0" smtClean="0"/>
          </a:p>
          <a:p>
            <a:r>
              <a:rPr lang="en-US" sz="2000" dirty="0" smtClean="0"/>
              <a:t>	</a:t>
            </a:r>
            <a:r>
              <a:rPr lang="it-IT" sz="2000" dirty="0" smtClean="0"/>
              <a:t>Arduino is an open-source programmable microcontroller board. The programming Language used to program the microcontroller board is C and C++.</a:t>
            </a:r>
          </a:p>
          <a:p>
            <a:r>
              <a:rPr lang="it-IT" sz="2000" dirty="0" smtClean="0"/>
              <a:t>It can be </a:t>
            </a:r>
            <a:r>
              <a:rPr lang="en-US" sz="2000" dirty="0" smtClean="0"/>
              <a:t>loaded with program code from a computer with the USB connection .</a:t>
            </a:r>
            <a:endParaRPr lang="it-IT" sz="2000" dirty="0" smtClean="0"/>
          </a:p>
          <a:p>
            <a:endParaRPr lang="en-US" sz="2000" dirty="0"/>
          </a:p>
        </p:txBody>
      </p:sp>
    </p:spTree>
    <p:extLst>
      <p:ext uri="{BB962C8B-B14F-4D97-AF65-F5344CB8AC3E}">
        <p14:creationId xmlns:p14="http://schemas.microsoft.com/office/powerpoint/2010/main" val="739735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6142" y="1433851"/>
            <a:ext cx="6057900" cy="1754326"/>
          </a:xfrm>
          <a:prstGeom prst="rect">
            <a:avLst/>
          </a:prstGeom>
          <a:noFill/>
        </p:spPr>
        <p:txBody>
          <a:bodyPr wrap="square" rtlCol="0">
            <a:spAutoFit/>
          </a:bodyPr>
          <a:lstStyle/>
          <a:p>
            <a:r>
              <a:rPr lang="en-US" sz="2000" dirty="0" smtClean="0"/>
              <a:t>2.  </a:t>
            </a:r>
            <a:r>
              <a:rPr lang="en-US" sz="2800" dirty="0" smtClean="0"/>
              <a:t>Relay </a:t>
            </a:r>
            <a:r>
              <a:rPr lang="en-US" sz="2800" dirty="0" smtClean="0"/>
              <a:t>Board</a:t>
            </a:r>
          </a:p>
          <a:p>
            <a:r>
              <a:rPr lang="en-US" sz="2000" dirty="0" smtClean="0"/>
              <a:t>	</a:t>
            </a:r>
            <a:r>
              <a:rPr lang="en-US" sz="2000" dirty="0"/>
              <a:t>The Single Relay Board can be used to turn lights, fans and other devices on/off while keeping them isolated from your microcontroller. </a:t>
            </a:r>
          </a:p>
          <a:p>
            <a:endParaRPr lang="en-US" sz="2000" dirty="0"/>
          </a:p>
        </p:txBody>
      </p:sp>
      <p:sp>
        <p:nvSpPr>
          <p:cNvPr id="6" name="TextBox 5"/>
          <p:cNvSpPr txBox="1"/>
          <p:nvPr/>
        </p:nvSpPr>
        <p:spPr>
          <a:xfrm>
            <a:off x="1796142" y="4006107"/>
            <a:ext cx="6057900" cy="1138773"/>
          </a:xfrm>
          <a:prstGeom prst="rect">
            <a:avLst/>
          </a:prstGeom>
          <a:noFill/>
        </p:spPr>
        <p:txBody>
          <a:bodyPr wrap="square" rtlCol="0">
            <a:spAutoFit/>
          </a:bodyPr>
          <a:lstStyle/>
          <a:p>
            <a:r>
              <a:rPr lang="en-US" sz="2000" dirty="0" smtClean="0"/>
              <a:t>3.  </a:t>
            </a:r>
            <a:r>
              <a:rPr lang="en-US" sz="2800" dirty="0" smtClean="0"/>
              <a:t>HC-05 </a:t>
            </a:r>
            <a:r>
              <a:rPr lang="en-US" sz="2800" dirty="0" smtClean="0"/>
              <a:t>Bluetooth Module</a:t>
            </a:r>
          </a:p>
          <a:p>
            <a:r>
              <a:rPr lang="en-US" sz="2000" dirty="0" smtClean="0"/>
              <a:t>	</a:t>
            </a:r>
            <a:r>
              <a:rPr lang="en-US" sz="2000" dirty="0"/>
              <a:t>Bluetooth </a:t>
            </a:r>
            <a:r>
              <a:rPr lang="en-US" sz="2000" dirty="0" smtClean="0"/>
              <a:t>is </a:t>
            </a:r>
            <a:r>
              <a:rPr lang="en-US" sz="2000" dirty="0"/>
              <a:t>a wireless technology standard for exchanging data over </a:t>
            </a:r>
            <a:r>
              <a:rPr lang="en-US" sz="2000" dirty="0" smtClean="0"/>
              <a:t>Bluetooth connectivity.</a:t>
            </a:r>
            <a:endParaRPr lang="en-US" sz="2000" dirty="0"/>
          </a:p>
        </p:txBody>
      </p:sp>
      <p:pic>
        <p:nvPicPr>
          <p:cNvPr id="4" name="Picture 3"/>
          <p:cNvPicPr>
            <a:picLocks noChangeAspect="1"/>
          </p:cNvPicPr>
          <p:nvPr/>
        </p:nvPicPr>
        <p:blipFill>
          <a:blip r:embed="rId2"/>
          <a:stretch>
            <a:fillRect/>
          </a:stretch>
        </p:blipFill>
        <p:spPr>
          <a:xfrm>
            <a:off x="7756070" y="2911179"/>
            <a:ext cx="2564144" cy="3113186"/>
          </a:xfrm>
          <a:prstGeom prst="rect">
            <a:avLst/>
          </a:prstGeom>
        </p:spPr>
      </p:pic>
      <p:pic>
        <p:nvPicPr>
          <p:cNvPr id="7" name="Picture 6"/>
          <p:cNvPicPr>
            <a:picLocks noChangeAspect="1"/>
          </p:cNvPicPr>
          <p:nvPr/>
        </p:nvPicPr>
        <p:blipFill>
          <a:blip r:embed="rId3"/>
          <a:stretch>
            <a:fillRect/>
          </a:stretch>
        </p:blipFill>
        <p:spPr>
          <a:xfrm>
            <a:off x="7788729" y="836633"/>
            <a:ext cx="3411934" cy="1404058"/>
          </a:xfrm>
          <a:prstGeom prst="rect">
            <a:avLst/>
          </a:prstGeom>
        </p:spPr>
      </p:pic>
    </p:spTree>
    <p:extLst>
      <p:ext uri="{BB962C8B-B14F-4D97-AF65-F5344CB8AC3E}">
        <p14:creationId xmlns:p14="http://schemas.microsoft.com/office/powerpoint/2010/main" val="3546518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6142" y="1335886"/>
            <a:ext cx="7560129" cy="1446550"/>
          </a:xfrm>
          <a:prstGeom prst="rect">
            <a:avLst/>
          </a:prstGeom>
          <a:noFill/>
        </p:spPr>
        <p:txBody>
          <a:bodyPr wrap="square" rtlCol="0">
            <a:spAutoFit/>
          </a:bodyPr>
          <a:lstStyle/>
          <a:p>
            <a:r>
              <a:rPr lang="en-US" sz="2800" dirty="0" smtClean="0"/>
              <a:t>4. Android </a:t>
            </a:r>
            <a:r>
              <a:rPr lang="en-US" sz="2800" dirty="0" smtClean="0"/>
              <a:t>Application</a:t>
            </a:r>
          </a:p>
          <a:p>
            <a:r>
              <a:rPr lang="en-US" sz="2000" dirty="0" smtClean="0"/>
              <a:t>	“</a:t>
            </a:r>
            <a:r>
              <a:rPr lang="en-US" sz="2000" dirty="0" err="1" smtClean="0"/>
              <a:t>RoboRemo</a:t>
            </a:r>
            <a:r>
              <a:rPr lang="en-US" sz="2000" dirty="0" smtClean="0"/>
              <a:t>” - for Controlling with </a:t>
            </a:r>
            <a:r>
              <a:rPr lang="en-US" sz="2000" dirty="0" smtClean="0"/>
              <a:t>clicks.</a:t>
            </a:r>
          </a:p>
          <a:p>
            <a:endParaRPr lang="en-US" sz="2000" dirty="0" smtClean="0"/>
          </a:p>
          <a:p>
            <a:r>
              <a:rPr lang="en-US" sz="2000" dirty="0" smtClean="0"/>
              <a:t>	“BT Voice Control for Arduino” – For controlling with </a:t>
            </a:r>
            <a:r>
              <a:rPr lang="en-US" sz="2000" dirty="0" smtClean="0"/>
              <a:t>voice</a:t>
            </a:r>
            <a:endParaRPr lang="it-IT" sz="2000" dirty="0" smtClean="0"/>
          </a:p>
        </p:txBody>
      </p:sp>
      <p:sp>
        <p:nvSpPr>
          <p:cNvPr id="2" name="Rectangle 1"/>
          <p:cNvSpPr/>
          <p:nvPr/>
        </p:nvSpPr>
        <p:spPr>
          <a:xfrm>
            <a:off x="1796142" y="3099141"/>
            <a:ext cx="6096000" cy="1754326"/>
          </a:xfrm>
          <a:prstGeom prst="rect">
            <a:avLst/>
          </a:prstGeom>
        </p:spPr>
        <p:txBody>
          <a:bodyPr>
            <a:spAutoFit/>
          </a:bodyPr>
          <a:lstStyle/>
          <a:p>
            <a:r>
              <a:rPr lang="en-US" sz="2800" dirty="0" smtClean="0"/>
              <a:t>5. Android </a:t>
            </a:r>
            <a:r>
              <a:rPr lang="en-US" sz="2800" dirty="0"/>
              <a:t>Phone</a:t>
            </a:r>
          </a:p>
          <a:p>
            <a:r>
              <a:rPr lang="en-US" sz="2000" dirty="0"/>
              <a:t>	</a:t>
            </a:r>
            <a:r>
              <a:rPr lang="en-US" sz="2000" dirty="0" smtClean="0"/>
              <a:t>Android Phone will be used to control the appliance remotely with the help of Bluetooth connectivity. </a:t>
            </a:r>
            <a:endParaRPr lang="it-IT" sz="2000" dirty="0"/>
          </a:p>
          <a:p>
            <a:endParaRPr lang="en-US" sz="2000" dirty="0"/>
          </a:p>
        </p:txBody>
      </p:sp>
      <p:sp>
        <p:nvSpPr>
          <p:cNvPr id="3" name="Rectangle 2"/>
          <p:cNvSpPr/>
          <p:nvPr/>
        </p:nvSpPr>
        <p:spPr>
          <a:xfrm>
            <a:off x="1796142" y="4730357"/>
            <a:ext cx="5691879" cy="461665"/>
          </a:xfrm>
          <a:prstGeom prst="rect">
            <a:avLst/>
          </a:prstGeom>
        </p:spPr>
        <p:txBody>
          <a:bodyPr wrap="none">
            <a:spAutoFit/>
          </a:bodyPr>
          <a:lstStyle/>
          <a:p>
            <a:r>
              <a:rPr lang="en-US" sz="2400" dirty="0"/>
              <a:t>6. A bulb and wires for illustration purposes.</a:t>
            </a:r>
            <a:endParaRPr lang="en-US" sz="2400" dirty="0"/>
          </a:p>
        </p:txBody>
      </p:sp>
    </p:spTree>
    <p:extLst>
      <p:ext uri="{BB962C8B-B14F-4D97-AF65-F5344CB8AC3E}">
        <p14:creationId xmlns:p14="http://schemas.microsoft.com/office/powerpoint/2010/main" val="1836463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12771" y="391881"/>
            <a:ext cx="3452131"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Proposed Model </a:t>
            </a:r>
            <a:endParaRPr lang="en-US" sz="3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86" y="1119857"/>
            <a:ext cx="7703075" cy="5738143"/>
          </a:xfrm>
          <a:prstGeom prst="rect">
            <a:avLst/>
          </a:prstGeom>
        </p:spPr>
      </p:pic>
    </p:spTree>
    <p:extLst>
      <p:ext uri="{BB962C8B-B14F-4D97-AF65-F5344CB8AC3E}">
        <p14:creationId xmlns:p14="http://schemas.microsoft.com/office/powerpoint/2010/main" val="2604523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4602" y="571497"/>
            <a:ext cx="2396219"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762802" y="1973640"/>
            <a:ext cx="7462841" cy="3046988"/>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home automation using Internet of Things has been experimentally proven to work by connecting simple appliances to it and the appliances were successfully controlled remotely. The programmed controller processes according to the requirement, for example switching on the light when the on button is clicked on the phone. This will help the user to control the appliances without going near to the appliance.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520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TotalTime>
  <Words>518</Words>
  <Application>Microsoft Office PowerPoint</Application>
  <PresentationFormat>Widescreen</PresentationFormat>
  <Paragraphs>71</Paragraphs>
  <Slides>11</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vt:lpstr>
      <vt:lpstr>Calibri</vt:lpstr>
      <vt:lpstr>Calibri Light</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59</cp:revision>
  <dcterms:created xsi:type="dcterms:W3CDTF">2017-01-31T17:57:52Z</dcterms:created>
  <dcterms:modified xsi:type="dcterms:W3CDTF">2017-02-01T06:02:53Z</dcterms:modified>
</cp:coreProperties>
</file>