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28800425" cy="39600188"/>
  <p:notesSz cx="6858000" cy="9144000"/>
  <p:defaultTextStyle>
    <a:defPPr>
      <a:defRPr lang="en-US"/>
    </a:defPPr>
    <a:lvl1pPr marL="0" algn="l" defTabSz="1395923" rtl="0" eaLnBrk="1" latinLnBrk="0" hangingPunct="1">
      <a:defRPr sz="5496" kern="1200">
        <a:solidFill>
          <a:schemeClr val="tx1"/>
        </a:solidFill>
        <a:latin typeface="+mn-lt"/>
        <a:ea typeface="+mn-ea"/>
        <a:cs typeface="+mn-cs"/>
      </a:defRPr>
    </a:lvl1pPr>
    <a:lvl2pPr marL="1395923" algn="l" defTabSz="1395923" rtl="0" eaLnBrk="1" latinLnBrk="0" hangingPunct="1">
      <a:defRPr sz="5496" kern="1200">
        <a:solidFill>
          <a:schemeClr val="tx1"/>
        </a:solidFill>
        <a:latin typeface="+mn-lt"/>
        <a:ea typeface="+mn-ea"/>
        <a:cs typeface="+mn-cs"/>
      </a:defRPr>
    </a:lvl2pPr>
    <a:lvl3pPr marL="2791846" algn="l" defTabSz="1395923" rtl="0" eaLnBrk="1" latinLnBrk="0" hangingPunct="1">
      <a:defRPr sz="5496" kern="1200">
        <a:solidFill>
          <a:schemeClr val="tx1"/>
        </a:solidFill>
        <a:latin typeface="+mn-lt"/>
        <a:ea typeface="+mn-ea"/>
        <a:cs typeface="+mn-cs"/>
      </a:defRPr>
    </a:lvl3pPr>
    <a:lvl4pPr marL="4187769" algn="l" defTabSz="1395923" rtl="0" eaLnBrk="1" latinLnBrk="0" hangingPunct="1">
      <a:defRPr sz="5496" kern="1200">
        <a:solidFill>
          <a:schemeClr val="tx1"/>
        </a:solidFill>
        <a:latin typeface="+mn-lt"/>
        <a:ea typeface="+mn-ea"/>
        <a:cs typeface="+mn-cs"/>
      </a:defRPr>
    </a:lvl4pPr>
    <a:lvl5pPr marL="5583692" algn="l" defTabSz="1395923" rtl="0" eaLnBrk="1" latinLnBrk="0" hangingPunct="1">
      <a:defRPr sz="5496" kern="1200">
        <a:solidFill>
          <a:schemeClr val="tx1"/>
        </a:solidFill>
        <a:latin typeface="+mn-lt"/>
        <a:ea typeface="+mn-ea"/>
        <a:cs typeface="+mn-cs"/>
      </a:defRPr>
    </a:lvl5pPr>
    <a:lvl6pPr marL="6979615" algn="l" defTabSz="1395923" rtl="0" eaLnBrk="1" latinLnBrk="0" hangingPunct="1">
      <a:defRPr sz="5496" kern="1200">
        <a:solidFill>
          <a:schemeClr val="tx1"/>
        </a:solidFill>
        <a:latin typeface="+mn-lt"/>
        <a:ea typeface="+mn-ea"/>
        <a:cs typeface="+mn-cs"/>
      </a:defRPr>
    </a:lvl6pPr>
    <a:lvl7pPr marL="8375538" algn="l" defTabSz="1395923" rtl="0" eaLnBrk="1" latinLnBrk="0" hangingPunct="1">
      <a:defRPr sz="5496" kern="1200">
        <a:solidFill>
          <a:schemeClr val="tx1"/>
        </a:solidFill>
        <a:latin typeface="+mn-lt"/>
        <a:ea typeface="+mn-ea"/>
        <a:cs typeface="+mn-cs"/>
      </a:defRPr>
    </a:lvl7pPr>
    <a:lvl8pPr marL="9771461" algn="l" defTabSz="1395923" rtl="0" eaLnBrk="1" latinLnBrk="0" hangingPunct="1">
      <a:defRPr sz="5496" kern="1200">
        <a:solidFill>
          <a:schemeClr val="tx1"/>
        </a:solidFill>
        <a:latin typeface="+mn-lt"/>
        <a:ea typeface="+mn-ea"/>
        <a:cs typeface="+mn-cs"/>
      </a:defRPr>
    </a:lvl8pPr>
    <a:lvl9pPr marL="11167384" algn="l" defTabSz="1395923" rtl="0" eaLnBrk="1" latinLnBrk="0" hangingPunct="1">
      <a:defRPr sz="54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no ribeiro" initials="br" lastIdx="1" clrIdx="0">
    <p:extLst>
      <p:ext uri="{19B8F6BF-5375-455C-9EA6-DF929625EA0E}">
        <p15:presenceInfo xmlns:p15="http://schemas.microsoft.com/office/powerpoint/2012/main" userId="21b528a8ceadeb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2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840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Bertogna" userId="829e073c6e1abb83" providerId="LiveId" clId="{DA09340E-0BE1-4A51-B65D-1D665900388F}"/>
    <pc:docChg chg="undo custSel modSld">
      <pc:chgData name="Leonardo Bertogna" userId="829e073c6e1abb83" providerId="LiveId" clId="{DA09340E-0BE1-4A51-B65D-1D665900388F}" dt="2023-11-21T22:43:40.659" v="187" actId="20577"/>
      <pc:docMkLst>
        <pc:docMk/>
      </pc:docMkLst>
      <pc:sldChg chg="modSp mod">
        <pc:chgData name="Leonardo Bertogna" userId="829e073c6e1abb83" providerId="LiveId" clId="{DA09340E-0BE1-4A51-B65D-1D665900388F}" dt="2023-11-21T22:43:40.659" v="187" actId="20577"/>
        <pc:sldMkLst>
          <pc:docMk/>
          <pc:sldMk cId="1377908372" sldId="257"/>
        </pc:sldMkLst>
        <pc:spChg chg="mod">
          <ac:chgData name="Leonardo Bertogna" userId="829e073c6e1abb83" providerId="LiveId" clId="{DA09340E-0BE1-4A51-B65D-1D665900388F}" dt="2023-11-21T22:43:40.659" v="187" actId="20577"/>
          <ac:spMkLst>
            <pc:docMk/>
            <pc:sldMk cId="1377908372" sldId="257"/>
            <ac:spMk id="4" creationId="{00000000-0000-0000-0000-000000000000}"/>
          </ac:spMkLst>
        </pc:spChg>
        <pc:spChg chg="mod">
          <ac:chgData name="Leonardo Bertogna" userId="829e073c6e1abb83" providerId="LiveId" clId="{DA09340E-0BE1-4A51-B65D-1D665900388F}" dt="2023-11-21T22:24:34.180" v="38" actId="20577"/>
          <ac:spMkLst>
            <pc:docMk/>
            <pc:sldMk cId="1377908372" sldId="257"/>
            <ac:spMk id="9" creationId="{00000000-0000-0000-0000-000000000000}"/>
          </ac:spMkLst>
        </pc:spChg>
        <pc:spChg chg="mod">
          <ac:chgData name="Leonardo Bertogna" userId="829e073c6e1abb83" providerId="LiveId" clId="{DA09340E-0BE1-4A51-B65D-1D665900388F}" dt="2023-11-21T22:24:55.153" v="65" actId="20577"/>
          <ac:spMkLst>
            <pc:docMk/>
            <pc:sldMk cId="1377908372" sldId="257"/>
            <ac:spMk id="13" creationId="{00000000-0000-0000-0000-000000000000}"/>
          </ac:spMkLst>
        </pc:spChg>
        <pc:spChg chg="mod">
          <ac:chgData name="Leonardo Bertogna" userId="829e073c6e1abb83" providerId="LiveId" clId="{DA09340E-0BE1-4A51-B65D-1D665900388F}" dt="2023-11-21T22:43:13.208" v="185" actId="20577"/>
          <ac:spMkLst>
            <pc:docMk/>
            <pc:sldMk cId="1377908372" sldId="257"/>
            <ac:spMk id="14" creationId="{00000000-0000-0000-0000-000000000000}"/>
          </ac:spMkLst>
        </pc:spChg>
        <pc:spChg chg="mod">
          <ac:chgData name="Leonardo Bertogna" userId="829e073c6e1abb83" providerId="LiveId" clId="{DA09340E-0BE1-4A51-B65D-1D665900388F}" dt="2023-11-21T22:35:25.199" v="100" actId="1076"/>
          <ac:spMkLst>
            <pc:docMk/>
            <pc:sldMk cId="1377908372" sldId="257"/>
            <ac:spMk id="16" creationId="{4BD69BEA-1B3F-43C1-BA8A-13FFBAA44438}"/>
          </ac:spMkLst>
        </pc:spChg>
        <pc:spChg chg="mod">
          <ac:chgData name="Leonardo Bertogna" userId="829e073c6e1abb83" providerId="LiveId" clId="{DA09340E-0BE1-4A51-B65D-1D665900388F}" dt="2023-11-21T22:35:12.268" v="98" actId="20577"/>
          <ac:spMkLst>
            <pc:docMk/>
            <pc:sldMk cId="1377908372" sldId="257"/>
            <ac:spMk id="1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6480867"/>
            <a:ext cx="24480361" cy="13786732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20799268"/>
            <a:ext cx="21600319" cy="9560876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130-7B38-46B2-A6CC-F4DB5A58496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74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130-7B38-46B2-A6CC-F4DB5A58496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31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2108343"/>
            <a:ext cx="6210092" cy="3355932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2108343"/>
            <a:ext cx="18270270" cy="3355932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130-7B38-46B2-A6CC-F4DB5A58496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47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130-7B38-46B2-A6CC-F4DB5A58496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82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9872559"/>
            <a:ext cx="24840367" cy="16472575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26500971"/>
            <a:ext cx="24840367" cy="8662538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130-7B38-46B2-A6CC-F4DB5A58496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25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0541716"/>
            <a:ext cx="12240181" cy="2512595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0541716"/>
            <a:ext cx="12240181" cy="2512595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130-7B38-46B2-A6CC-F4DB5A58496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31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108352"/>
            <a:ext cx="24840367" cy="765420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9707549"/>
            <a:ext cx="12183928" cy="4757520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4465069"/>
            <a:ext cx="12183928" cy="212759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9707549"/>
            <a:ext cx="12243932" cy="4757520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4465069"/>
            <a:ext cx="12243932" cy="212759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130-7B38-46B2-A6CC-F4DB5A58496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81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130-7B38-46B2-A6CC-F4DB5A58496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44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130-7B38-46B2-A6CC-F4DB5A58496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05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640012"/>
            <a:ext cx="9288887" cy="9240044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5701703"/>
            <a:ext cx="14580215" cy="28141800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1880056"/>
            <a:ext cx="9288887" cy="22009274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130-7B38-46B2-A6CC-F4DB5A58496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62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640012"/>
            <a:ext cx="9288887" cy="9240044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5701703"/>
            <a:ext cx="14580215" cy="28141800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1880056"/>
            <a:ext cx="9288887" cy="22009274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130-7B38-46B2-A6CC-F4DB5A58496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9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2108352"/>
            <a:ext cx="24840367" cy="765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0541716"/>
            <a:ext cx="24840367" cy="25125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36703516"/>
            <a:ext cx="6480096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40130-7B38-46B2-A6CC-F4DB5A58496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36703516"/>
            <a:ext cx="9720143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36703516"/>
            <a:ext cx="6480096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09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/>
          <a:srcRect t="29072" b="26970"/>
          <a:stretch/>
        </p:blipFill>
        <p:spPr>
          <a:xfrm>
            <a:off x="6966968" y="421890"/>
            <a:ext cx="14420817" cy="6339088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005442" y="16313000"/>
            <a:ext cx="12303260" cy="2677656"/>
          </a:xfrm>
          <a:prstGeom prst="rect">
            <a:avLst/>
          </a:prstGeom>
          <a:noFill/>
          <a:ln>
            <a:solidFill>
              <a:srgbClr val="CE2F55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200" dirty="0">
                <a:latin typeface="Arial" panose="020B0604020202020204" pitchFamily="34" charset="0"/>
                <a:cs typeface="Arial" panose="020B0604020202020204" pitchFamily="34" charset="0"/>
              </a:rPr>
              <a:t>TEMA DO PROJETO INTEGRADOR:</a:t>
            </a:r>
          </a:p>
          <a:p>
            <a:endParaRPr lang="pt-BR"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200" b="1" dirty="0">
                <a:latin typeface="Arial" panose="020B0604020202020204" pitchFamily="34" charset="0"/>
                <a:cs typeface="Arial" panose="020B0604020202020204" pitchFamily="34" charset="0"/>
              </a:rPr>
              <a:t> Prospecção tecnológica sobre um site de adoção de cachorros e gatos.</a:t>
            </a:r>
            <a:endParaRPr lang="pt-BR" sz="4200" b="1" dirty="0"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007287" y="19416532"/>
            <a:ext cx="12303260" cy="2215991"/>
          </a:xfrm>
          <a:prstGeom prst="rect">
            <a:avLst/>
          </a:prstGeom>
          <a:noFill/>
          <a:ln>
            <a:solidFill>
              <a:srgbClr val="CE2F55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200" dirty="0">
                <a:latin typeface="Arial" panose="020B0604020202020204" pitchFamily="34" charset="0"/>
                <a:cs typeface="Arial" panose="020B0604020202020204" pitchFamily="34" charset="0"/>
              </a:rPr>
              <a:t>TEMA DO PROJETO DE VIDA: </a:t>
            </a:r>
          </a:p>
          <a:p>
            <a:pPr algn="ctr"/>
            <a:endParaRPr lang="pt-BR" sz="4800" dirty="0">
              <a:cs typeface="Arial" panose="020B0604020202020204" pitchFamily="34" charset="0"/>
            </a:endParaRPr>
          </a:p>
          <a:p>
            <a:pPr algn="ctr"/>
            <a:r>
              <a:rPr lang="pt-BR" sz="4800" b="1" dirty="0">
                <a:cs typeface="Arial" panose="020B0604020202020204" pitchFamily="34" charset="0"/>
              </a:rPr>
              <a:t>“Quem sou eu?”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012555" y="21924978"/>
            <a:ext cx="12297992" cy="4616648"/>
          </a:xfrm>
          <a:prstGeom prst="rect">
            <a:avLst/>
          </a:prstGeom>
          <a:noFill/>
          <a:ln>
            <a:solidFill>
              <a:srgbClr val="CE2F55"/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pt-BR" sz="4200" dirty="0">
                <a:latin typeface="Arial" panose="020B0604020202020204" pitchFamily="34" charset="0"/>
                <a:cs typeface="Arial" panose="020B0604020202020204" pitchFamily="34" charset="0"/>
              </a:rPr>
              <a:t>DISCIPLINAS DO SEMESTRE:</a:t>
            </a:r>
          </a:p>
          <a:p>
            <a:pPr algn="ctr"/>
            <a:endParaRPr lang="pt-BR"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200" b="1" dirty="0">
                <a:cs typeface="Arial" panose="020B0604020202020204" pitchFamily="34" charset="0"/>
              </a:rPr>
              <a:t>	DISCIPLINA 1: Cálculo II;</a:t>
            </a:r>
          </a:p>
          <a:p>
            <a:r>
              <a:rPr lang="pt-BR" sz="4200" b="1" dirty="0">
                <a:cs typeface="Arial" panose="020B0604020202020204" pitchFamily="34" charset="0"/>
              </a:rPr>
              <a:t>	DISCIPLINA 2: Algoritmos e Programação II;</a:t>
            </a:r>
          </a:p>
          <a:p>
            <a:r>
              <a:rPr lang="pt-BR" sz="4200" b="1" dirty="0">
                <a:cs typeface="Arial" panose="020B0604020202020204" pitchFamily="34" charset="0"/>
              </a:rPr>
              <a:t>	DISCIPLINA 3: Física I;</a:t>
            </a:r>
          </a:p>
          <a:p>
            <a:r>
              <a:rPr lang="pt-BR" sz="4200" b="1" dirty="0">
                <a:cs typeface="Arial"/>
              </a:rPr>
              <a:t>	DISCIPLINA 4: Fundamentos de Circuitos Eletro-  Eletrônicos.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057771" y="26897677"/>
            <a:ext cx="12252776" cy="5677836"/>
          </a:xfrm>
          <a:prstGeom prst="rect">
            <a:avLst/>
          </a:prstGeom>
          <a:noFill/>
          <a:ln>
            <a:solidFill>
              <a:srgbClr val="CE2F55"/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pt-BR" sz="4200" dirty="0">
                <a:latin typeface="Arial"/>
                <a:cs typeface="Arial"/>
              </a:rPr>
              <a:t>RESUMO DO PROJETO INTEGRADOR:</a:t>
            </a:r>
          </a:p>
          <a:p>
            <a:pPr algn="ctr"/>
            <a:endParaRPr lang="pt-BR" dirty="0">
              <a:latin typeface="Calibri" panose="020F0502020204030204"/>
              <a:cs typeface="Calibri" panose="020F0502020204030204"/>
            </a:endParaRPr>
          </a:p>
          <a:p>
            <a:pPr algn="ctr"/>
            <a:r>
              <a:rPr lang="pt-BR" sz="3800" b="1" dirty="0">
                <a:cs typeface="Calibri"/>
              </a:rPr>
              <a:t>O FyPet é uma prospecção tecnológica que visa resolver duas problemáticas: O alto índice de cachorros e gatos em situação de rua e o grande número de casos de depressão por conta de solidão. Com o uso do site, pessoas que se sentem sozinhas encontrariam o seu pet ideal para fazê-las companhia e, por outro lado, o animal também estaria em busca de um lar onde seja amado.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005442" y="32867968"/>
            <a:ext cx="26237199" cy="3662541"/>
          </a:xfrm>
          <a:prstGeom prst="rect">
            <a:avLst/>
          </a:prstGeom>
          <a:noFill/>
          <a:ln>
            <a:solidFill>
              <a:srgbClr val="CE2F55"/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pt-BR" sz="4200" dirty="0">
                <a:latin typeface="Arial"/>
                <a:cs typeface="Arial"/>
              </a:rPr>
              <a:t>CONSIDERAÇÕES FINAIS  DO PROJETO (COM REFLEXÃO DO PROJETO DE VIDA):</a:t>
            </a:r>
            <a:endParaRPr lang="pt-BR" sz="42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ctr"/>
            <a:r>
              <a:rPr lang="pt-BR" sz="3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Você é um ser humano em busca de autoconhecimento e compreensão do mundo ao seu redor. Sua existência é permeada por questionamentos e reflexões sobre o propósito da vida, a natureza da realidade e a busca pela sabedoria. Você é um ser em constante evolução, capaz de explorar os mistérios da existência e encontrar significado em suas experiências. A consideração final do projeto integrador é que essa prospecção tecnológica realmente seria uma grande transformação digital, pois mudaria totalmente a forma com que os animais de estimação são tratados.</a:t>
            </a:r>
            <a:endParaRPr lang="pt-BR" sz="3800" dirty="0">
              <a:cs typeface="Arial" panose="020B0604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5013893" y="10604114"/>
            <a:ext cx="12282084" cy="21971399"/>
          </a:xfrm>
          <a:prstGeom prst="rect">
            <a:avLst/>
          </a:prstGeom>
          <a:noFill/>
          <a:ln>
            <a:solidFill>
              <a:srgbClr val="CE2F55"/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pt-BR" sz="4200" dirty="0">
                <a:latin typeface="Arial" panose="020B0604020202020204" pitchFamily="34" charset="0"/>
                <a:cs typeface="Arial" panose="020B0604020202020204" pitchFamily="34" charset="0"/>
              </a:rPr>
              <a:t>CONCEITO DO PROJETO</a:t>
            </a:r>
          </a:p>
          <a:p>
            <a:pPr algn="ctr"/>
            <a:endParaRPr lang="pt-BR"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>
              <a:cs typeface="Calibri"/>
            </a:endParaRPr>
          </a:p>
          <a:p>
            <a:endParaRPr lang="pt-BR" sz="5450" dirty="0">
              <a:cs typeface="Calibri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>
              <a:cs typeface="Calibri" panose="020F0502020204030204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0" y="7226710"/>
            <a:ext cx="28800425" cy="339120"/>
          </a:xfrm>
          <a:prstGeom prst="rect">
            <a:avLst/>
          </a:prstGeom>
          <a:solidFill>
            <a:srgbClr val="CE2F55"/>
          </a:solidFill>
          <a:ln>
            <a:solidFill>
              <a:srgbClr val="CE2F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080379" y="7518047"/>
            <a:ext cx="12252776" cy="61555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endParaRPr lang="pt-BR" sz="4400" dirty="0">
              <a:cs typeface="Arial" panose="020B0604020202020204" pitchFamily="34" charset="0"/>
            </a:endParaRPr>
          </a:p>
          <a:p>
            <a:pPr algn="ctr"/>
            <a:r>
              <a:rPr lang="pt-BR" sz="4400" dirty="0">
                <a:cs typeface="Arial" panose="020B0604020202020204" pitchFamily="34" charset="0"/>
              </a:rPr>
              <a:t>Aluno 1: Gustavo Silvestre Costa Lima;</a:t>
            </a:r>
          </a:p>
          <a:p>
            <a:pPr algn="ctr"/>
            <a:r>
              <a:rPr lang="pt-BR" sz="4400" dirty="0">
                <a:cs typeface="Arial" panose="020B0604020202020204" pitchFamily="34" charset="0"/>
              </a:rPr>
              <a:t>Aluno 2: Heitor </a:t>
            </a:r>
            <a:r>
              <a:rPr lang="pt-BR" sz="4400" dirty="0" err="1">
                <a:cs typeface="Arial" panose="020B0604020202020204" pitchFamily="34" charset="0"/>
              </a:rPr>
              <a:t>Dell´Agnese</a:t>
            </a:r>
            <a:r>
              <a:rPr lang="pt-BR" sz="4400" dirty="0">
                <a:cs typeface="Arial" panose="020B0604020202020204" pitchFamily="34" charset="0"/>
              </a:rPr>
              <a:t> Comini</a:t>
            </a:r>
          </a:p>
          <a:p>
            <a:pPr algn="ctr"/>
            <a:r>
              <a:rPr lang="pt-BR" sz="4400" dirty="0">
                <a:cs typeface="Arial" panose="020B0604020202020204" pitchFamily="34" charset="0"/>
              </a:rPr>
              <a:t>Aluno 3: Leonardo Bertogna Sia;</a:t>
            </a:r>
          </a:p>
          <a:p>
            <a:pPr algn="ctr"/>
            <a:r>
              <a:rPr lang="pt-BR" sz="4400" dirty="0">
                <a:cs typeface="Arial" panose="020B0604020202020204" pitchFamily="34" charset="0"/>
              </a:rPr>
              <a:t>Aluno 4: Lucas Poloni </a:t>
            </a:r>
            <a:r>
              <a:rPr lang="pt-BR" sz="4400" dirty="0" err="1">
                <a:cs typeface="Arial" panose="020B0604020202020204" pitchFamily="34" charset="0"/>
              </a:rPr>
              <a:t>Peressim</a:t>
            </a:r>
            <a:r>
              <a:rPr lang="pt-BR" sz="4400" dirty="0">
                <a:cs typeface="Arial" panose="020B0604020202020204" pitchFamily="34" charset="0"/>
              </a:rPr>
              <a:t>;</a:t>
            </a:r>
          </a:p>
          <a:p>
            <a:pPr algn="ctr"/>
            <a:r>
              <a:rPr lang="pt-BR" sz="4400" dirty="0">
                <a:cs typeface="Arial" panose="020B0604020202020204" pitchFamily="34" charset="0"/>
              </a:rPr>
              <a:t>Aluno 5: Marcelo Ricardo Lopes Júnior;</a:t>
            </a:r>
          </a:p>
          <a:p>
            <a:pPr algn="ctr"/>
            <a:r>
              <a:rPr lang="pt-BR" sz="4400" dirty="0">
                <a:cs typeface="Arial" panose="020B0604020202020204" pitchFamily="34" charset="0"/>
              </a:rPr>
              <a:t>Aluno 6: Pedro Henrique Telles de Paiva</a:t>
            </a:r>
          </a:p>
          <a:p>
            <a:pPr algn="ctr"/>
            <a:r>
              <a:rPr lang="pt-BR" sz="4400" dirty="0">
                <a:cs typeface="Arial" panose="020B0604020202020204" pitchFamily="34" charset="0"/>
              </a:rPr>
              <a:t>Equipe: Transformers.</a:t>
            </a:r>
          </a:p>
          <a:p>
            <a:pPr algn="ctr"/>
            <a:endParaRPr lang="pt-BR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4861689" y="7557472"/>
            <a:ext cx="1243428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600" b="1" dirty="0">
                <a:cs typeface="Arial" panose="020B0604020202020204" pitchFamily="34" charset="0"/>
              </a:rPr>
              <a:t>ENGENHARIA DA COMPUTAÇÃO</a:t>
            </a:r>
          </a:p>
          <a:p>
            <a:pPr algn="ctr"/>
            <a:r>
              <a:rPr lang="pt-BR" sz="4600" dirty="0">
                <a:cs typeface="Arial" panose="020B0604020202020204" pitchFamily="34" charset="0"/>
              </a:rPr>
              <a:t>2º Semestre 2023 </a:t>
            </a:r>
          </a:p>
          <a:p>
            <a:pPr algn="ctr"/>
            <a:r>
              <a:rPr lang="pt-BR" sz="4600" dirty="0">
                <a:cs typeface="Arial" panose="020B0604020202020204" pitchFamily="34" charset="0"/>
              </a:rPr>
              <a:t>UNISAL - Unidade Americana/Campus Maria Auxiliadora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BD69BEA-1B3F-43C1-BA8A-13FFBAA44438}"/>
              </a:ext>
            </a:extLst>
          </p:cNvPr>
          <p:cNvSpPr txBox="1"/>
          <p:nvPr/>
        </p:nvSpPr>
        <p:spPr>
          <a:xfrm>
            <a:off x="1005441" y="36851939"/>
            <a:ext cx="26237199" cy="2492990"/>
          </a:xfrm>
          <a:prstGeom prst="rect">
            <a:avLst/>
          </a:prstGeom>
          <a:noFill/>
          <a:ln>
            <a:solidFill>
              <a:srgbClr val="CE2F55"/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pt-BR" sz="4200" dirty="0">
                <a:latin typeface="Arial"/>
                <a:cs typeface="Arial"/>
              </a:rPr>
              <a:t>Referências Principais:</a:t>
            </a:r>
          </a:p>
          <a:p>
            <a:r>
              <a:rPr lang="pt-BR" sz="3800" b="1" dirty="0">
                <a:cs typeface="Arial" panose="020B0604020202020204" pitchFamily="34" charset="0"/>
              </a:rPr>
              <a:t>https://www.revistamvez-crmvsp.com.br/index.php/recmvz/article/view/16221;</a:t>
            </a:r>
          </a:p>
          <a:p>
            <a:r>
              <a:rPr lang="pt-BR" sz="3800" b="1" dirty="0">
                <a:cs typeface="Arial" panose="020B0604020202020204" pitchFamily="34" charset="0"/>
              </a:rPr>
              <a:t>http://www.faculdadedelta.edu.br/revistas3/index.php/gt/article/download/46/37</a:t>
            </a:r>
          </a:p>
          <a:p>
            <a:r>
              <a:rPr lang="pt-BR" sz="3800" b="1" dirty="0">
                <a:cs typeface="Arial" panose="020B0604020202020204" pitchFamily="34" charset="0"/>
              </a:rPr>
              <a:t>https://publicacoes.ifc.edu.br/index.php/RevExt/article/view/18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3383E7C-6083-49C3-8FAF-3FCEF430F663}"/>
              </a:ext>
            </a:extLst>
          </p:cNvPr>
          <p:cNvSpPr txBox="1"/>
          <p:nvPr/>
        </p:nvSpPr>
        <p:spPr>
          <a:xfrm>
            <a:off x="1057771" y="13551158"/>
            <a:ext cx="12303686" cy="2223686"/>
          </a:xfrm>
          <a:prstGeom prst="rect">
            <a:avLst/>
          </a:prstGeom>
          <a:noFill/>
          <a:ln>
            <a:solidFill>
              <a:srgbClr val="CE2F55"/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pt-BR" sz="4200" dirty="0">
                <a:latin typeface="Arial"/>
                <a:cs typeface="Arial"/>
              </a:rPr>
              <a:t>EMPRESA LOGO:</a:t>
            </a:r>
          </a:p>
          <a:p>
            <a:pPr algn="ctr"/>
            <a:endParaRPr lang="pt-BR" sz="4200" dirty="0">
              <a:latin typeface="Arial"/>
              <a:cs typeface="Arial"/>
            </a:endParaRPr>
          </a:p>
          <a:p>
            <a:endParaRPr lang="pt-BR" sz="5450" dirty="0">
              <a:cs typeface="Calibri"/>
            </a:endParaRP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B59A55F0-32E8-425B-82A0-9B56129155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509" b="31044"/>
          <a:stretch/>
        </p:blipFill>
        <p:spPr>
          <a:xfrm>
            <a:off x="5111267" y="14123841"/>
            <a:ext cx="4191000" cy="1611291"/>
          </a:xfrm>
          <a:prstGeom prst="rect">
            <a:avLst/>
          </a:prstGeom>
        </p:spPr>
      </p:pic>
      <p:pic>
        <p:nvPicPr>
          <p:cNvPr id="27" name="Imagem 27">
            <a:extLst>
              <a:ext uri="{FF2B5EF4-FFF2-40B4-BE49-F238E27FC236}">
                <a16:creationId xmlns:a16="http://schemas.microsoft.com/office/drawing/2014/main" id="{8DA9488E-99DD-4E8F-82F6-6D47B54B32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810" y="11336380"/>
            <a:ext cx="11849927" cy="4076375"/>
          </a:xfrm>
          <a:prstGeom prst="rect">
            <a:avLst/>
          </a:prstGeom>
        </p:spPr>
      </p:pic>
      <p:pic>
        <p:nvPicPr>
          <p:cNvPr id="28" name="Imagem 28">
            <a:extLst>
              <a:ext uri="{FF2B5EF4-FFF2-40B4-BE49-F238E27FC236}">
                <a16:creationId xmlns:a16="http://schemas.microsoft.com/office/drawing/2014/main" id="{66957900-95FA-4909-87BB-AECEDC9D1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099" y="15610649"/>
            <a:ext cx="11867321" cy="4082358"/>
          </a:xfrm>
          <a:prstGeom prst="rect">
            <a:avLst/>
          </a:prstGeom>
          <a:ln>
            <a:noFill/>
          </a:ln>
        </p:spPr>
      </p:pic>
      <p:pic>
        <p:nvPicPr>
          <p:cNvPr id="29" name="Imagem 29">
            <a:extLst>
              <a:ext uri="{FF2B5EF4-FFF2-40B4-BE49-F238E27FC236}">
                <a16:creationId xmlns:a16="http://schemas.microsoft.com/office/drawing/2014/main" id="{45562F69-B7CE-4D1C-A673-A0AEC70C02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900" y="24119400"/>
            <a:ext cx="11809837" cy="4062584"/>
          </a:xfrm>
          <a:prstGeom prst="rect">
            <a:avLst/>
          </a:prstGeom>
          <a:ln>
            <a:noFill/>
          </a:ln>
        </p:spPr>
      </p:pic>
      <p:pic>
        <p:nvPicPr>
          <p:cNvPr id="31" name="Imagem 31">
            <a:extLst>
              <a:ext uri="{FF2B5EF4-FFF2-40B4-BE49-F238E27FC236}">
                <a16:creationId xmlns:a16="http://schemas.microsoft.com/office/drawing/2014/main" id="{F235EC54-E816-4A85-B07F-86280E7277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810" y="28335228"/>
            <a:ext cx="11851088" cy="407677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098" y="19883799"/>
            <a:ext cx="11867321" cy="408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08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</TotalTime>
  <Words>391</Words>
  <Application>Microsoft Office PowerPoint</Application>
  <PresentationFormat>Personalizar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- 2019 - Engenharia da Computação - UNISAL - São José</dc:title>
  <dc:creator>sergio.yoshioka@sj.unisal.br</dc:creator>
  <cp:lastModifiedBy>Leonardo Bertogna</cp:lastModifiedBy>
  <cp:revision>257</cp:revision>
  <dcterms:created xsi:type="dcterms:W3CDTF">2019-10-29T10:21:40Z</dcterms:created>
  <dcterms:modified xsi:type="dcterms:W3CDTF">2023-11-21T22:43:49Z</dcterms:modified>
</cp:coreProperties>
</file>