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8"/>
  </p:notesMasterIdLst>
  <p:sldIdLst>
    <p:sldId id="260" r:id="rId7"/>
  </p:sldIdLst>
  <p:sldSz cx="9144000" cy="6858000" type="screen4x3"/>
  <p:notesSz cx="9296400" cy="1295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weitzer, Robert" initials="SR" lastIdx="9" clrIdx="0">
    <p:extLst>
      <p:ext uri="{19B8F6BF-5375-455C-9EA6-DF929625EA0E}">
        <p15:presenceInfo xmlns:p15="http://schemas.microsoft.com/office/powerpoint/2012/main" userId="S-1-5-21-3586473188-2236239214-4124789332-190054" providerId="AD"/>
      </p:ext>
    </p:extLst>
  </p:cmAuthor>
  <p:cmAuthor id="2" name="Bean, Bridget" initials="BB" lastIdx="7" clrIdx="1">
    <p:extLst>
      <p:ext uri="{19B8F6BF-5375-455C-9EA6-DF929625EA0E}">
        <p15:presenceInfo xmlns:p15="http://schemas.microsoft.com/office/powerpoint/2012/main" userId="S-1-5-21-3586473188-2236239214-4124789332-477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260" autoAdjust="0"/>
    <p:restoredTop sz="72612" autoAdjust="0"/>
  </p:normalViewPr>
  <p:slideViewPr>
    <p:cSldViewPr>
      <p:cViewPr varScale="1">
        <p:scale>
          <a:sx n="114" d="100"/>
          <a:sy n="114" d="100"/>
        </p:scale>
        <p:origin x="22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178" cy="645930"/>
          </a:xfrm>
          <a:prstGeom prst="rect">
            <a:avLst/>
          </a:prstGeom>
        </p:spPr>
        <p:txBody>
          <a:bodyPr vert="horz" lIns="124934" tIns="62469" rIns="124934" bIns="62469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7118" y="0"/>
            <a:ext cx="4027178" cy="645930"/>
          </a:xfrm>
          <a:prstGeom prst="rect">
            <a:avLst/>
          </a:prstGeom>
        </p:spPr>
        <p:txBody>
          <a:bodyPr vert="horz" lIns="124934" tIns="62469" rIns="124934" bIns="62469" rtlCol="0"/>
          <a:lstStyle>
            <a:lvl1pPr algn="r">
              <a:defRPr sz="1600"/>
            </a:lvl1pPr>
          </a:lstStyle>
          <a:p>
            <a:pPr>
              <a:defRPr/>
            </a:pPr>
            <a:fld id="{D18C63AD-0C74-4726-A79D-F77EBDB1D686}" type="datetimeFigureOut">
              <a:rPr lang="en-US"/>
              <a:pPr>
                <a:defRPr/>
              </a:pPr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9700" y="973138"/>
            <a:ext cx="6477000" cy="485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934" tIns="62469" rIns="124934" bIns="6246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6154037"/>
            <a:ext cx="7435436" cy="5826645"/>
          </a:xfrm>
          <a:prstGeom prst="rect">
            <a:avLst/>
          </a:prstGeom>
        </p:spPr>
        <p:txBody>
          <a:bodyPr vert="horz" lIns="124934" tIns="62469" rIns="124934" bIns="6246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305860"/>
            <a:ext cx="4027178" cy="645930"/>
          </a:xfrm>
          <a:prstGeom prst="rect">
            <a:avLst/>
          </a:prstGeom>
        </p:spPr>
        <p:txBody>
          <a:bodyPr vert="horz" lIns="124934" tIns="62469" rIns="124934" bIns="62469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7118" y="12305860"/>
            <a:ext cx="4027178" cy="645930"/>
          </a:xfrm>
          <a:prstGeom prst="rect">
            <a:avLst/>
          </a:prstGeom>
        </p:spPr>
        <p:txBody>
          <a:bodyPr vert="horz" lIns="124934" tIns="62469" rIns="124934" bIns="62469" rtlCol="0" anchor="b"/>
          <a:lstStyle>
            <a:lvl1pPr algn="r">
              <a:defRPr sz="1600"/>
            </a:lvl1pPr>
          </a:lstStyle>
          <a:p>
            <a:pPr>
              <a:defRPr/>
            </a:pPr>
            <a:fld id="{2EB4690E-9AEF-46EA-88BC-0ADB826EE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13576" indent="-3898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559350" indent="-31187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183089" indent="-31187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806829" indent="-31187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430570" indent="-31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4054309" indent="-31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678049" indent="-31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5301788" indent="-31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9BB994-7676-43BD-98C8-754100D6C147}" type="slidenum">
              <a:rPr lang="en-US" smtClean="0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EBC9E-395D-48A2-B282-FF670522A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38375-587E-4C56-910F-EA9F7442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8880-E5CD-415E-9950-BD2FBA945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F984-8751-49EF-9690-10E241FA0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5E64-3720-4A1B-9DEF-0C4A46BC6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5664-E06A-4C1B-B50C-C3968EE92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E0850-FCE9-40F8-91C9-D853E2334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E797-A939-40C8-98D0-281133388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E6821-6C1C-4269-8260-E7D6CD04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52818-D7AD-4185-9D7A-2E979B54E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408E4-C568-4EBE-B120-AB76B7E8B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February 1, 2013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33AD56-DA08-408E-9E0C-DCFCA428B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8716A-648D-42FA-86C5-A52F0384C2B8}"/>
              </a:ext>
            </a:extLst>
          </p:cNvPr>
          <p:cNvCxnSpPr/>
          <p:nvPr/>
        </p:nvCxnSpPr>
        <p:spPr>
          <a:xfrm>
            <a:off x="1723868" y="1122009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28328" y="3467405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336887" y="2660900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2744337" y="1431941"/>
            <a:ext cx="10661" cy="2035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07488" y="1883434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1384385" y="1510799"/>
            <a:ext cx="1223466" cy="727646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Disability Integration &amp; Coordination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Linda Mastandrea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Lana McKenzie </a:t>
            </a:r>
          </a:p>
        </p:txBody>
      </p:sp>
      <p:sp>
        <p:nvSpPr>
          <p:cNvPr id="111" name="Freeform 110"/>
          <p:cNvSpPr/>
          <p:nvPr/>
        </p:nvSpPr>
        <p:spPr>
          <a:xfrm>
            <a:off x="2885570" y="1506925"/>
            <a:ext cx="1225296" cy="731520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Equal Rights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Jo Linda Johnson 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Megumi Fujita</a:t>
            </a:r>
          </a:p>
        </p:txBody>
      </p:sp>
      <p:sp>
        <p:nvSpPr>
          <p:cNvPr id="37" name="Freeform 36"/>
          <p:cNvSpPr/>
          <p:nvPr/>
        </p:nvSpPr>
        <p:spPr>
          <a:xfrm>
            <a:off x="1384385" y="2281419"/>
            <a:ext cx="1228960" cy="731520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Chief Financial Officer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>
                <a:solidFill>
                  <a:schemeClr val="tx1"/>
                </a:solidFill>
              </a:rPr>
              <a:t>Director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>
                <a:solidFill>
                  <a:schemeClr val="tx1"/>
                </a:solidFill>
              </a:rPr>
              <a:t>Ben </a:t>
            </a:r>
            <a:r>
              <a:rPr lang="en-US" sz="600" dirty="0">
                <a:solidFill>
                  <a:schemeClr val="tx1"/>
                </a:solidFill>
              </a:rPr>
              <a:t>Moncarz (A)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Greg Teets (A)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2888167" y="2284988"/>
            <a:ext cx="1225296" cy="731520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External Affairs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Jessica Nalepa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Jeremy Greenberg (A)</a:t>
            </a:r>
          </a:p>
        </p:txBody>
      </p:sp>
      <p:sp>
        <p:nvSpPr>
          <p:cNvPr id="97" name="Freeform 96"/>
          <p:cNvSpPr/>
          <p:nvPr/>
        </p:nvSpPr>
        <p:spPr>
          <a:xfrm>
            <a:off x="1384384" y="3063237"/>
            <a:ext cx="1239621" cy="740664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Policy &amp; Program Analysis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Associate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Joel Doolin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Associate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Matthew </a:t>
            </a:r>
            <a:r>
              <a:rPr lang="en-US" sz="600">
                <a:solidFill>
                  <a:schemeClr val="tx1"/>
                </a:solidFill>
              </a:rPr>
              <a:t>Payne 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2875645" y="3072378"/>
            <a:ext cx="1225296" cy="740672"/>
          </a:xfrm>
          <a:custGeom>
            <a:avLst/>
            <a:gdLst>
              <a:gd name="connsiteX0" fmla="*/ 0 w 754279"/>
              <a:gd name="connsiteY0" fmla="*/ 0 h 440801"/>
              <a:gd name="connsiteX1" fmla="*/ 754279 w 754279"/>
              <a:gd name="connsiteY1" fmla="*/ 0 h 440801"/>
              <a:gd name="connsiteX2" fmla="*/ 754279 w 754279"/>
              <a:gd name="connsiteY2" fmla="*/ 440801 h 440801"/>
              <a:gd name="connsiteX3" fmla="*/ 0 w 754279"/>
              <a:gd name="connsiteY3" fmla="*/ 440801 h 440801"/>
              <a:gd name="connsiteX4" fmla="*/ 0 w 754279"/>
              <a:gd name="connsiteY4" fmla="*/ 0 h 44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279" h="440801">
                <a:moveTo>
                  <a:pt x="0" y="0"/>
                </a:moveTo>
                <a:lnTo>
                  <a:pt x="754279" y="0"/>
                </a:lnTo>
                <a:lnTo>
                  <a:pt x="754279" y="440801"/>
                </a:lnTo>
                <a:lnTo>
                  <a:pt x="0" y="44080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National Capital Region Coordination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Kim </a:t>
            </a:r>
            <a:r>
              <a:rPr lang="en-US" sz="600" dirty="0" err="1">
                <a:solidFill>
                  <a:schemeClr val="tx1"/>
                </a:solidFill>
              </a:rPr>
              <a:t>Kadesch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Kenneth Wall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1402567" y="5107144"/>
            <a:ext cx="275625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384385" y="5771705"/>
            <a:ext cx="365760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8" name="Picture 2" descr="DHS_fema_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" t="19056" r="7862" b="16657"/>
          <a:stretch/>
        </p:blipFill>
        <p:spPr bwMode="auto">
          <a:xfrm>
            <a:off x="149672" y="10955"/>
            <a:ext cx="1196308" cy="44180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09" name="Straight Connector 108"/>
          <p:cNvCxnSpPr/>
          <p:nvPr/>
        </p:nvCxnSpPr>
        <p:spPr>
          <a:xfrm>
            <a:off x="1535769" y="3908390"/>
            <a:ext cx="1651" cy="2708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419850" y="3899005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266230" y="1124700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99948" y="1163105"/>
            <a:ext cx="192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"/>
          <p:cNvSpPr txBox="1">
            <a:spLocks noChangeArrowheads="1"/>
          </p:cNvSpPr>
          <p:nvPr/>
        </p:nvSpPr>
        <p:spPr bwMode="auto">
          <a:xfrm>
            <a:off x="577882" y="34381"/>
            <a:ext cx="8272462" cy="33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4216" tIns="42108" rIns="84216" bIns="42108" anchor="ctr">
            <a:spAutoFit/>
          </a:bodyPr>
          <a:lstStyle/>
          <a:p>
            <a:pPr algn="ctr" defTabSz="841375">
              <a:defRPr/>
            </a:pPr>
            <a:r>
              <a:rPr lang="en-US" sz="1600" b="1" dirty="0">
                <a:latin typeface="Times New Roman" pitchFamily="18" charset="0"/>
              </a:rPr>
              <a:t>U.S. Department of Homeland Security / FEMA</a:t>
            </a:r>
          </a:p>
        </p:txBody>
      </p:sp>
      <p:sp>
        <p:nvSpPr>
          <p:cNvPr id="2123" name="Rectangle 4"/>
          <p:cNvSpPr>
            <a:spLocks noChangeArrowheads="1"/>
          </p:cNvSpPr>
          <p:nvPr/>
        </p:nvSpPr>
        <p:spPr bwMode="auto">
          <a:xfrm>
            <a:off x="228600" y="471815"/>
            <a:ext cx="8686800" cy="9144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F3F3FF"/>
              </a:gs>
              <a:gs pos="100000">
                <a:srgbClr val="000066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rot="5400000" flipH="1" flipV="1">
            <a:off x="2534034" y="1677010"/>
            <a:ext cx="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14889" y="5763472"/>
            <a:ext cx="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14889" y="5763472"/>
            <a:ext cx="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14889" y="5925397"/>
            <a:ext cx="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840835" y="1431940"/>
            <a:ext cx="0" cy="2551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93830" y="701501"/>
            <a:ext cx="4070930" cy="170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cxnSpLocks/>
          </p:cNvCxnSpPr>
          <p:nvPr/>
        </p:nvCxnSpPr>
        <p:spPr>
          <a:xfrm flipV="1">
            <a:off x="182706" y="702244"/>
            <a:ext cx="0" cy="18050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93830" y="1799524"/>
            <a:ext cx="18071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>
            <a:off x="228600" y="1508750"/>
            <a:ext cx="1040570" cy="566927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Chief Counsel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Adrian Sevier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Michael Cameron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82706" y="2221982"/>
            <a:ext cx="1086465" cy="566927"/>
            <a:chOff x="582232" y="1560348"/>
            <a:chExt cx="824605" cy="469971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582232" y="1796854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Freeform 147"/>
            <p:cNvSpPr/>
            <p:nvPr/>
          </p:nvSpPr>
          <p:spPr>
            <a:xfrm>
              <a:off x="617065" y="1560348"/>
              <a:ext cx="789772" cy="469971"/>
            </a:xfrm>
            <a:custGeom>
              <a:avLst/>
              <a:gdLst>
                <a:gd name="connsiteX0" fmla="*/ 0 w 951244"/>
                <a:gd name="connsiteY0" fmla="*/ 0 h 475622"/>
                <a:gd name="connsiteX1" fmla="*/ 951244 w 951244"/>
                <a:gd name="connsiteY1" fmla="*/ 0 h 475622"/>
                <a:gd name="connsiteX2" fmla="*/ 951244 w 951244"/>
                <a:gd name="connsiteY2" fmla="*/ 475622 h 475622"/>
                <a:gd name="connsiteX3" fmla="*/ 0 w 951244"/>
                <a:gd name="connsiteY3" fmla="*/ 475622 h 475622"/>
                <a:gd name="connsiteX4" fmla="*/ 0 w 951244"/>
                <a:gd name="connsiteY4" fmla="*/ 0 h 47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244" h="475622">
                  <a:moveTo>
                    <a:pt x="0" y="0"/>
                  </a:moveTo>
                  <a:lnTo>
                    <a:pt x="951244" y="0"/>
                  </a:lnTo>
                  <a:lnTo>
                    <a:pt x="951244" y="475622"/>
                  </a:lnTo>
                  <a:lnTo>
                    <a:pt x="0" y="475622"/>
                  </a:lnTo>
                  <a:lnTo>
                    <a:pt x="0" y="0"/>
                  </a:lnTo>
                  <a:close/>
                </a:path>
              </a:pathLst>
            </a:custGeom>
            <a:ln w="12700" cmpd="thickThin">
              <a:solidFill>
                <a:schemeClr val="tx1"/>
              </a:solidFill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445" tIns="4445" rIns="4445" bIns="4445" spcCol="1270" anchor="ctr"/>
            <a:lstStyle/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DHS Center for Faith and Opportunity Initiatives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Kevin Smith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>
            <a:off x="4111140" y="649841"/>
            <a:ext cx="1496128" cy="782099"/>
          </a:xfrm>
          <a:custGeom>
            <a:avLst/>
            <a:gdLst>
              <a:gd name="connsiteX0" fmla="*/ 0 w 1366833"/>
              <a:gd name="connsiteY0" fmla="*/ 0 h 653837"/>
              <a:gd name="connsiteX1" fmla="*/ 1366833 w 1366833"/>
              <a:gd name="connsiteY1" fmla="*/ 0 h 653837"/>
              <a:gd name="connsiteX2" fmla="*/ 1366833 w 1366833"/>
              <a:gd name="connsiteY2" fmla="*/ 653837 h 653837"/>
              <a:gd name="connsiteX3" fmla="*/ 0 w 1366833"/>
              <a:gd name="connsiteY3" fmla="*/ 653837 h 653837"/>
              <a:gd name="connsiteX4" fmla="*/ 0 w 1366833"/>
              <a:gd name="connsiteY4" fmla="*/ 0 h 6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833" h="653837">
                <a:moveTo>
                  <a:pt x="0" y="0"/>
                </a:moveTo>
                <a:lnTo>
                  <a:pt x="1366833" y="0"/>
                </a:lnTo>
                <a:lnTo>
                  <a:pt x="1366833" y="653837"/>
                </a:lnTo>
                <a:lnTo>
                  <a:pt x="0" y="653837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50" b="1" dirty="0">
                <a:solidFill>
                  <a:schemeClr val="tx1"/>
                </a:solidFill>
              </a:rPr>
              <a:t>ADMINISTRATOR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50" dirty="0">
                <a:solidFill>
                  <a:schemeClr val="tx1"/>
                </a:solidFill>
              </a:rPr>
              <a:t>Pete Gaynor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5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3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50" b="1" dirty="0">
                <a:solidFill>
                  <a:schemeClr val="tx1"/>
                </a:solidFill>
              </a:rPr>
              <a:t>DEPUTY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50" dirty="0">
                <a:solidFill>
                  <a:schemeClr val="tx1"/>
                </a:solidFill>
              </a:rPr>
              <a:t>Vacant</a:t>
            </a:r>
          </a:p>
        </p:txBody>
      </p:sp>
      <p:sp>
        <p:nvSpPr>
          <p:cNvPr id="35" name="Freeform 34"/>
          <p:cNvSpPr/>
          <p:nvPr/>
        </p:nvSpPr>
        <p:spPr>
          <a:xfrm>
            <a:off x="2209184" y="729461"/>
            <a:ext cx="1133856" cy="74545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Chief of Staff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Eric </a:t>
            </a:r>
            <a:r>
              <a:rPr lang="en-US" sz="600" dirty="0" err="1">
                <a:solidFill>
                  <a:schemeClr val="tx1"/>
                </a:solidFill>
              </a:rPr>
              <a:t>Heighberger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Chief of Staff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Myung Kim (A)</a:t>
            </a:r>
          </a:p>
        </p:txBody>
      </p:sp>
      <p:sp>
        <p:nvSpPr>
          <p:cNvPr id="47" name="Freeform 46"/>
          <p:cNvSpPr/>
          <p:nvPr/>
        </p:nvSpPr>
        <p:spPr>
          <a:xfrm>
            <a:off x="2774287" y="3983133"/>
            <a:ext cx="1298448" cy="713232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U.S. Fire Administration 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Administrator </a:t>
            </a:r>
            <a:r>
              <a:rPr lang="en-US" sz="600" dirty="0">
                <a:solidFill>
                  <a:schemeClr val="tx1"/>
                </a:solidFill>
              </a:rPr>
              <a:t>           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Keith Bryant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Tonya Hoover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5120" y="3952146"/>
            <a:ext cx="1298448" cy="713232"/>
          </a:xfrm>
          <a:custGeom>
            <a:avLst/>
            <a:gdLst>
              <a:gd name="connsiteX0" fmla="*/ 0 w 1252722"/>
              <a:gd name="connsiteY0" fmla="*/ 0 h 743031"/>
              <a:gd name="connsiteX1" fmla="*/ 1252722 w 1252722"/>
              <a:gd name="connsiteY1" fmla="*/ 0 h 743031"/>
              <a:gd name="connsiteX2" fmla="*/ 1252722 w 1252722"/>
              <a:gd name="connsiteY2" fmla="*/ 743031 h 743031"/>
              <a:gd name="connsiteX3" fmla="*/ 0 w 1252722"/>
              <a:gd name="connsiteY3" fmla="*/ 743031 h 743031"/>
              <a:gd name="connsiteX4" fmla="*/ 0 w 1252722"/>
              <a:gd name="connsiteY4" fmla="*/ 0 h 74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722" h="743031">
                <a:moveTo>
                  <a:pt x="0" y="0"/>
                </a:moveTo>
                <a:lnTo>
                  <a:pt x="1252722" y="0"/>
                </a:lnTo>
                <a:lnTo>
                  <a:pt x="1252722" y="743031"/>
                </a:lnTo>
                <a:lnTo>
                  <a:pt x="0" y="74303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Mission Support 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Associate Administrator    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Traci Clever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Associate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Eric </a:t>
            </a:r>
            <a:r>
              <a:rPr lang="en-US" sz="600" dirty="0" err="1">
                <a:solidFill>
                  <a:schemeClr val="tx1"/>
                </a:solidFill>
              </a:rPr>
              <a:t>Leckey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Freeform 44"/>
          <p:cNvSpPr/>
          <p:nvPr/>
        </p:nvSpPr>
        <p:spPr>
          <a:xfrm>
            <a:off x="462665" y="5426060"/>
            <a:ext cx="941832" cy="64922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Chief  Procurement Officer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Bobby </a:t>
            </a:r>
            <a:r>
              <a:rPr lang="en-US" sz="600" dirty="0" err="1">
                <a:solidFill>
                  <a:schemeClr val="tx1"/>
                </a:solidFill>
              </a:rPr>
              <a:t>McCane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 err="1">
                <a:solidFill>
                  <a:schemeClr val="tx1"/>
                </a:solidFill>
              </a:rPr>
              <a:t>Lestor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Ingol</a:t>
            </a:r>
            <a:r>
              <a:rPr lang="en-US" sz="600" dirty="0">
                <a:solidFill>
                  <a:schemeClr val="tx1"/>
                </a:solidFill>
              </a:rPr>
              <a:t> (A)</a:t>
            </a:r>
          </a:p>
        </p:txBody>
      </p:sp>
      <p:sp>
        <p:nvSpPr>
          <p:cNvPr id="42" name="Freeform 41"/>
          <p:cNvSpPr/>
          <p:nvPr/>
        </p:nvSpPr>
        <p:spPr>
          <a:xfrm>
            <a:off x="462665" y="4696365"/>
            <a:ext cx="941832" cy="64922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Chief Administrative Officer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Tracey Showman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Alexandra Travis</a:t>
            </a:r>
          </a:p>
        </p:txBody>
      </p:sp>
      <p:sp>
        <p:nvSpPr>
          <p:cNvPr id="43" name="Freeform 42"/>
          <p:cNvSpPr/>
          <p:nvPr/>
        </p:nvSpPr>
        <p:spPr>
          <a:xfrm>
            <a:off x="1671513" y="5426060"/>
            <a:ext cx="941832" cy="64922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Chief Component Human Capital Officer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Karen </a:t>
            </a:r>
            <a:r>
              <a:rPr lang="en-US" sz="600" dirty="0" err="1">
                <a:solidFill>
                  <a:schemeClr val="tx1"/>
                </a:solidFill>
              </a:rPr>
              <a:t>Filipponi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Robert Farmer</a:t>
            </a:r>
          </a:p>
        </p:txBody>
      </p:sp>
      <p:sp>
        <p:nvSpPr>
          <p:cNvPr id="41" name="Freeform 40"/>
          <p:cNvSpPr/>
          <p:nvPr/>
        </p:nvSpPr>
        <p:spPr>
          <a:xfrm>
            <a:off x="1671513" y="4696365"/>
            <a:ext cx="941832" cy="652333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Chief Information Officer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 err="1">
                <a:solidFill>
                  <a:schemeClr val="tx1"/>
                </a:solidFill>
              </a:rPr>
              <a:t>Lytwaive</a:t>
            </a:r>
            <a:r>
              <a:rPr lang="en-US" sz="600" dirty="0">
                <a:solidFill>
                  <a:schemeClr val="tx1"/>
                </a:solidFill>
              </a:rPr>
              <a:t> Hutchinson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Monica Langley (A)</a:t>
            </a:r>
          </a:p>
        </p:txBody>
      </p:sp>
      <p:sp>
        <p:nvSpPr>
          <p:cNvPr id="125" name="Freeform 124"/>
          <p:cNvSpPr/>
          <p:nvPr/>
        </p:nvSpPr>
        <p:spPr>
          <a:xfrm>
            <a:off x="1039115" y="6155755"/>
            <a:ext cx="941832" cy="64922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the Chief Security Officer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Michael Apodaca 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Tami Franklin 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1535769" y="3895799"/>
            <a:ext cx="5634607" cy="3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020933" y="511424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91515" y="592532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170375" y="3895799"/>
            <a:ext cx="9306" cy="2029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reeform 165"/>
          <p:cNvSpPr/>
          <p:nvPr/>
        </p:nvSpPr>
        <p:spPr>
          <a:xfrm>
            <a:off x="6530655" y="3966670"/>
            <a:ext cx="1297839" cy="750091"/>
          </a:xfrm>
          <a:custGeom>
            <a:avLst/>
            <a:gdLst>
              <a:gd name="connsiteX0" fmla="*/ 0 w 1252722"/>
              <a:gd name="connsiteY0" fmla="*/ 0 h 743031"/>
              <a:gd name="connsiteX1" fmla="*/ 1252722 w 1252722"/>
              <a:gd name="connsiteY1" fmla="*/ 0 h 743031"/>
              <a:gd name="connsiteX2" fmla="*/ 1252722 w 1252722"/>
              <a:gd name="connsiteY2" fmla="*/ 743031 h 743031"/>
              <a:gd name="connsiteX3" fmla="*/ 0 w 1252722"/>
              <a:gd name="connsiteY3" fmla="*/ 743031 h 743031"/>
              <a:gd name="connsiteX4" fmla="*/ 0 w 1252722"/>
              <a:gd name="connsiteY4" fmla="*/ 0 h 74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722" h="743031">
                <a:moveTo>
                  <a:pt x="0" y="0"/>
                </a:moveTo>
                <a:lnTo>
                  <a:pt x="1252722" y="0"/>
                </a:lnTo>
                <a:lnTo>
                  <a:pt x="1252722" y="743031"/>
                </a:lnTo>
                <a:lnTo>
                  <a:pt x="0" y="743031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 Response and Recovery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Associate Administrator   </a:t>
            </a:r>
            <a:r>
              <a:rPr lang="en-US" sz="600" dirty="0">
                <a:solidFill>
                  <a:schemeClr val="tx1"/>
                </a:solidFill>
              </a:rPr>
              <a:t> 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David </a:t>
            </a:r>
            <a:r>
              <a:rPr lang="en-US" sz="600" dirty="0" err="1">
                <a:solidFill>
                  <a:schemeClr val="tx1"/>
                </a:solidFill>
              </a:rPr>
              <a:t>Bibo</a:t>
            </a:r>
            <a:r>
              <a:rPr lang="en-US" sz="600" dirty="0">
                <a:solidFill>
                  <a:schemeClr val="tx1"/>
                </a:solidFill>
              </a:rPr>
              <a:t> (A)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Associate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Jeffrey  </a:t>
            </a:r>
            <a:r>
              <a:rPr lang="en-US" sz="600" dirty="0" err="1">
                <a:solidFill>
                  <a:schemeClr val="tx1"/>
                </a:solidFill>
              </a:rPr>
              <a:t>Dorko</a:t>
            </a:r>
            <a:r>
              <a:rPr lang="en-US" sz="600" dirty="0">
                <a:solidFill>
                  <a:schemeClr val="tx1"/>
                </a:solidFill>
              </a:rPr>
              <a:t> (A)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7" name="Freeform 166"/>
          <p:cNvSpPr/>
          <p:nvPr/>
        </p:nvSpPr>
        <p:spPr>
          <a:xfrm>
            <a:off x="6088088" y="5582890"/>
            <a:ext cx="941832" cy="688080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Field Operations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Assistant Administrator </a:t>
            </a:r>
            <a:r>
              <a:rPr lang="en-US" sz="600" dirty="0">
                <a:solidFill>
                  <a:schemeClr val="tx1"/>
                </a:solidFill>
              </a:rPr>
              <a:t>John Rabin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>
                <a:solidFill>
                  <a:schemeClr val="tx1"/>
                </a:solidFill>
              </a:rPr>
              <a:t>Dan Alexander 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8" name="Freeform 167"/>
          <p:cNvSpPr/>
          <p:nvPr/>
        </p:nvSpPr>
        <p:spPr>
          <a:xfrm>
            <a:off x="6088088" y="4773175"/>
            <a:ext cx="941832" cy="754666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Response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Assistant Administrator </a:t>
            </a:r>
            <a:r>
              <a:rPr lang="en-US" sz="600" dirty="0">
                <a:solidFill>
                  <a:schemeClr val="tx1"/>
                </a:solidFill>
              </a:rPr>
              <a:t>Damon Penn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Joshua Dozor</a:t>
            </a:r>
          </a:p>
        </p:txBody>
      </p:sp>
      <p:sp>
        <p:nvSpPr>
          <p:cNvPr id="170" name="Freeform 169"/>
          <p:cNvSpPr/>
          <p:nvPr/>
        </p:nvSpPr>
        <p:spPr>
          <a:xfrm>
            <a:off x="7317048" y="5582890"/>
            <a:ext cx="941832" cy="688080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Logistics Management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Assistant Administrator </a:t>
            </a:r>
            <a:r>
              <a:rPr lang="en-US" sz="600" dirty="0">
                <a:solidFill>
                  <a:schemeClr val="tx1"/>
                </a:solidFill>
              </a:rPr>
              <a:t>Carla Gammon (A)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Carla Gammon</a:t>
            </a:r>
          </a:p>
        </p:txBody>
      </p:sp>
      <p:sp>
        <p:nvSpPr>
          <p:cNvPr id="172" name="Freeform 171"/>
          <p:cNvSpPr/>
          <p:nvPr/>
        </p:nvSpPr>
        <p:spPr>
          <a:xfrm>
            <a:off x="7304559" y="4773174"/>
            <a:ext cx="941832" cy="754667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Recovery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Assistant Administrator </a:t>
            </a:r>
            <a:r>
              <a:rPr lang="en-US" sz="600" dirty="0">
                <a:solidFill>
                  <a:schemeClr val="tx1"/>
                </a:solidFill>
              </a:rPr>
              <a:t>Keith </a:t>
            </a:r>
            <a:r>
              <a:rPr lang="en-US" sz="600" dirty="0" err="1">
                <a:solidFill>
                  <a:schemeClr val="tx1"/>
                </a:solidFill>
              </a:rPr>
              <a:t>Turi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Melissa Forbes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283054" y="3966670"/>
            <a:ext cx="1133856" cy="2838309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Regions I-X 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Regional Administrators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500" dirty="0">
              <a:solidFill>
                <a:schemeClr val="tx1"/>
              </a:solidFill>
            </a:endParaRP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R1 – W. “Russ” Webster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Paul Ford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R2 – Thomas Von Essen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Kathy Fields (D, A)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R3 – MaryAnn Tierney 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Janice Barlow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R4 – Gracia Szczech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Robert </a:t>
            </a:r>
            <a:r>
              <a:rPr lang="en-US" sz="600" dirty="0" err="1">
                <a:solidFill>
                  <a:schemeClr val="tx1"/>
                </a:solidFill>
              </a:rPr>
              <a:t>Samaan</a:t>
            </a:r>
            <a:r>
              <a:rPr lang="en-US" sz="600" dirty="0">
                <a:solidFill>
                  <a:schemeClr val="tx1"/>
                </a:solidFill>
              </a:rPr>
              <a:t>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R5 – James Joseph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Kevin M </a:t>
            </a:r>
            <a:r>
              <a:rPr lang="en-US" sz="600">
                <a:solidFill>
                  <a:schemeClr val="tx1"/>
                </a:solidFill>
              </a:rPr>
              <a:t>Sligh </a:t>
            </a:r>
            <a:r>
              <a:rPr lang="en-US" sz="600" dirty="0">
                <a:solidFill>
                  <a:schemeClr val="tx1"/>
                </a:solidFill>
              </a:rPr>
              <a:t>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R6 – Tony Robinson 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Moises Dugan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R7 – Paul Taylor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Kathy Fields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R8 – Lee </a:t>
            </a:r>
            <a:r>
              <a:rPr lang="en-US" sz="600" dirty="0" err="1">
                <a:solidFill>
                  <a:schemeClr val="tx1"/>
                </a:solidFill>
              </a:rPr>
              <a:t>dePalo</a:t>
            </a:r>
            <a:endParaRPr lang="en-US" sz="600" dirty="0">
              <a:solidFill>
                <a:schemeClr val="tx1"/>
              </a:solidFill>
            </a:endParaRP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Nancy </a:t>
            </a:r>
            <a:r>
              <a:rPr lang="en-US" sz="600" dirty="0" err="1">
                <a:solidFill>
                  <a:schemeClr val="tx1"/>
                </a:solidFill>
              </a:rPr>
              <a:t>Dragani</a:t>
            </a:r>
            <a:r>
              <a:rPr lang="en-US" sz="600" dirty="0">
                <a:solidFill>
                  <a:schemeClr val="tx1"/>
                </a:solidFill>
              </a:rPr>
              <a:t>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R9 – Robert Fenton</a:t>
            </a:r>
          </a:p>
          <a:p>
            <a:pPr defTabSz="311150" fontAlgn="auto">
              <a:spcAft>
                <a:spcPts val="60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Bill Roche (D)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R10 – Mike O’Hare</a:t>
            </a:r>
          </a:p>
          <a:p>
            <a:pPr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             Vince </a:t>
            </a:r>
            <a:r>
              <a:rPr lang="en-US" sz="600" dirty="0" err="1">
                <a:solidFill>
                  <a:schemeClr val="tx1"/>
                </a:solidFill>
              </a:rPr>
              <a:t>Maykovich</a:t>
            </a:r>
            <a:r>
              <a:rPr lang="en-US" sz="600" dirty="0">
                <a:solidFill>
                  <a:schemeClr val="tx1"/>
                </a:solidFill>
              </a:rPr>
              <a:t> (D)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9213" y="1393535"/>
            <a:ext cx="2198072" cy="1769227"/>
            <a:chOff x="6099213" y="1433775"/>
            <a:chExt cx="2198072" cy="1769227"/>
          </a:xfrm>
        </p:grpSpPr>
        <p:cxnSp>
          <p:nvCxnSpPr>
            <p:cNvPr id="116" name="Straight Connector 115"/>
            <p:cNvCxnSpPr/>
            <p:nvPr/>
          </p:nvCxnSpPr>
          <p:spPr>
            <a:xfrm flipH="1" flipV="1">
              <a:off x="7183540" y="1433775"/>
              <a:ext cx="0" cy="1303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6106940" y="2430470"/>
              <a:ext cx="941832" cy="772532"/>
            </a:xfrm>
            <a:custGeom>
              <a:avLst/>
              <a:gdLst>
                <a:gd name="connsiteX0" fmla="*/ 0 w 951244"/>
                <a:gd name="connsiteY0" fmla="*/ 0 h 475622"/>
                <a:gd name="connsiteX1" fmla="*/ 951244 w 951244"/>
                <a:gd name="connsiteY1" fmla="*/ 0 h 475622"/>
                <a:gd name="connsiteX2" fmla="*/ 951244 w 951244"/>
                <a:gd name="connsiteY2" fmla="*/ 475622 h 475622"/>
                <a:gd name="connsiteX3" fmla="*/ 0 w 951244"/>
                <a:gd name="connsiteY3" fmla="*/ 475622 h 475622"/>
                <a:gd name="connsiteX4" fmla="*/ 0 w 951244"/>
                <a:gd name="connsiteY4" fmla="*/ 0 h 47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244" h="475622">
                  <a:moveTo>
                    <a:pt x="0" y="0"/>
                  </a:moveTo>
                  <a:lnTo>
                    <a:pt x="951244" y="0"/>
                  </a:lnTo>
                  <a:lnTo>
                    <a:pt x="951244" y="475622"/>
                  </a:lnTo>
                  <a:lnTo>
                    <a:pt x="0" y="475622"/>
                  </a:lnTo>
                  <a:lnTo>
                    <a:pt x="0" y="0"/>
                  </a:lnTo>
                  <a:close/>
                </a:path>
              </a:pathLst>
            </a:custGeom>
            <a:ln w="12700" cmpd="thickThin">
              <a:solidFill>
                <a:schemeClr val="tx1"/>
              </a:solidFill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445" tIns="4445" rIns="4445" bIns="4445" spcCol="1270" anchor="ctr"/>
            <a:lstStyle/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Grant Programs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 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Assistant Administrator </a:t>
              </a:r>
              <a:r>
                <a:rPr lang="en-US" sz="600" dirty="0">
                  <a:solidFill>
                    <a:schemeClr val="tx1"/>
                  </a:solidFill>
                </a:rPr>
                <a:t>Bridget Bean 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Deputy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Christopher Logan 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355453" y="2430469"/>
              <a:ext cx="941832" cy="772533"/>
            </a:xfrm>
            <a:custGeom>
              <a:avLst/>
              <a:gdLst>
                <a:gd name="connsiteX0" fmla="*/ 0 w 951244"/>
                <a:gd name="connsiteY0" fmla="*/ 0 h 475622"/>
                <a:gd name="connsiteX1" fmla="*/ 951244 w 951244"/>
                <a:gd name="connsiteY1" fmla="*/ 0 h 475622"/>
                <a:gd name="connsiteX2" fmla="*/ 951244 w 951244"/>
                <a:gd name="connsiteY2" fmla="*/ 475622 h 475622"/>
                <a:gd name="connsiteX3" fmla="*/ 0 w 951244"/>
                <a:gd name="connsiteY3" fmla="*/ 475622 h 475622"/>
                <a:gd name="connsiteX4" fmla="*/ 0 w 951244"/>
                <a:gd name="connsiteY4" fmla="*/ 0 h 47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244" h="475622">
                  <a:moveTo>
                    <a:pt x="0" y="0"/>
                  </a:moveTo>
                  <a:lnTo>
                    <a:pt x="951244" y="0"/>
                  </a:lnTo>
                  <a:lnTo>
                    <a:pt x="951244" y="475622"/>
                  </a:lnTo>
                  <a:lnTo>
                    <a:pt x="0" y="475622"/>
                  </a:lnTo>
                  <a:lnTo>
                    <a:pt x="0" y="0"/>
                  </a:lnTo>
                  <a:close/>
                </a:path>
              </a:pathLst>
            </a:custGeom>
            <a:ln w="12700" cmpd="thickThin">
              <a:solidFill>
                <a:schemeClr val="tx1"/>
              </a:solidFill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445" tIns="4445" rIns="4445" bIns="4445" spcCol="1270" anchor="ctr"/>
            <a:lstStyle/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National Preparedness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Assistant Administrator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>
                  <a:solidFill>
                    <a:schemeClr val="tx1"/>
                  </a:solidFill>
                </a:rPr>
                <a:t>Chad Gorman</a:t>
              </a:r>
              <a:endParaRPr lang="en-US" sz="600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Deputy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Jeffrey Jackson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346466" y="1585562"/>
              <a:ext cx="941832" cy="772532"/>
            </a:xfrm>
            <a:custGeom>
              <a:avLst/>
              <a:gdLst>
                <a:gd name="connsiteX0" fmla="*/ 0 w 1252722"/>
                <a:gd name="connsiteY0" fmla="*/ 0 h 743031"/>
                <a:gd name="connsiteX1" fmla="*/ 1252722 w 1252722"/>
                <a:gd name="connsiteY1" fmla="*/ 0 h 743031"/>
                <a:gd name="connsiteX2" fmla="*/ 1252722 w 1252722"/>
                <a:gd name="connsiteY2" fmla="*/ 743031 h 743031"/>
                <a:gd name="connsiteX3" fmla="*/ 0 w 1252722"/>
                <a:gd name="connsiteY3" fmla="*/ 743031 h 743031"/>
                <a:gd name="connsiteX4" fmla="*/ 0 w 1252722"/>
                <a:gd name="connsiteY4" fmla="*/ 0 h 74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722" h="743031">
                  <a:moveTo>
                    <a:pt x="0" y="0"/>
                  </a:moveTo>
                  <a:lnTo>
                    <a:pt x="1252722" y="0"/>
                  </a:lnTo>
                  <a:lnTo>
                    <a:pt x="1252722" y="743031"/>
                  </a:lnTo>
                  <a:lnTo>
                    <a:pt x="0" y="743031"/>
                  </a:lnTo>
                  <a:lnTo>
                    <a:pt x="0" y="0"/>
                  </a:lnTo>
                  <a:close/>
                </a:path>
              </a:pathLst>
            </a:custGeom>
            <a:ln w="12700" cmpd="thickThin">
              <a:solidFill>
                <a:schemeClr val="tx1"/>
              </a:solidFill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445" tIns="4445" rIns="4445" bIns="4445" spcCol="1270" anchor="ctr"/>
            <a:lstStyle/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Federal Insurance and Mitigation Administration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Deputy Associate Administrator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David </a:t>
              </a:r>
              <a:r>
                <a:rPr lang="en-US" sz="600" dirty="0" err="1">
                  <a:solidFill>
                    <a:schemeClr val="tx1"/>
                  </a:solidFill>
                </a:rPr>
                <a:t>Maurstad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058973" y="2737710"/>
              <a:ext cx="275625" cy="3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/>
            <p:cNvSpPr/>
            <p:nvPr/>
          </p:nvSpPr>
          <p:spPr>
            <a:xfrm>
              <a:off x="6099213" y="1585202"/>
              <a:ext cx="941832" cy="772892"/>
            </a:xfrm>
            <a:custGeom>
              <a:avLst/>
              <a:gdLst>
                <a:gd name="connsiteX0" fmla="*/ 0 w 951244"/>
                <a:gd name="connsiteY0" fmla="*/ 0 h 475622"/>
                <a:gd name="connsiteX1" fmla="*/ 951244 w 951244"/>
                <a:gd name="connsiteY1" fmla="*/ 0 h 475622"/>
                <a:gd name="connsiteX2" fmla="*/ 951244 w 951244"/>
                <a:gd name="connsiteY2" fmla="*/ 475622 h 475622"/>
                <a:gd name="connsiteX3" fmla="*/ 0 w 951244"/>
                <a:gd name="connsiteY3" fmla="*/ 475622 h 475622"/>
                <a:gd name="connsiteX4" fmla="*/ 0 w 951244"/>
                <a:gd name="connsiteY4" fmla="*/ 0 h 47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244" h="475622">
                  <a:moveTo>
                    <a:pt x="0" y="0"/>
                  </a:moveTo>
                  <a:lnTo>
                    <a:pt x="951244" y="0"/>
                  </a:lnTo>
                  <a:lnTo>
                    <a:pt x="951244" y="475622"/>
                  </a:lnTo>
                  <a:lnTo>
                    <a:pt x="0" y="475622"/>
                  </a:lnTo>
                  <a:lnTo>
                    <a:pt x="0" y="0"/>
                  </a:lnTo>
                  <a:close/>
                </a:path>
              </a:pathLst>
            </a:custGeom>
            <a:ln w="12700" cmpd="thickThin">
              <a:solidFill>
                <a:schemeClr val="tx1"/>
              </a:solidFill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445" tIns="4445" rIns="4445" bIns="4445" spcCol="1270" anchor="ctr"/>
            <a:lstStyle/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National Continuity Programs 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b="1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Assistant Administrator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Bill Zito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endParaRPr lang="en-US" sz="600" dirty="0">
                <a:solidFill>
                  <a:schemeClr val="tx1"/>
                </a:solidFill>
              </a:endParaRP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b="1" dirty="0">
                  <a:solidFill>
                    <a:schemeClr val="tx1"/>
                  </a:solidFill>
                </a:rPr>
                <a:t>Deputy</a:t>
              </a:r>
            </a:p>
            <a:p>
              <a:pPr algn="ctr" defTabSz="311150" fontAlgn="auto">
                <a:spcAft>
                  <a:spcPts val="0"/>
                </a:spcAft>
                <a:defRPr/>
              </a:pPr>
              <a:r>
                <a:rPr lang="en-US" sz="600" dirty="0">
                  <a:solidFill>
                    <a:schemeClr val="tx1"/>
                  </a:solidFill>
                </a:rPr>
                <a:t>Daniel Lipka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7052548" y="2008015"/>
              <a:ext cx="275625" cy="3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7092371" y="97946"/>
            <a:ext cx="2573135" cy="253916"/>
          </a:xfrm>
          <a:prstGeom prst="rect">
            <a:avLst/>
          </a:prstGeom>
          <a:ln w="12700">
            <a:noFill/>
          </a:ln>
        </p:spPr>
        <p:txBody>
          <a:bodyPr wrap="square" anchor="ctr">
            <a:spAutoFit/>
          </a:bodyPr>
          <a:lstStyle/>
          <a:p>
            <a:pPr marL="0" lvl="1" algn="ctr">
              <a:defRPr/>
            </a:pPr>
            <a:r>
              <a:rPr lang="en-US" sz="1000" b="1" dirty="0"/>
              <a:t>February 14, 2020</a:t>
            </a:r>
          </a:p>
        </p:txBody>
      </p:sp>
      <p:sp>
        <p:nvSpPr>
          <p:cNvPr id="65" name="Freeform 64"/>
          <p:cNvSpPr/>
          <p:nvPr/>
        </p:nvSpPr>
        <p:spPr>
          <a:xfrm>
            <a:off x="6621570" y="800529"/>
            <a:ext cx="1129058" cy="694944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Resilience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Carlos Castillo </a:t>
            </a:r>
            <a:r>
              <a:rPr lang="en-US" sz="600">
                <a:solidFill>
                  <a:schemeClr val="tx1"/>
                </a:solidFill>
              </a:rPr>
              <a:t>(Acting) 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Associate Administrator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Carlos Castillo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05" y="6633643"/>
            <a:ext cx="2573135" cy="215444"/>
          </a:xfrm>
          <a:prstGeom prst="rect">
            <a:avLst/>
          </a:prstGeom>
          <a:ln w="12700">
            <a:noFill/>
          </a:ln>
        </p:spPr>
        <p:txBody>
          <a:bodyPr wrap="square" anchor="ctr">
            <a:spAutoFit/>
          </a:bodyPr>
          <a:lstStyle/>
          <a:p>
            <a:pPr marL="0" lvl="1">
              <a:defRPr/>
            </a:pPr>
            <a:r>
              <a:rPr lang="en-US" sz="400" b="1" i="1" dirty="0"/>
              <a:t>(D) Denotes Deputy</a:t>
            </a:r>
          </a:p>
          <a:p>
            <a:pPr marL="0" lvl="1">
              <a:defRPr/>
            </a:pPr>
            <a:r>
              <a:rPr lang="en-US" sz="400" b="1" i="1" dirty="0"/>
              <a:t>(A) Denotes acting incumbent</a:t>
            </a:r>
          </a:p>
        </p:txBody>
      </p:sp>
      <p:sp>
        <p:nvSpPr>
          <p:cNvPr id="73" name="Freeform 34">
            <a:extLst>
              <a:ext uri="{FF2B5EF4-FFF2-40B4-BE49-F238E27FC236}">
                <a16:creationId xmlns:a16="http://schemas.microsoft.com/office/drawing/2014/main" id="{1A9AA7CF-FF3D-4D22-9B4A-C4412B65044B}"/>
              </a:ext>
            </a:extLst>
          </p:cNvPr>
          <p:cNvSpPr/>
          <p:nvPr/>
        </p:nvSpPr>
        <p:spPr>
          <a:xfrm>
            <a:off x="577882" y="737253"/>
            <a:ext cx="1323824" cy="733092"/>
          </a:xfrm>
          <a:custGeom>
            <a:avLst/>
            <a:gdLst>
              <a:gd name="connsiteX0" fmla="*/ 0 w 951244"/>
              <a:gd name="connsiteY0" fmla="*/ 0 h 475622"/>
              <a:gd name="connsiteX1" fmla="*/ 951244 w 951244"/>
              <a:gd name="connsiteY1" fmla="*/ 0 h 475622"/>
              <a:gd name="connsiteX2" fmla="*/ 951244 w 951244"/>
              <a:gd name="connsiteY2" fmla="*/ 475622 h 475622"/>
              <a:gd name="connsiteX3" fmla="*/ 0 w 951244"/>
              <a:gd name="connsiteY3" fmla="*/ 475622 h 475622"/>
              <a:gd name="connsiteX4" fmla="*/ 0 w 951244"/>
              <a:gd name="connsiteY4" fmla="*/ 0 h 47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244" h="475622">
                <a:moveTo>
                  <a:pt x="0" y="0"/>
                </a:moveTo>
                <a:lnTo>
                  <a:pt x="951244" y="0"/>
                </a:lnTo>
                <a:lnTo>
                  <a:pt x="951244" y="475622"/>
                </a:lnTo>
                <a:lnTo>
                  <a:pt x="0" y="475622"/>
                </a:lnTo>
                <a:lnTo>
                  <a:pt x="0" y="0"/>
                </a:lnTo>
                <a:close/>
              </a:path>
            </a:pathLst>
          </a:custGeom>
          <a:ln w="12700" cmpd="thickThin">
            <a:solidFill>
              <a:schemeClr val="tx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445" tIns="4445" rIns="4445" bIns="4445" spcCol="1270" anchor="ctr"/>
          <a:lstStyle/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Office of Professional Responsibility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Lauren </a:t>
            </a:r>
            <a:r>
              <a:rPr lang="en-US" sz="600" dirty="0" err="1">
                <a:solidFill>
                  <a:schemeClr val="tx1"/>
                </a:solidFill>
              </a:rPr>
              <a:t>Kaufer</a:t>
            </a:r>
            <a:endParaRPr lang="en-US" sz="600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chemeClr val="tx1"/>
              </a:solidFill>
            </a:endParaRP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chemeClr val="tx1"/>
                </a:solidFill>
              </a:rPr>
              <a:t>Deputy Director</a:t>
            </a:r>
          </a:p>
          <a:p>
            <a:pPr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chemeClr val="tx1"/>
                </a:solidFill>
              </a:rPr>
              <a:t>Jessica Samuel</a:t>
            </a:r>
          </a:p>
          <a:p>
            <a:pPr algn="ctr" defTabSz="311150" fontAlgn="auto">
              <a:spcAft>
                <a:spcPts val="0"/>
              </a:spcAft>
              <a:defRPr/>
            </a:pP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2A0BE2-79AB-4C23-B9B9-BC3D9B3EB910}"/>
              </a:ext>
            </a:extLst>
          </p:cNvPr>
          <p:cNvCxnSpPr>
            <a:cxnSpLocks/>
          </p:cNvCxnSpPr>
          <p:nvPr/>
        </p:nvCxnSpPr>
        <p:spPr>
          <a:xfrm>
            <a:off x="5413223" y="1431940"/>
            <a:ext cx="3687" cy="36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CFF3CED-ECFD-4719-A664-3A63D43B4AD6}"/>
              </a:ext>
            </a:extLst>
          </p:cNvPr>
          <p:cNvSpPr/>
          <p:nvPr/>
        </p:nvSpPr>
        <p:spPr>
          <a:xfrm>
            <a:off x="5016617" y="1810132"/>
            <a:ext cx="864066" cy="6621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311150" fontAlgn="auto">
              <a:spcAft>
                <a:spcPts val="0"/>
              </a:spcAft>
              <a:defRPr/>
            </a:pPr>
            <a:r>
              <a:rPr lang="en-US" sz="600" b="1" dirty="0">
                <a:solidFill>
                  <a:srgbClr val="000000"/>
                </a:solidFill>
              </a:rPr>
              <a:t>Chief Operating Officer</a:t>
            </a:r>
          </a:p>
          <a:p>
            <a:pPr lvl="0"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rgbClr val="000000"/>
              </a:solidFill>
            </a:endParaRPr>
          </a:p>
          <a:p>
            <a:pPr lvl="0" algn="ctr" defTabSz="311150" fontAlgn="auto">
              <a:spcAft>
                <a:spcPts val="0"/>
              </a:spcAft>
              <a:defRPr/>
            </a:pPr>
            <a:endParaRPr lang="en-US" sz="600" b="1" dirty="0">
              <a:solidFill>
                <a:srgbClr val="000000"/>
              </a:solidFill>
            </a:endParaRPr>
          </a:p>
          <a:p>
            <a:pPr lvl="0" algn="ctr" defTabSz="311150" fontAlgn="auto">
              <a:spcAft>
                <a:spcPts val="0"/>
              </a:spcAft>
              <a:defRPr/>
            </a:pPr>
            <a:r>
              <a:rPr lang="en-US" sz="600" dirty="0">
                <a:solidFill>
                  <a:srgbClr val="000000"/>
                </a:solidFill>
              </a:rPr>
              <a:t>Mary Comans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68ddf3f-b77f-46a0-9295-2b9495b51427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5F6BB65799EB47A6CEBA458439E433" ma:contentTypeVersion="3" ma:contentTypeDescription="Create a new document." ma:contentTypeScope="" ma:versionID="e92f3aa0385f616bb2808890aebc7662">
  <xsd:schema xmlns:xsd="http://www.w3.org/2001/XMLSchema" xmlns:xs="http://www.w3.org/2001/XMLSchema" xmlns:p="http://schemas.microsoft.com/office/2006/metadata/properties" xmlns:ns2="d94fba72-9192-4563-893e-6a83b0f9f682" targetNamespace="http://schemas.microsoft.com/office/2006/metadata/properties" ma:root="true" ma:fieldsID="abd8a34a7a2b8b4727219bc6af67ea17" ns2:_="">
    <xsd:import namespace="d94fba72-9192-4563-893e-6a83b0f9f682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ba72-9192-4563-893e-6a83b0f9f682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Template"/>
          <xsd:enumeration value="Guidance/SOP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d94fba72-9192-4563-893e-6a83b0f9f682">Guidance/SOPs</Document_x0020_Type>
  </documentManagement>
</p:properties>
</file>

<file path=customXml/itemProps1.xml><?xml version="1.0" encoding="utf-8"?>
<ds:datastoreItem xmlns:ds="http://schemas.openxmlformats.org/officeDocument/2006/customXml" ds:itemID="{D695C388-A225-471B-8A53-CC6E54D78AD9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B9ACCA-144E-46D4-86C0-44FF0C667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fba72-9192-4563-893e-6a83b0f9f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167A9-96D9-4CBB-AFCD-04264F21BE8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80CCAC-31C8-4E12-89B6-454976057CB0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042B82A9-0CE1-4DA0-A1DB-35BF9EAD4479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94fba72-9192-4563-893e-6a83b0f9f682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480</Words>
  <Application>Microsoft Office PowerPoint</Application>
  <PresentationFormat>On-screen Show (4:3)</PresentationFormat>
  <Paragraphs>208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FEMA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 Org Chart</dc:title>
  <dc:creator>FEMA</dc:creator>
  <cp:lastModifiedBy>Darlington, Elan</cp:lastModifiedBy>
  <cp:revision>708</cp:revision>
  <cp:lastPrinted>2019-09-26T15:35:18Z</cp:lastPrinted>
  <dcterms:created xsi:type="dcterms:W3CDTF">2009-01-26T17:46:05Z</dcterms:created>
  <dcterms:modified xsi:type="dcterms:W3CDTF">2020-02-13T21:49:28Z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0x010100D75F6BB65799EB47A6CEBA458439E433</vt:lpwstr>
  </property>
  <property fmtid="{D5CDD505-2E9C-101B-9397-08002B2CF9AE}" pid="4" name="Order">
    <vt:r8>52300</vt:r8>
  </property>
  <property fmtid="{D5CDD505-2E9C-101B-9397-08002B2CF9AE}" pid="5" name="xd_ProgID">
    <vt:lpwstr/>
  </property>
  <property fmtid="{D5CDD505-2E9C-101B-9397-08002B2CF9AE}" pid="6" name="Sensitive">
    <vt:bool>false</vt:bool>
  </property>
  <property fmtid="{D5CDD505-2E9C-101B-9397-08002B2CF9AE}" pid="7" name="TemplateUrl">
    <vt:lpwstr/>
  </property>
</Properties>
</file>