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3" r:id="rId5"/>
    <p:sldId id="263" r:id="rId6"/>
    <p:sldId id="274" r:id="rId7"/>
    <p:sldId id="264" r:id="rId8"/>
    <p:sldId id="265" r:id="rId9"/>
    <p:sldId id="266" r:id="rId10"/>
    <p:sldId id="267" r:id="rId11"/>
    <p:sldId id="278" r:id="rId12"/>
    <p:sldId id="275" r:id="rId13"/>
    <p:sldId id="276" r:id="rId14"/>
    <p:sldId id="279" r:id="rId15"/>
    <p:sldId id="271" r:id="rId16"/>
    <p:sldId id="280" r:id="rId17"/>
    <p:sldId id="281" r:id="rId18"/>
    <p:sldId id="283" r:id="rId19"/>
    <p:sldId id="284" r:id="rId20"/>
    <p:sldId id="286" r:id="rId21"/>
    <p:sldId id="272" r:id="rId22"/>
    <p:sldId id="262" r:id="rId23"/>
    <p:sldId id="261" r:id="rId24"/>
    <p:sldId id="277" r:id="rId25"/>
    <p:sldId id="256" r:id="rId26"/>
    <p:sldId id="258" r:id="rId27"/>
    <p:sldId id="259" r:id="rId28"/>
    <p:sldId id="260" r:id="rId29"/>
    <p:sldId id="268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939"/>
    <a:srgbClr val="3499CD"/>
    <a:srgbClr val="F40107"/>
    <a:srgbClr val="1750A7"/>
    <a:srgbClr val="1850A7"/>
    <a:srgbClr val="165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50C8-DF0E-46BD-9576-487702874F42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83EB6EB-2A40-4EB0-93F2-9FF7F5BA1675}">
      <dgm:prSet phldrT="[文本]"/>
      <dgm:spPr/>
      <dgm:t>
        <a:bodyPr/>
        <a:lstStyle/>
        <a:p>
          <a:r>
            <a:rPr lang="zh-CN" altLang="en-US" dirty="0"/>
            <a:t>特征</a:t>
          </a:r>
        </a:p>
      </dgm:t>
    </dgm:pt>
    <dgm:pt modelId="{9967AA8B-00E8-4660-95F9-0D7A1B86C856}" type="parTrans" cxnId="{C85D6EDE-F1FC-457E-A0CB-4819F5F590D9}">
      <dgm:prSet/>
      <dgm:spPr/>
      <dgm:t>
        <a:bodyPr/>
        <a:lstStyle/>
        <a:p>
          <a:endParaRPr lang="zh-CN" altLang="en-US"/>
        </a:p>
      </dgm:t>
    </dgm:pt>
    <dgm:pt modelId="{BC32DEA5-2A03-422A-8983-1A175DD3C51D}" type="sibTrans" cxnId="{C85D6EDE-F1FC-457E-A0CB-4819F5F590D9}">
      <dgm:prSet/>
      <dgm:spPr/>
      <dgm:t>
        <a:bodyPr/>
        <a:lstStyle/>
        <a:p>
          <a:endParaRPr lang="zh-CN" altLang="en-US"/>
        </a:p>
      </dgm:t>
    </dgm:pt>
    <dgm:pt modelId="{A4FD4909-80E3-4116-879F-98A2065ABDEC}">
      <dgm:prSet phldrT="[文本]" custT="1"/>
      <dgm:spPr/>
      <dgm:t>
        <a:bodyPr/>
        <a:lstStyle/>
        <a:p>
          <a:r>
            <a:rPr lang="en-US" altLang="zh-CN" sz="2400" b="1" dirty="0"/>
            <a:t>Age</a:t>
          </a:r>
          <a:endParaRPr lang="zh-CN" altLang="en-US" sz="2400" b="1" dirty="0"/>
        </a:p>
      </dgm:t>
    </dgm:pt>
    <dgm:pt modelId="{408DA8C0-2F7B-45EF-A051-9F9F6BDD5326}" type="parTrans" cxnId="{48F4CF0A-33BF-46BF-8AB8-30F498F2A32A}">
      <dgm:prSet/>
      <dgm:spPr/>
      <dgm:t>
        <a:bodyPr/>
        <a:lstStyle/>
        <a:p>
          <a:endParaRPr lang="zh-CN" altLang="en-US"/>
        </a:p>
      </dgm:t>
    </dgm:pt>
    <dgm:pt modelId="{0C27226A-46F6-4740-BA19-F22B3BA78E93}" type="sibTrans" cxnId="{48F4CF0A-33BF-46BF-8AB8-30F498F2A32A}">
      <dgm:prSet/>
      <dgm:spPr/>
      <dgm:t>
        <a:bodyPr/>
        <a:lstStyle/>
        <a:p>
          <a:endParaRPr lang="zh-CN" altLang="en-US"/>
        </a:p>
      </dgm:t>
    </dgm:pt>
    <dgm:pt modelId="{222FF123-F226-4991-8D76-5E45E36DF85C}">
      <dgm:prSet phldrT="[文本]" custT="1"/>
      <dgm:spPr/>
      <dgm:t>
        <a:bodyPr/>
        <a:lstStyle/>
        <a:p>
          <a:r>
            <a:rPr lang="en-US" altLang="zh-CN" sz="2400" b="1" dirty="0"/>
            <a:t>Sex</a:t>
          </a:r>
          <a:endParaRPr lang="zh-CN" altLang="en-US" sz="2400" b="1" dirty="0"/>
        </a:p>
      </dgm:t>
    </dgm:pt>
    <dgm:pt modelId="{585AB034-E85B-4EC5-88BA-3738323C979D}" type="parTrans" cxnId="{101B1486-9A9A-4224-9D45-81030D4AC7AC}">
      <dgm:prSet/>
      <dgm:spPr/>
      <dgm:t>
        <a:bodyPr/>
        <a:lstStyle/>
        <a:p>
          <a:endParaRPr lang="zh-CN" altLang="en-US"/>
        </a:p>
      </dgm:t>
    </dgm:pt>
    <dgm:pt modelId="{C3D69E20-267B-41D3-81BF-E6CFA6B050EF}" type="sibTrans" cxnId="{101B1486-9A9A-4224-9D45-81030D4AC7AC}">
      <dgm:prSet/>
      <dgm:spPr/>
      <dgm:t>
        <a:bodyPr/>
        <a:lstStyle/>
        <a:p>
          <a:endParaRPr lang="zh-CN" altLang="en-US"/>
        </a:p>
      </dgm:t>
    </dgm:pt>
    <dgm:pt modelId="{923D4583-ACAC-470D-B008-745A20F7F855}">
      <dgm:prSet phldrT="[文本]" custT="1"/>
      <dgm:spPr/>
      <dgm:t>
        <a:bodyPr/>
        <a:lstStyle/>
        <a:p>
          <a:r>
            <a:rPr lang="en-US" altLang="zh-CN" sz="2400" b="1" dirty="0"/>
            <a:t>Embarked</a:t>
          </a:r>
          <a:endParaRPr lang="zh-CN" altLang="en-US" sz="2400" b="1" dirty="0"/>
        </a:p>
      </dgm:t>
    </dgm:pt>
    <dgm:pt modelId="{40095F5F-C0FD-450B-9B63-786FBD24BE60}" type="parTrans" cxnId="{91C58EB5-3D9C-49C7-8C54-AE56B544CA01}">
      <dgm:prSet/>
      <dgm:spPr/>
      <dgm:t>
        <a:bodyPr/>
        <a:lstStyle/>
        <a:p>
          <a:endParaRPr lang="zh-CN" altLang="en-US"/>
        </a:p>
      </dgm:t>
    </dgm:pt>
    <dgm:pt modelId="{B2F245AE-EBC5-4189-B989-2FEFE5CC67EF}" type="sibTrans" cxnId="{91C58EB5-3D9C-49C7-8C54-AE56B544CA01}">
      <dgm:prSet/>
      <dgm:spPr/>
      <dgm:t>
        <a:bodyPr/>
        <a:lstStyle/>
        <a:p>
          <a:endParaRPr lang="zh-CN" altLang="en-US"/>
        </a:p>
      </dgm:t>
    </dgm:pt>
    <dgm:pt modelId="{3DC2097C-4336-453A-9E7C-2C8803FFCC78}">
      <dgm:prSet phldrT="[文本]" custT="1"/>
      <dgm:spPr/>
      <dgm:t>
        <a:bodyPr/>
        <a:lstStyle/>
        <a:p>
          <a:r>
            <a:rPr lang="en-US" altLang="zh-CN" sz="2400" b="1" dirty="0"/>
            <a:t>Survived</a:t>
          </a:r>
          <a:endParaRPr lang="zh-CN" altLang="en-US" sz="2400" b="1" dirty="0"/>
        </a:p>
      </dgm:t>
    </dgm:pt>
    <dgm:pt modelId="{DB577B02-E04B-490D-BCCE-A89B1917B8EE}" type="parTrans" cxnId="{FB9E047A-ABF8-488D-90FF-83F79CDAE37B}">
      <dgm:prSet/>
      <dgm:spPr/>
      <dgm:t>
        <a:bodyPr/>
        <a:lstStyle/>
        <a:p>
          <a:endParaRPr lang="zh-CN" altLang="en-US"/>
        </a:p>
      </dgm:t>
    </dgm:pt>
    <dgm:pt modelId="{17D86B99-887A-4676-957B-F1A066DCBE3E}" type="sibTrans" cxnId="{FB9E047A-ABF8-488D-90FF-83F79CDAE37B}">
      <dgm:prSet/>
      <dgm:spPr/>
      <dgm:t>
        <a:bodyPr/>
        <a:lstStyle/>
        <a:p>
          <a:endParaRPr lang="zh-CN" altLang="en-US"/>
        </a:p>
      </dgm:t>
    </dgm:pt>
    <dgm:pt modelId="{18111A53-C41F-43E8-9A84-890E37761D18}" type="pres">
      <dgm:prSet presAssocID="{E02A50C8-DF0E-46BD-9576-487702874F4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7C741F0-D190-44C6-950D-F216A5C4E2B1}" type="pres">
      <dgm:prSet presAssocID="{E02A50C8-DF0E-46BD-9576-487702874F42}" presName="matrix" presStyleCnt="0"/>
      <dgm:spPr/>
    </dgm:pt>
    <dgm:pt modelId="{5627A9B3-06FE-4713-8237-5028E8EAC86B}" type="pres">
      <dgm:prSet presAssocID="{E02A50C8-DF0E-46BD-9576-487702874F42}" presName="tile1" presStyleLbl="node1" presStyleIdx="0" presStyleCnt="4" custLinFactNeighborX="-7862" custLinFactNeighborY="0"/>
      <dgm:spPr/>
    </dgm:pt>
    <dgm:pt modelId="{03341F1F-E557-4CDF-A7A6-8972885E5171}" type="pres">
      <dgm:prSet presAssocID="{E02A50C8-DF0E-46BD-9576-487702874F4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9F3D93C-93F2-438D-ACB0-A7F012BFB897}" type="pres">
      <dgm:prSet presAssocID="{E02A50C8-DF0E-46BD-9576-487702874F42}" presName="tile2" presStyleLbl="node1" presStyleIdx="1" presStyleCnt="4" custLinFactNeighborX="29493" custLinFactNeighborY="-6732"/>
      <dgm:spPr/>
    </dgm:pt>
    <dgm:pt modelId="{0CDC3BDB-776C-4FA5-9AD4-7FB3A9503F60}" type="pres">
      <dgm:prSet presAssocID="{E02A50C8-DF0E-46BD-9576-487702874F4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ABB59D0-52DE-4F1E-AE64-249DD9800A61}" type="pres">
      <dgm:prSet presAssocID="{E02A50C8-DF0E-46BD-9576-487702874F42}" presName="tile3" presStyleLbl="node1" presStyleIdx="2" presStyleCnt="4"/>
      <dgm:spPr/>
    </dgm:pt>
    <dgm:pt modelId="{89B71458-3899-46F7-8DB8-BD282BCD66A3}" type="pres">
      <dgm:prSet presAssocID="{E02A50C8-DF0E-46BD-9576-487702874F4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394B20-D8F0-4891-89A4-EF02277C4532}" type="pres">
      <dgm:prSet presAssocID="{E02A50C8-DF0E-46BD-9576-487702874F42}" presName="tile4" presStyleLbl="node1" presStyleIdx="3" presStyleCnt="4"/>
      <dgm:spPr/>
    </dgm:pt>
    <dgm:pt modelId="{9192F05B-DA06-4A6F-A9B6-FEF94F782E44}" type="pres">
      <dgm:prSet presAssocID="{E02A50C8-DF0E-46BD-9576-487702874F4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E002DDA-2D48-4BA2-AD74-FA7CB1794F1E}" type="pres">
      <dgm:prSet presAssocID="{E02A50C8-DF0E-46BD-9576-487702874F4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8F4CF0A-33BF-46BF-8AB8-30F498F2A32A}" srcId="{F83EB6EB-2A40-4EB0-93F2-9FF7F5BA1675}" destId="{A4FD4909-80E3-4116-879F-98A2065ABDEC}" srcOrd="0" destOrd="0" parTransId="{408DA8C0-2F7B-45EF-A051-9F9F6BDD5326}" sibTransId="{0C27226A-46F6-4740-BA19-F22B3BA78E93}"/>
    <dgm:cxn modelId="{5CBB3E5E-754B-4C82-940D-57593B29D002}" type="presOf" srcId="{A4FD4909-80E3-4116-879F-98A2065ABDEC}" destId="{5627A9B3-06FE-4713-8237-5028E8EAC86B}" srcOrd="0" destOrd="0" presId="urn:microsoft.com/office/officeart/2005/8/layout/matrix1"/>
    <dgm:cxn modelId="{393B8D63-BCDF-4F3F-92C9-CBF9A5342F6C}" type="presOf" srcId="{3DC2097C-4336-453A-9E7C-2C8803FFCC78}" destId="{37394B20-D8F0-4891-89A4-EF02277C4532}" srcOrd="0" destOrd="0" presId="urn:microsoft.com/office/officeart/2005/8/layout/matrix1"/>
    <dgm:cxn modelId="{C35BB264-130C-4A3B-A5CF-3B812296C02E}" type="presOf" srcId="{923D4583-ACAC-470D-B008-745A20F7F855}" destId="{EABB59D0-52DE-4F1E-AE64-249DD9800A61}" srcOrd="0" destOrd="0" presId="urn:microsoft.com/office/officeart/2005/8/layout/matrix1"/>
    <dgm:cxn modelId="{FB9E047A-ABF8-488D-90FF-83F79CDAE37B}" srcId="{F83EB6EB-2A40-4EB0-93F2-9FF7F5BA1675}" destId="{3DC2097C-4336-453A-9E7C-2C8803FFCC78}" srcOrd="3" destOrd="0" parTransId="{DB577B02-E04B-490D-BCCE-A89B1917B8EE}" sibTransId="{17D86B99-887A-4676-957B-F1A066DCBE3E}"/>
    <dgm:cxn modelId="{CA965481-9A87-4CD8-B8D9-1478BB41F2B3}" type="presOf" srcId="{A4FD4909-80E3-4116-879F-98A2065ABDEC}" destId="{03341F1F-E557-4CDF-A7A6-8972885E5171}" srcOrd="1" destOrd="0" presId="urn:microsoft.com/office/officeart/2005/8/layout/matrix1"/>
    <dgm:cxn modelId="{101B1486-9A9A-4224-9D45-81030D4AC7AC}" srcId="{F83EB6EB-2A40-4EB0-93F2-9FF7F5BA1675}" destId="{222FF123-F226-4991-8D76-5E45E36DF85C}" srcOrd="1" destOrd="0" parTransId="{585AB034-E85B-4EC5-88BA-3738323C979D}" sibTransId="{C3D69E20-267B-41D3-81BF-E6CFA6B050EF}"/>
    <dgm:cxn modelId="{BA9386A4-8FA8-462A-A603-CA14A41F6011}" type="presOf" srcId="{F83EB6EB-2A40-4EB0-93F2-9FF7F5BA1675}" destId="{3E002DDA-2D48-4BA2-AD74-FA7CB1794F1E}" srcOrd="0" destOrd="0" presId="urn:microsoft.com/office/officeart/2005/8/layout/matrix1"/>
    <dgm:cxn modelId="{C78546AC-6592-445D-86C4-E8C96F7DE712}" type="presOf" srcId="{3DC2097C-4336-453A-9E7C-2C8803FFCC78}" destId="{9192F05B-DA06-4A6F-A9B6-FEF94F782E44}" srcOrd="1" destOrd="0" presId="urn:microsoft.com/office/officeart/2005/8/layout/matrix1"/>
    <dgm:cxn modelId="{114AFEB0-CCE1-494C-BB7A-9DE78F25A35D}" type="presOf" srcId="{222FF123-F226-4991-8D76-5E45E36DF85C}" destId="{B9F3D93C-93F2-438D-ACB0-A7F012BFB897}" srcOrd="0" destOrd="0" presId="urn:microsoft.com/office/officeart/2005/8/layout/matrix1"/>
    <dgm:cxn modelId="{91C58EB5-3D9C-49C7-8C54-AE56B544CA01}" srcId="{F83EB6EB-2A40-4EB0-93F2-9FF7F5BA1675}" destId="{923D4583-ACAC-470D-B008-745A20F7F855}" srcOrd="2" destOrd="0" parTransId="{40095F5F-C0FD-450B-9B63-786FBD24BE60}" sibTransId="{B2F245AE-EBC5-4189-B989-2FEFE5CC67EF}"/>
    <dgm:cxn modelId="{C85D6EDE-F1FC-457E-A0CB-4819F5F590D9}" srcId="{E02A50C8-DF0E-46BD-9576-487702874F42}" destId="{F83EB6EB-2A40-4EB0-93F2-9FF7F5BA1675}" srcOrd="0" destOrd="0" parTransId="{9967AA8B-00E8-4660-95F9-0D7A1B86C856}" sibTransId="{BC32DEA5-2A03-422A-8983-1A175DD3C51D}"/>
    <dgm:cxn modelId="{8250B5DE-E2D4-447D-BA8C-3F381F4C9063}" type="presOf" srcId="{923D4583-ACAC-470D-B008-745A20F7F855}" destId="{89B71458-3899-46F7-8DB8-BD282BCD66A3}" srcOrd="1" destOrd="0" presId="urn:microsoft.com/office/officeart/2005/8/layout/matrix1"/>
    <dgm:cxn modelId="{1E3E1DF1-6BDE-421B-A0F0-280FE58A33A7}" type="presOf" srcId="{222FF123-F226-4991-8D76-5E45E36DF85C}" destId="{0CDC3BDB-776C-4FA5-9AD4-7FB3A9503F60}" srcOrd="1" destOrd="0" presId="urn:microsoft.com/office/officeart/2005/8/layout/matrix1"/>
    <dgm:cxn modelId="{A4983EFE-A972-4C49-9B6E-D9FAF145243C}" type="presOf" srcId="{E02A50C8-DF0E-46BD-9576-487702874F42}" destId="{18111A53-C41F-43E8-9A84-890E37761D18}" srcOrd="0" destOrd="0" presId="urn:microsoft.com/office/officeart/2005/8/layout/matrix1"/>
    <dgm:cxn modelId="{EC4F1A2F-9667-4C14-8BF9-B6A3E70AF5BC}" type="presParOf" srcId="{18111A53-C41F-43E8-9A84-890E37761D18}" destId="{87C741F0-D190-44C6-950D-F216A5C4E2B1}" srcOrd="0" destOrd="0" presId="urn:microsoft.com/office/officeart/2005/8/layout/matrix1"/>
    <dgm:cxn modelId="{28755ADF-535A-4A56-B58E-AC90AD0B8277}" type="presParOf" srcId="{87C741F0-D190-44C6-950D-F216A5C4E2B1}" destId="{5627A9B3-06FE-4713-8237-5028E8EAC86B}" srcOrd="0" destOrd="0" presId="urn:microsoft.com/office/officeart/2005/8/layout/matrix1"/>
    <dgm:cxn modelId="{41561187-93CD-4703-AB9E-6A1D653E05A8}" type="presParOf" srcId="{87C741F0-D190-44C6-950D-F216A5C4E2B1}" destId="{03341F1F-E557-4CDF-A7A6-8972885E5171}" srcOrd="1" destOrd="0" presId="urn:microsoft.com/office/officeart/2005/8/layout/matrix1"/>
    <dgm:cxn modelId="{83293437-8A58-4FB6-9E0D-A3B9E9234148}" type="presParOf" srcId="{87C741F0-D190-44C6-950D-F216A5C4E2B1}" destId="{B9F3D93C-93F2-438D-ACB0-A7F012BFB897}" srcOrd="2" destOrd="0" presId="urn:microsoft.com/office/officeart/2005/8/layout/matrix1"/>
    <dgm:cxn modelId="{45AC178D-212C-4CF1-9680-54B98FE85A3B}" type="presParOf" srcId="{87C741F0-D190-44C6-950D-F216A5C4E2B1}" destId="{0CDC3BDB-776C-4FA5-9AD4-7FB3A9503F60}" srcOrd="3" destOrd="0" presId="urn:microsoft.com/office/officeart/2005/8/layout/matrix1"/>
    <dgm:cxn modelId="{92C6605A-B9EB-47D7-A0C6-6B473C547B37}" type="presParOf" srcId="{87C741F0-D190-44C6-950D-F216A5C4E2B1}" destId="{EABB59D0-52DE-4F1E-AE64-249DD9800A61}" srcOrd="4" destOrd="0" presId="urn:microsoft.com/office/officeart/2005/8/layout/matrix1"/>
    <dgm:cxn modelId="{0B8EF61F-3B62-45EA-BA02-2724360108B0}" type="presParOf" srcId="{87C741F0-D190-44C6-950D-F216A5C4E2B1}" destId="{89B71458-3899-46F7-8DB8-BD282BCD66A3}" srcOrd="5" destOrd="0" presId="urn:microsoft.com/office/officeart/2005/8/layout/matrix1"/>
    <dgm:cxn modelId="{7070A545-5E76-4AF3-8433-5DCAD6287067}" type="presParOf" srcId="{87C741F0-D190-44C6-950D-F216A5C4E2B1}" destId="{37394B20-D8F0-4891-89A4-EF02277C4532}" srcOrd="6" destOrd="0" presId="urn:microsoft.com/office/officeart/2005/8/layout/matrix1"/>
    <dgm:cxn modelId="{4CFD7C28-5164-4ECA-BAA8-37F2ACAC7EFB}" type="presParOf" srcId="{87C741F0-D190-44C6-950D-F216A5C4E2B1}" destId="{9192F05B-DA06-4A6F-A9B6-FEF94F782E44}" srcOrd="7" destOrd="0" presId="urn:microsoft.com/office/officeart/2005/8/layout/matrix1"/>
    <dgm:cxn modelId="{9BAEE842-6DA0-43C9-9A04-8E91DB5295D7}" type="presParOf" srcId="{18111A53-C41F-43E8-9A84-890E37761D18}" destId="{3E002DDA-2D48-4BA2-AD74-FA7CB1794F1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7A9B3-06FE-4713-8237-5028E8EAC86B}">
      <dsp:nvSpPr>
        <dsp:cNvPr id="0" name=""/>
        <dsp:cNvSpPr/>
      </dsp:nvSpPr>
      <dsp:spPr>
        <a:xfrm rot="16200000">
          <a:off x="109801" y="-109801"/>
          <a:ext cx="1587002" cy="1806606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Age</a:t>
          </a:r>
          <a:endParaRPr lang="zh-CN" altLang="en-US" sz="2400" b="1" kern="1200" dirty="0"/>
        </a:p>
      </dsp:txBody>
      <dsp:txXfrm rot="5400000">
        <a:off x="0" y="0"/>
        <a:ext cx="1806606" cy="1190251"/>
      </dsp:txXfrm>
    </dsp:sp>
    <dsp:sp modelId="{B9F3D93C-93F2-438D-ACB0-A7F012BFB897}">
      <dsp:nvSpPr>
        <dsp:cNvPr id="0" name=""/>
        <dsp:cNvSpPr/>
      </dsp:nvSpPr>
      <dsp:spPr>
        <a:xfrm>
          <a:off x="1806606" y="0"/>
          <a:ext cx="1806606" cy="158700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Sex</a:t>
          </a:r>
          <a:endParaRPr lang="zh-CN" altLang="en-US" sz="2400" b="1" kern="1200" dirty="0"/>
        </a:p>
      </dsp:txBody>
      <dsp:txXfrm>
        <a:off x="1806606" y="0"/>
        <a:ext cx="1806606" cy="1190251"/>
      </dsp:txXfrm>
    </dsp:sp>
    <dsp:sp modelId="{EABB59D0-52DE-4F1E-AE64-249DD9800A61}">
      <dsp:nvSpPr>
        <dsp:cNvPr id="0" name=""/>
        <dsp:cNvSpPr/>
      </dsp:nvSpPr>
      <dsp:spPr>
        <a:xfrm rot="10800000">
          <a:off x="0" y="1587002"/>
          <a:ext cx="1806606" cy="158700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Embarked</a:t>
          </a:r>
          <a:endParaRPr lang="zh-CN" altLang="en-US" sz="2400" b="1" kern="1200" dirty="0"/>
        </a:p>
      </dsp:txBody>
      <dsp:txXfrm rot="10800000">
        <a:off x="0" y="1983753"/>
        <a:ext cx="1806606" cy="1190251"/>
      </dsp:txXfrm>
    </dsp:sp>
    <dsp:sp modelId="{37394B20-D8F0-4891-89A4-EF02277C4532}">
      <dsp:nvSpPr>
        <dsp:cNvPr id="0" name=""/>
        <dsp:cNvSpPr/>
      </dsp:nvSpPr>
      <dsp:spPr>
        <a:xfrm rot="5400000">
          <a:off x="1916407" y="1477200"/>
          <a:ext cx="1587002" cy="1806606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Survived</a:t>
          </a:r>
          <a:endParaRPr lang="zh-CN" altLang="en-US" sz="2400" b="1" kern="1200" dirty="0"/>
        </a:p>
      </dsp:txBody>
      <dsp:txXfrm rot="-5400000">
        <a:off x="1806606" y="1983753"/>
        <a:ext cx="1806606" cy="1190251"/>
      </dsp:txXfrm>
    </dsp:sp>
    <dsp:sp modelId="{3E002DDA-2D48-4BA2-AD74-FA7CB1794F1E}">
      <dsp:nvSpPr>
        <dsp:cNvPr id="0" name=""/>
        <dsp:cNvSpPr/>
      </dsp:nvSpPr>
      <dsp:spPr>
        <a:xfrm>
          <a:off x="1264624" y="1190251"/>
          <a:ext cx="1083963" cy="793501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特征</a:t>
          </a:r>
        </a:p>
      </dsp:txBody>
      <dsp:txXfrm>
        <a:off x="1303360" y="1228987"/>
        <a:ext cx="1006491" cy="716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A83A0-0538-4BCE-8975-AA45B6C0D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1AF42D-2D59-4F33-A295-E43243B44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AA726-AD95-4DFF-9A60-4F09C26F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957-6EE4-4FC9-84BC-EBD6F537803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10902-4968-468A-8AE2-39E29447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F7B54-B592-4873-BB9C-400C578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5815-574F-453B-BA04-31830722E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0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27B5-2967-44B9-9740-D77D387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143430-3535-4D2B-9090-2152E5ED6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14200-65DA-4783-9303-AAD5D831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957-6EE4-4FC9-84BC-EBD6F537803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A39F5-EC3C-4A0C-B28D-06D5A7FA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6C094-24FD-4841-AEF0-B3415B4E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5815-574F-453B-BA04-31830722E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3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520B44-5135-46AF-A498-ED40BE21D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9DC06-9B00-4076-8837-24EF65DFA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7AF20-D69D-4604-9B0A-9CE9627A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957-6EE4-4FC9-84BC-EBD6F537803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55479-94A3-4504-82B9-E8144633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C3034-D878-4929-9B76-74CCB178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5815-574F-453B-BA04-31830722E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2702D-9805-4A30-8EC9-5C765BB3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9DD60-317E-4237-AE65-7F4D90D9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DFFBA-E5B3-44AE-8046-4EAE37EB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957-6EE4-4FC9-84BC-EBD6F537803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B3451-AF61-49F1-BE80-45810A8D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328EB-8080-4220-BE52-8804B37D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5815-574F-453B-BA04-31830722E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9B290-046B-44B1-88C5-259F9E09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6B597-2749-4E14-90CA-734A2C24A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F9491-5637-4998-A432-09B378AF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957-6EE4-4FC9-84BC-EBD6F537803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F9D19-9C7D-479A-99CE-4DB40DD3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D451B-927D-4378-B12A-420BAFE4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5815-574F-453B-BA04-31830722E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0FB9D-2464-4CCD-B19E-A5DBB3F4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14404-AC44-48C2-88CC-B81DD526C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F2FA3B-F6AC-409F-84A1-E6EA4E0DB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8B306-19F9-4A3A-B652-CA9BFA90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957-6EE4-4FC9-84BC-EBD6F537803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97C95-D5BE-4309-9D00-BD346829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5A344-5682-476D-9CA9-EB172FF9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5815-574F-453B-BA04-31830722E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7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AE090-6134-49CF-862D-F1095DBA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16510-4080-4D61-929E-CCE5BAF3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858D9-CB2C-4FAA-8E10-6C39EBD0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E7EDCA-E60E-4E93-8A73-DA4E26728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79AFB6-9397-45BB-9161-1862F28B4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2582AF-A287-435A-9859-67213E06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957-6EE4-4FC9-84BC-EBD6F537803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FE9A6D-0DDC-4008-9A1A-FFD2CA95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4283C2-A0F4-44A9-9B92-774CED60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5815-574F-453B-BA04-31830722E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4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BACC9-7AB9-4F3C-A28A-57409865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EAD7CA-B903-4761-B2FC-F29F08BC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957-6EE4-4FC9-84BC-EBD6F537803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2863B-2DB7-41A6-AB2F-BCE22E07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B4AA9-E25D-4A9F-8330-C27730B2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5815-574F-453B-BA04-31830722E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36C684-878A-44FD-8595-D9E0737F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957-6EE4-4FC9-84BC-EBD6F537803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C10F31-D47A-4389-A294-C6C7EAD5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59A99-959F-465D-9459-62B54DD7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5815-574F-453B-BA04-31830722E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7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0691E-5FCC-492A-B9EC-2DB74230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14C4E-138D-443C-BC08-031D7E07B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01A4B-1F11-43BD-8572-9E07A5F89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896F6-4A6E-4F43-A7C2-59AB4E9B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957-6EE4-4FC9-84BC-EBD6F537803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6EA3D-6A05-4E69-9F53-D1D46DC1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D46DE-1B6A-452F-84E5-6F61059B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5815-574F-453B-BA04-31830722E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6FE57-2254-478D-8696-6878204D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D20E53-001C-4635-AD14-003AC4F3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D402F-4534-408E-8A1E-ABE25592F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EA123-9535-44F0-9331-B8D0D79E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957-6EE4-4FC9-84BC-EBD6F537803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6F063-3510-418C-91B8-FBFE3B42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11006-B730-4C8B-B37A-6DB66BE0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5815-574F-453B-BA04-31830722E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6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4B27EA-0F75-4C1B-BB84-CB2BF44A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8ED87-0C4C-448A-878F-B3B1C091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2899F-0EC5-45DA-BE58-EBB0AD64E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8F957-6EE4-4FC9-84BC-EBD6F537803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D2782-ECF4-464B-991C-8FBBC7A7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64BE2-0E32-400E-8CB3-71E7020B3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5815-574F-453B-BA04-31830722E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techempower.com/benchmarks/#section=test&amp;runid=7464e520-0dc2-473d-bd34-dbdfd7e85911&amp;hw=ph&amp;test=query&amp;l=z8kflr-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plusplus.com.cn/" TargetMode="External"/><Relationship Id="rId3" Type="http://schemas.openxmlformats.org/officeDocument/2006/relationships/hyperlink" Target="https://ai.qq.com/" TargetMode="External"/><Relationship Id="rId7" Type="http://schemas.openxmlformats.org/officeDocument/2006/relationships/hyperlink" Target="https://www.sensetime.com/" TargetMode="External"/><Relationship Id="rId2" Type="http://schemas.openxmlformats.org/officeDocument/2006/relationships/hyperlink" Target="https://ai.baid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.sogou.com/" TargetMode="External"/><Relationship Id="rId5" Type="http://schemas.openxmlformats.org/officeDocument/2006/relationships/hyperlink" Target="https://www.xfyun.cn/" TargetMode="External"/><Relationship Id="rId4" Type="http://schemas.openxmlformats.org/officeDocument/2006/relationships/hyperlink" Target="https://ai.aliyun.com/" TargetMode="External"/><Relationship Id="rId9" Type="http://schemas.openxmlformats.org/officeDocument/2006/relationships/hyperlink" Target="https://ailab.bytedanc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01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C4EFB-BE87-4571-AD9A-8BA21752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r>
              <a:rPr lang="en-US" altLang="zh-CN" dirty="0"/>
              <a:t>——</a:t>
            </a:r>
            <a:r>
              <a:rPr lang="zh-CN" altLang="en-US" dirty="0"/>
              <a:t>特征编码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3821E-592B-432E-B77F-87C51C24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“</a:t>
            </a:r>
            <a:r>
              <a:rPr lang="en-US" altLang="zh-CN" dirty="0"/>
              <a:t>Sex”</a:t>
            </a:r>
            <a:r>
              <a:rPr lang="zh-CN" altLang="en-US" dirty="0"/>
              <a:t>和“</a:t>
            </a:r>
            <a:r>
              <a:rPr lang="en-US" altLang="zh-CN" dirty="0"/>
              <a:t>Embarked”</a:t>
            </a:r>
            <a:r>
              <a:rPr lang="zh-CN" altLang="en-US" dirty="0"/>
              <a:t>是非数字的分类特征，需要对它们进行编码；可以用</a:t>
            </a:r>
            <a:r>
              <a:rPr lang="en-US" altLang="zh-CN" dirty="0"/>
              <a:t>One Hot Encoding</a:t>
            </a:r>
            <a:r>
              <a:rPr lang="zh-CN" altLang="en-US" dirty="0"/>
              <a:t>，也可以用</a:t>
            </a:r>
            <a:r>
              <a:rPr lang="en-US" altLang="zh-CN" dirty="0"/>
              <a:t>Pandas</a:t>
            </a:r>
            <a:r>
              <a:rPr lang="zh-CN" altLang="en-US" dirty="0"/>
              <a:t>的</a:t>
            </a:r>
            <a:r>
              <a:rPr lang="en-US" altLang="zh-CN" dirty="0" err="1"/>
              <a:t>get_dummies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198DB0-7604-46A0-BC4F-587213F1DA35}"/>
              </a:ext>
            </a:extLst>
          </p:cNvPr>
          <p:cNvSpPr/>
          <p:nvPr/>
        </p:nvSpPr>
        <p:spPr>
          <a:xfrm>
            <a:off x="1808085" y="2828835"/>
            <a:ext cx="8433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df_ohe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pd</a:t>
            </a:r>
            <a:r>
              <a:rPr lang="en-US" altLang="zh-CN" sz="24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get_dummies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df_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       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columns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categoricals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       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dummy_na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E5C3ED-7A70-4FCC-8059-614DA18D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01" y="4086215"/>
            <a:ext cx="8533198" cy="26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6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6003E-B21E-4495-BD51-34B115C9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训练机器学习模型</a:t>
            </a:r>
            <a:r>
              <a:rPr lang="en-US" altLang="zh-CN" dirty="0"/>
              <a:t>——Logistic</a:t>
            </a:r>
            <a:r>
              <a:rPr lang="zh-CN" altLang="en-US" dirty="0"/>
              <a:t>回归分类器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EC2E84-05CC-404F-8F00-C8AC3AD3D81E}"/>
              </a:ext>
            </a:extLst>
          </p:cNvPr>
          <p:cNvSpPr/>
          <p:nvPr/>
        </p:nvSpPr>
        <p:spPr>
          <a:xfrm>
            <a:off x="1120066" y="1690688"/>
            <a:ext cx="9951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sklearn</a:t>
            </a:r>
            <a:r>
              <a:rPr lang="en-US" altLang="zh-CN" sz="24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linear_model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LogisticRegression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4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df_ohe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df_ohe</a:t>
            </a:r>
            <a:r>
              <a:rPr lang="en-US" altLang="zh-CN" sz="24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columns</a:t>
            </a:r>
            <a:r>
              <a:rPr lang="en-US" altLang="zh-CN" sz="24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difference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([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'Survived'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])]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df_ohe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'Survived'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lr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LogisticRegression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solver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altLang="zh-CN" sz="2400" dirty="0" err="1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liblinear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lr</a:t>
            </a:r>
            <a:r>
              <a:rPr lang="en-US" altLang="zh-CN" sz="24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fit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0B3694-C046-4583-A1B6-131D8E7E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56" y="4336187"/>
            <a:ext cx="9757087" cy="147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9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3F33E-1087-4A74-885D-8913EF62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保存机器学习模型</a:t>
            </a:r>
            <a:r>
              <a:rPr lang="en-US" altLang="zh-CN" dirty="0"/>
              <a:t>——Pickling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751F3-5DDA-46DD-8640-DBED2631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将数据对象转化为便于传输的格式的操作，也被称为对象的：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序列化（</a:t>
            </a:r>
            <a:r>
              <a:rPr lang="en-US" altLang="zh-CN" dirty="0"/>
              <a:t>serialization</a:t>
            </a:r>
            <a:r>
              <a:rPr lang="zh-CN" altLang="en-US" dirty="0"/>
              <a:t>）                         反序列化（</a:t>
            </a:r>
            <a:r>
              <a:rPr lang="en-US" altLang="zh-CN" dirty="0"/>
              <a:t>deserialization</a:t>
            </a:r>
            <a:r>
              <a:rPr lang="zh-CN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A8ACC-2388-4B01-8B79-7785249AB762}"/>
              </a:ext>
            </a:extLst>
          </p:cNvPr>
          <p:cNvSpPr/>
          <p:nvPr/>
        </p:nvSpPr>
        <p:spPr>
          <a:xfrm>
            <a:off x="585926" y="3429000"/>
            <a:ext cx="55100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joblib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4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joblib</a:t>
            </a:r>
            <a:r>
              <a:rPr lang="en-US" altLang="zh-CN" sz="24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dump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lr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altLang="zh-CN" sz="2400" dirty="0" err="1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model.pkl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4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007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['</a:t>
            </a:r>
            <a:r>
              <a:rPr lang="en-US" altLang="zh-CN" sz="2400" dirty="0" err="1">
                <a:solidFill>
                  <a:srgbClr val="007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model.pkl</a:t>
            </a:r>
            <a:r>
              <a:rPr lang="en-US" altLang="zh-CN" sz="2400" dirty="0">
                <a:solidFill>
                  <a:srgbClr val="007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']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1CCB52-0356-4F70-AB24-CF57FB8DFA68}"/>
              </a:ext>
            </a:extLst>
          </p:cNvPr>
          <p:cNvSpPr/>
          <p:nvPr/>
        </p:nvSpPr>
        <p:spPr>
          <a:xfrm>
            <a:off x="6348274" y="3866357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lr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joblib</a:t>
            </a:r>
            <a:r>
              <a:rPr lang="en-US" altLang="zh-CN" sz="24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load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altLang="zh-CN" sz="2400" dirty="0" err="1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model.pkl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63371D-4C64-470F-9254-18F24BE9CCDC}"/>
              </a:ext>
            </a:extLst>
          </p:cNvPr>
          <p:cNvCxnSpPr>
            <a:cxnSpLocks/>
          </p:cNvCxnSpPr>
          <p:nvPr/>
        </p:nvCxnSpPr>
        <p:spPr>
          <a:xfrm>
            <a:off x="6096000" y="2512381"/>
            <a:ext cx="0" cy="43456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9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B7512-5868-4737-BB72-27CD5150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基础入门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21FC1-7257-4FD2-B3AF-195C056F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服务是</a:t>
            </a:r>
            <a:r>
              <a:rPr lang="en-US" altLang="zh-CN" dirty="0"/>
              <a:t>API</a:t>
            </a:r>
            <a:r>
              <a:rPr lang="zh-CN" altLang="en-US" dirty="0"/>
              <a:t>的一种形式，它假定</a:t>
            </a:r>
            <a:r>
              <a:rPr lang="en-US" altLang="zh-CN" dirty="0"/>
              <a:t>API</a:t>
            </a:r>
            <a:r>
              <a:rPr lang="zh-CN" altLang="en-US" dirty="0"/>
              <a:t>通过服务器托管，并且可以被调用。</a:t>
            </a:r>
            <a:endParaRPr lang="en-US" altLang="zh-CN" dirty="0"/>
          </a:p>
          <a:p>
            <a:r>
              <a:rPr lang="en-US" altLang="zh-CN" dirty="0"/>
              <a:t>Web API/Web Service——</a:t>
            </a:r>
            <a:r>
              <a:rPr lang="zh-CN" altLang="en-US" dirty="0"/>
              <a:t>这些术语通常可以互换使用。</a:t>
            </a:r>
          </a:p>
          <a:p>
            <a:r>
              <a:rPr lang="en-US" altLang="zh-CN" dirty="0"/>
              <a:t>Flask</a:t>
            </a:r>
            <a:r>
              <a:rPr lang="zh-CN" altLang="en-US" dirty="0"/>
              <a:t>是一个用</a:t>
            </a:r>
            <a:r>
              <a:rPr lang="en-US" altLang="zh-CN" dirty="0"/>
              <a:t>Python</a:t>
            </a:r>
            <a:r>
              <a:rPr lang="zh-CN" altLang="en-US" dirty="0"/>
              <a:t>编写的轻量级</a:t>
            </a:r>
            <a:r>
              <a:rPr lang="en-US" altLang="zh-CN" dirty="0"/>
              <a:t>Web</a:t>
            </a:r>
            <a:r>
              <a:rPr lang="zh-CN" altLang="en-US" dirty="0"/>
              <a:t>服务框架。</a:t>
            </a:r>
            <a:endParaRPr lang="en-US" altLang="zh-CN" dirty="0"/>
          </a:p>
          <a:p>
            <a:r>
              <a:rPr lang="en-US" altLang="zh-CN" dirty="0"/>
              <a:t>Flask</a:t>
            </a:r>
            <a:r>
              <a:rPr lang="zh-CN" altLang="en-US" dirty="0"/>
              <a:t>框架附带内置的轻量级</a:t>
            </a:r>
            <a:r>
              <a:rPr lang="en-US" altLang="zh-CN" dirty="0"/>
              <a:t>Web</a:t>
            </a:r>
            <a:r>
              <a:rPr lang="zh-CN" altLang="en-US" dirty="0"/>
              <a:t>服务器，需要的配置少，而且可以用</a:t>
            </a:r>
            <a:r>
              <a:rPr lang="en-US" altLang="zh-CN" dirty="0"/>
              <a:t>Python</a:t>
            </a:r>
            <a:r>
              <a:rPr lang="zh-CN" altLang="en-US" dirty="0"/>
              <a:t>代码直接控制。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4B21A6-03D3-45D6-BC24-2830D9477DAA}"/>
              </a:ext>
            </a:extLst>
          </p:cNvPr>
          <p:cNvSpPr/>
          <p:nvPr/>
        </p:nvSpPr>
        <p:spPr>
          <a:xfrm>
            <a:off x="4119579" y="5383852"/>
            <a:ext cx="3345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pip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install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5" name="Picture 16" descr="See the source image">
            <a:extLst>
              <a:ext uri="{FF2B5EF4-FFF2-40B4-BE49-F238E27FC236}">
                <a16:creationId xmlns:a16="http://schemas.microsoft.com/office/drawing/2014/main" id="{42225D7C-1253-4CD2-A57A-DCB0F6567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57" y="159671"/>
            <a:ext cx="3912883" cy="153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2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13E80-DF07-4DDE-B868-5E0FC498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 Web-API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8E002E-C9B9-48A8-B0D4-C26539806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0" y="632618"/>
            <a:ext cx="4972050" cy="7905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5246C7-15ED-425F-A3C1-183FC3429BC1}"/>
              </a:ext>
            </a:extLst>
          </p:cNvPr>
          <p:cNvSpPr/>
          <p:nvPr/>
        </p:nvSpPr>
        <p:spPr>
          <a:xfrm>
            <a:off x="1481276" y="2170058"/>
            <a:ext cx="98009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4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__name__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4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5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US" altLang="zh-CN" sz="2400" dirty="0" err="1">
                <a:solidFill>
                  <a:srgbClr val="805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"/"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"Welcome to machine learning model APIs!"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4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__name__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'__main__'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en-US" altLang="zh-CN" sz="24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debug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7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87523-A7F2-422B-A7FC-6E584A8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Flask</a:t>
            </a:r>
            <a:r>
              <a:rPr lang="zh-CN" altLang="en-US" dirty="0"/>
              <a:t>为模型创建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3DFA9-C1E8-46AF-A3CD-D40E2CA3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接口设计：</a:t>
            </a:r>
            <a:r>
              <a:rPr lang="en-US" altLang="zh-CN" dirty="0"/>
              <a:t>0</a:t>
            </a:r>
            <a:r>
              <a:rPr lang="zh-CN" altLang="en-US" dirty="0"/>
              <a:t>表示遇难，</a:t>
            </a:r>
            <a:r>
              <a:rPr lang="en-US" altLang="zh-CN" dirty="0"/>
              <a:t>1</a:t>
            </a:r>
            <a:r>
              <a:rPr lang="zh-CN" altLang="en-US" dirty="0"/>
              <a:t>表示幸存，格式为</a:t>
            </a:r>
            <a:r>
              <a:rPr lang="en-US" altLang="zh-CN" dirty="0"/>
              <a:t>JSON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入参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出参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8AA47F6-5BD2-4FFC-A68C-9FBF71E07600}"/>
              </a:ext>
            </a:extLst>
          </p:cNvPr>
          <p:cNvCxnSpPr>
            <a:cxnSpLocks/>
          </p:cNvCxnSpPr>
          <p:nvPr/>
        </p:nvCxnSpPr>
        <p:spPr>
          <a:xfrm>
            <a:off x="1305017" y="4643021"/>
            <a:ext cx="1017381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DCF60FC-FAB1-4DC3-A6FA-F6C267EC91BD}"/>
              </a:ext>
            </a:extLst>
          </p:cNvPr>
          <p:cNvSpPr/>
          <p:nvPr/>
        </p:nvSpPr>
        <p:spPr>
          <a:xfrm>
            <a:off x="3506680" y="2377444"/>
            <a:ext cx="8780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endParaRPr lang="zh-CN" altLang="en-US" sz="20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"Age"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85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"Sex"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"male"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"Embarked"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"S"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},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"Age"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24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"Sex"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"female"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"Embarked"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"C"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},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"Age"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"Sex"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"male"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"Embarked"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"C"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},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"Age"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21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"Sex"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"male"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"Embarked"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"S"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  <a:endParaRPr lang="zh-CN" altLang="en-US" sz="20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4CBE16-E756-4AB2-9CD7-AE5C4407C8B7}"/>
              </a:ext>
            </a:extLst>
          </p:cNvPr>
          <p:cNvSpPr/>
          <p:nvPr/>
        </p:nvSpPr>
        <p:spPr>
          <a:xfrm>
            <a:off x="4075790" y="5404518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Hack" panose="020B0609030202020204" pitchFamily="49" charset="0"/>
                <a:cs typeface="Hack" panose="020B0609030202020204" pitchFamily="49" charset="0"/>
              </a:rPr>
              <a:t>{"prediction": [0, 1, 1, 0]}</a:t>
            </a:r>
          </a:p>
        </p:txBody>
      </p:sp>
    </p:spTree>
    <p:extLst>
      <p:ext uri="{BB962C8B-B14F-4D97-AF65-F5344CB8AC3E}">
        <p14:creationId xmlns:p14="http://schemas.microsoft.com/office/powerpoint/2010/main" val="295954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38FB2-6C3F-4A77-A3C8-D7B79919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Flask</a:t>
            </a:r>
            <a:r>
              <a:rPr lang="zh-CN" altLang="en-US" dirty="0"/>
              <a:t>为模型创建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1604E-9C89-4438-ADC8-4B5C23C1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4"/>
            <a:ext cx="10515600" cy="4351338"/>
          </a:xfrm>
        </p:spPr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APP</a:t>
            </a:r>
            <a:r>
              <a:rPr lang="zh-CN" altLang="en-US" dirty="0"/>
              <a:t>启动时把已经存在的模型加载到内存中。</a:t>
            </a:r>
          </a:p>
          <a:p>
            <a:r>
              <a:rPr lang="zh-CN" altLang="en-US" dirty="0"/>
              <a:t>创建一个</a:t>
            </a:r>
            <a:r>
              <a:rPr lang="en-US" altLang="zh-CN" dirty="0"/>
              <a:t>API</a:t>
            </a:r>
            <a:r>
              <a:rPr lang="zh-CN" altLang="en-US" dirty="0"/>
              <a:t>，接受输入变量，转换为适当的格式，返回预测。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867E00-5A10-42A2-9F01-D4033ECA13B5}"/>
              </a:ext>
            </a:extLst>
          </p:cNvPr>
          <p:cNvSpPr/>
          <p:nvPr/>
        </p:nvSpPr>
        <p:spPr>
          <a:xfrm>
            <a:off x="1689716" y="2707223"/>
            <a:ext cx="88125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request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jsonify</a:t>
            </a:r>
            <a:endParaRPr lang="en-US" altLang="zh-CN" sz="2000" dirty="0">
              <a:solidFill>
                <a:srgbClr val="0000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pandas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pd</a:t>
            </a:r>
          </a:p>
          <a:p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__name__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5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US" altLang="zh-CN" sz="2000" dirty="0" err="1">
                <a:solidFill>
                  <a:srgbClr val="805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'/predict'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methods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=[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'POST'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])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predict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json_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request</a:t>
            </a:r>
            <a:r>
              <a:rPr lang="en-US" altLang="zh-CN" sz="20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json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query_df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pd</a:t>
            </a:r>
            <a:r>
              <a:rPr lang="en-US" altLang="zh-CN" sz="20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DataFrame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json_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query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pd</a:t>
            </a:r>
            <a:r>
              <a:rPr lang="en-US" altLang="zh-CN" sz="20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get_dummies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query_df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prediction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lr</a:t>
            </a:r>
            <a:r>
              <a:rPr lang="en-US" altLang="zh-CN" sz="20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predict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query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jsonify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({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'prediction'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prediction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)})</a:t>
            </a:r>
            <a:endParaRPr lang="zh-CN" altLang="en-US" sz="20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8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BFB27-FF94-45FC-BDB7-08F3769E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</a:t>
            </a:r>
            <a:r>
              <a:rPr lang="zh-CN" altLang="en-US" dirty="0"/>
              <a:t>鲁棒性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CF31F-4EA6-4D49-AE5D-F6A98F94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如果传入请求里出现必要值缺失，那么模型就会报错，因此需要在模型训练期间把列保留下来，并序列化为</a:t>
            </a:r>
            <a:r>
              <a:rPr lang="en-US" altLang="zh-CN" dirty="0"/>
              <a:t>.</a:t>
            </a:r>
            <a:r>
              <a:rPr lang="en-US" altLang="zh-CN" dirty="0" err="1"/>
              <a:t>pkl</a:t>
            </a:r>
            <a:r>
              <a:rPr lang="zh-CN" altLang="en-US" dirty="0"/>
              <a:t>文件。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33571D-7690-4F64-95B7-068B9DB40254}"/>
              </a:ext>
            </a:extLst>
          </p:cNvPr>
          <p:cNvSpPr/>
          <p:nvPr/>
        </p:nvSpPr>
        <p:spPr>
          <a:xfrm>
            <a:off x="1754819" y="3540226"/>
            <a:ext cx="86823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model_columns</a:t>
            </a:r>
            <a:r>
              <a:rPr lang="es-E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s-E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s-E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s-E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</a:t>
            </a:r>
            <a:r>
              <a:rPr lang="es-E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s-E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</a:t>
            </a:r>
            <a:r>
              <a:rPr lang="es-E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s-E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columns</a:t>
            </a:r>
            <a:r>
              <a:rPr lang="es-E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s-E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s-E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joblib</a:t>
            </a:r>
            <a:r>
              <a:rPr lang="es-E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s-E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dump</a:t>
            </a:r>
            <a:r>
              <a:rPr lang="es-E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s-E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model_columns</a:t>
            </a:r>
            <a:r>
              <a:rPr lang="es-E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s-E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s-E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'model_columns.pkl'</a:t>
            </a:r>
            <a:r>
              <a:rPr lang="es-E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s-E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4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007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['</a:t>
            </a:r>
            <a:r>
              <a:rPr lang="en-US" altLang="zh-CN" sz="2400" dirty="0" err="1">
                <a:solidFill>
                  <a:srgbClr val="007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model_columns.pkl</a:t>
            </a:r>
            <a:r>
              <a:rPr lang="en-US" altLang="zh-CN" sz="2400" dirty="0">
                <a:solidFill>
                  <a:srgbClr val="007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']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1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92C9F-60D1-4FD2-BB51-DE7171DD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Flask</a:t>
            </a:r>
            <a:r>
              <a:rPr lang="zh-CN" altLang="en-US" dirty="0"/>
              <a:t>为模型创建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FF620-6B5F-431C-A306-E192A910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回归模型训练代码和</a:t>
            </a:r>
            <a:r>
              <a:rPr lang="en-US" altLang="zh-CN" dirty="0"/>
              <a:t>Flask API</a:t>
            </a:r>
            <a:r>
              <a:rPr lang="zh-CN" altLang="en-US" dirty="0"/>
              <a:t>代码分离为单独的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FD20B1-C9C3-4420-A04E-83B71F18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2339857"/>
            <a:ext cx="4361920" cy="44027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CA2B7F-011F-48AA-99A9-70D9A8817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45" y="2339857"/>
            <a:ext cx="5306248" cy="41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7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8F58B-F4F3-43B2-B9DE-E3E3260F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Flask</a:t>
            </a:r>
            <a:r>
              <a:rPr lang="zh-CN" altLang="en-US" dirty="0"/>
              <a:t>为模型创建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EEECAED-F4BE-4A00-8DFE-669DDB0B11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468746"/>
            <a:ext cx="6889750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7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DAFB7A9-FEC3-41EF-A9DD-76F2EF569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962" y="1690688"/>
            <a:ext cx="2462714" cy="246271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EDBB8B-50A9-4F91-8577-88E9A4A24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24" y="1392028"/>
            <a:ext cx="3331346" cy="333134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C7A1808-5115-4DCE-859B-472CC8201F5F}"/>
              </a:ext>
            </a:extLst>
          </p:cNvPr>
          <p:cNvSpPr txBox="1"/>
          <p:nvPr/>
        </p:nvSpPr>
        <p:spPr>
          <a:xfrm>
            <a:off x="1472585" y="4422897"/>
            <a:ext cx="356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开发的一个机器学习模型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BA0BF7-652B-4B9B-807B-BFBF2D07FCBB}"/>
              </a:ext>
            </a:extLst>
          </p:cNvPr>
          <p:cNvSpPr txBox="1"/>
          <p:nvPr/>
        </p:nvSpPr>
        <p:spPr>
          <a:xfrm>
            <a:off x="8267750" y="4422897"/>
            <a:ext cx="182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开发的系统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F8F496B-CDC1-4F1E-9B26-7ADC8B8B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如何将它们连接起来？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03CF50F-27FA-4D3F-A259-09D60817E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23" y="2724705"/>
            <a:ext cx="704295" cy="7042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0C72245-103E-413E-88F7-3F0FB20E6925}"/>
              </a:ext>
            </a:extLst>
          </p:cNvPr>
          <p:cNvSpPr txBox="1"/>
          <p:nvPr/>
        </p:nvSpPr>
        <p:spPr>
          <a:xfrm>
            <a:off x="4390007" y="4992869"/>
            <a:ext cx="4643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/>
              <a:t>Java</a:t>
            </a:r>
            <a:r>
              <a:rPr lang="zh-CN" altLang="en-US" sz="2400" dirty="0"/>
              <a:t>重写一遍；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Jython</a:t>
            </a:r>
            <a:r>
              <a:rPr lang="zh-CN" altLang="en-US" sz="2400" dirty="0"/>
              <a:t>调用；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通过操作系统的文件功能调用；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CN" sz="2400" dirty="0">
                <a:solidFill>
                  <a:srgbClr val="FF0000"/>
                </a:solidFill>
              </a:rPr>
              <a:t>API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966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8F58B-F4F3-43B2-B9DE-E3E3260F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Flask</a:t>
            </a:r>
            <a:r>
              <a:rPr lang="zh-CN" altLang="en-US" dirty="0"/>
              <a:t>为模型创建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0B5271-9089-496A-B48E-F401A7D743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02" y="1690688"/>
            <a:ext cx="9323196" cy="432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64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0B219-6856-4495-8381-42E8003C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Postman</a:t>
            </a:r>
            <a:r>
              <a:rPr lang="zh-CN" altLang="en-US" dirty="0"/>
              <a:t>中测试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039E89-85A7-49C2-AD30-941BF55920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34" y="2113952"/>
            <a:ext cx="6851657" cy="38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25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27F2-23BC-41E8-BFA3-63AB888B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Request</a:t>
            </a:r>
            <a:r>
              <a:rPr lang="zh-CN" altLang="en-US" dirty="0"/>
              <a:t>测试</a:t>
            </a:r>
            <a:r>
              <a:rPr lang="en-US" altLang="zh-CN" dirty="0"/>
              <a:t>/</a:t>
            </a:r>
            <a:r>
              <a:rPr lang="zh-CN" altLang="en-US" dirty="0"/>
              <a:t>调用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542E5A-4C03-48D1-8E21-9412E031024F}"/>
              </a:ext>
            </a:extLst>
          </p:cNvPr>
          <p:cNvSpPr/>
          <p:nvPr/>
        </p:nvSpPr>
        <p:spPr>
          <a:xfrm>
            <a:off x="946952" y="1834458"/>
            <a:ext cx="10298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requests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4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people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"Age"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85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"Sex"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"male"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"Embarked"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"S"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},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"Age"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24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"Sex"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"female"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"Embarked"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"C"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},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"Age"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"Sex"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"male"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"Embarked"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"C"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},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"Age"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21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"Sex"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"male"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"Embarked"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"S"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sz="2400" dirty="0">
                <a:solidFill>
                  <a:srgbClr val="808080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  <a:endParaRPr lang="zh-CN" altLang="en-US" sz="24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4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api_url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"http://127.0.0.1:12345/predict"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my_request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requests</a:t>
            </a:r>
            <a:r>
              <a:rPr lang="en-US" altLang="zh-CN" sz="24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post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api_url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json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people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json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print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my_request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09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D754F-8439-4947-8CCB-C15CB798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Flask</a:t>
            </a:r>
            <a:r>
              <a:rPr lang="zh-CN" altLang="en-US" dirty="0"/>
              <a:t>到</a:t>
            </a:r>
            <a:r>
              <a:rPr lang="en-US" altLang="zh-CN" dirty="0" err="1"/>
              <a:t>FastAPI</a:t>
            </a:r>
            <a:endParaRPr lang="zh-CN" altLang="en-US" dirty="0"/>
          </a:p>
        </p:txBody>
      </p:sp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F204EE20-8602-47EB-BF26-CEDEA0AA5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4" y="2199456"/>
            <a:ext cx="2964215" cy="3810000"/>
          </a:xfrm>
          <a:prstGeom prst="rect">
            <a:avLst/>
          </a:prstGeom>
          <a:noFill/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15A2ECC-9E8D-4F03-BC8C-FEA8C79271DD}"/>
              </a:ext>
            </a:extLst>
          </p:cNvPr>
          <p:cNvGrpSpPr/>
          <p:nvPr/>
        </p:nvGrpSpPr>
        <p:grpSpPr>
          <a:xfrm>
            <a:off x="8327255" y="2199456"/>
            <a:ext cx="3195221" cy="3810000"/>
            <a:chOff x="9782573" y="2468598"/>
            <a:chExt cx="2061673" cy="2185373"/>
          </a:xfrm>
        </p:grpSpPr>
        <p:pic>
          <p:nvPicPr>
            <p:cNvPr id="8" name="Picture 14">
              <a:extLst>
                <a:ext uri="{FF2B5EF4-FFF2-40B4-BE49-F238E27FC236}">
                  <a16:creationId xmlns:a16="http://schemas.microsoft.com/office/drawing/2014/main" id="{0413CA74-DC8F-4A90-B836-1DC289CD1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2573" y="2468598"/>
              <a:ext cx="2061673" cy="218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8">
              <a:extLst>
                <a:ext uri="{FF2B5EF4-FFF2-40B4-BE49-F238E27FC236}">
                  <a16:creationId xmlns:a16="http://schemas.microsoft.com/office/drawing/2014/main" id="{D066D635-E016-42A1-AB0F-89C04F925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4637" y="2468598"/>
              <a:ext cx="519609" cy="4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12">
            <a:extLst>
              <a:ext uri="{FF2B5EF4-FFF2-40B4-BE49-F238E27FC236}">
                <a16:creationId xmlns:a16="http://schemas.microsoft.com/office/drawing/2014/main" id="{41EB7188-824F-45C4-A1AC-A6ACEAD01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3626"/>
            <a:ext cx="5060852" cy="110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01F26B2-80EE-49C1-B351-399ACFA1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46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2BC3A-55EB-4E34-97CA-F8EC0EE0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重写一个</a:t>
            </a:r>
            <a:r>
              <a:rPr lang="en-US" altLang="zh-CN" dirty="0"/>
              <a:t>Flask API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13D105-EC79-4D87-9D1C-2EE34F8CD57B}"/>
              </a:ext>
            </a:extLst>
          </p:cNvPr>
          <p:cNvSpPr/>
          <p:nvPr/>
        </p:nvSpPr>
        <p:spPr>
          <a:xfrm>
            <a:off x="838200" y="1690688"/>
            <a:ext cx="109195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request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0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__name__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0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5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US" altLang="zh-CN" sz="2000" dirty="0" err="1">
                <a:solidFill>
                  <a:srgbClr val="805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'/insert'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methods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=[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'POST'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])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insert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request</a:t>
            </a:r>
            <a:r>
              <a:rPr lang="en-US" altLang="zh-CN" sz="20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json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'name'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age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'age'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age_after_10_years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age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+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msg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zh-CN" altLang="en-US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此人名叫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{name}</a:t>
            </a:r>
            <a:r>
              <a:rPr lang="zh-CN" altLang="en-US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，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</a:t>
            </a:r>
            <a:r>
              <a:rPr lang="zh-CN" altLang="en-US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年后，此人年龄：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{age_after_10_years}'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'success'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'msg'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msg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0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__name__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'__main__'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en-US" altLang="zh-CN" sz="20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debug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zh-CN" altLang="en-US" sz="20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30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B4E39F-B281-46A9-8A2E-D05F84A62E71}"/>
              </a:ext>
            </a:extLst>
          </p:cNvPr>
          <p:cNvSpPr/>
          <p:nvPr/>
        </p:nvSpPr>
        <p:spPr>
          <a:xfrm>
            <a:off x="716132" y="1536174"/>
            <a:ext cx="107597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05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US" altLang="zh-CN" sz="2000" dirty="0" err="1">
                <a:solidFill>
                  <a:srgbClr val="805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'/insert'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methods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=[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'POST'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])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insert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request</a:t>
            </a:r>
            <a:r>
              <a:rPr lang="en-US" altLang="zh-CN" sz="20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json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altLang="zh-CN" sz="20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'name'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‘success’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False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‘msg’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‘name </a:t>
            </a:r>
            <a:r>
              <a:rPr lang="zh-CN" altLang="en-US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参数不可省略，不可为空！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age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altLang="zh-CN" sz="20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'age'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isinstance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‘success’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False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‘msg’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‘age</a:t>
            </a:r>
            <a:r>
              <a:rPr lang="zh-CN" altLang="en-US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参数不是数字！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age_after_10_years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age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+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msg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zh-CN" altLang="en-US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此人名叫：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{name}</a:t>
            </a:r>
            <a:r>
              <a:rPr lang="zh-CN" altLang="en-US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，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</a:t>
            </a:r>
            <a:r>
              <a:rPr lang="zh-CN" altLang="en-US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年后，此人年龄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{age_after_10_years}'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'success'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'msg'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msg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zh-CN" altLang="en-US" sz="20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373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1439-16D0-4980-AF78-8D137F44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FastAPI</a:t>
            </a:r>
            <a:r>
              <a:rPr lang="zh-CN" altLang="en-US" dirty="0"/>
              <a:t>基础入门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2EEFB-9D02-4AAE-A0FD-FECF5A14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现代化的 </a:t>
            </a:r>
            <a:r>
              <a:rPr lang="en-US" altLang="zh-CN" dirty="0"/>
              <a:t>web 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性能堪比</a:t>
            </a:r>
            <a:r>
              <a:rPr lang="en-US" altLang="zh-CN" dirty="0"/>
              <a:t>Node.js</a:t>
            </a:r>
            <a:r>
              <a:rPr lang="zh-CN" altLang="en-US" dirty="0"/>
              <a:t>和</a:t>
            </a:r>
            <a:r>
              <a:rPr lang="en-US" altLang="zh-CN" dirty="0"/>
              <a:t>Go</a:t>
            </a:r>
            <a:endParaRPr lang="zh-CN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40337AC-21C8-4AD3-AAEC-A0C8D33A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261"/>
            <a:ext cx="4769464" cy="1720364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1CC107-182E-487E-93B2-17FF171CAE64}"/>
              </a:ext>
            </a:extLst>
          </p:cNvPr>
          <p:cNvSpPr/>
          <p:nvPr/>
        </p:nvSpPr>
        <p:spPr>
          <a:xfrm>
            <a:off x="4237158" y="3927914"/>
            <a:ext cx="37176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pip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install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fastapi</a:t>
            </a:r>
            <a:endParaRPr lang="en-US" altLang="zh-CN" sz="2400" dirty="0">
              <a:solidFill>
                <a:srgbClr val="0000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latin typeface="Hack" panose="020B0609030202020204" pitchFamily="49" charset="0"/>
                <a:cs typeface="Hack" panose="020B0609030202020204" pitchFamily="49" charset="0"/>
              </a:rPr>
              <a:t>pip install </a:t>
            </a:r>
            <a:r>
              <a:rPr lang="en-US" altLang="zh-CN" sz="2400" dirty="0" err="1">
                <a:latin typeface="Hack" panose="020B0609030202020204" pitchFamily="49" charset="0"/>
                <a:cs typeface="Hack" panose="020B0609030202020204" pitchFamily="49" charset="0"/>
              </a:rPr>
              <a:t>uvicorn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96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8FCE6-BFCA-4D5B-AF04-B765C04C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FastAPI</a:t>
            </a:r>
            <a:r>
              <a:rPr lang="en-US" altLang="zh-CN" dirty="0"/>
              <a:t> Web-API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A5F14D-F2AD-4EB9-AB66-37199A6A61FC}"/>
              </a:ext>
            </a:extLst>
          </p:cNvPr>
          <p:cNvSpPr/>
          <p:nvPr/>
        </p:nvSpPr>
        <p:spPr>
          <a:xfrm>
            <a:off x="1020933" y="2274838"/>
            <a:ext cx="104046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fastapi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FastAPI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4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FastAPI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4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5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US" altLang="zh-CN" sz="2400" dirty="0" err="1">
                <a:solidFill>
                  <a:srgbClr val="805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app.get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'/'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index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‘message‘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CN" altLang="en-US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你已经正确创建 </a:t>
            </a:r>
            <a:r>
              <a:rPr lang="en-US" altLang="zh-CN" sz="2400" dirty="0" err="1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FastAPI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CN" altLang="en-US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服务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07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C84D0-5ECD-4BF0-9D29-1120E62D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FastAPI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F80C32-38EF-4085-B2ED-452D6441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82" y="2904477"/>
            <a:ext cx="6743923" cy="1427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74152D-219A-447F-811F-D9C7B61BDD10}"/>
              </a:ext>
            </a:extLst>
          </p:cNvPr>
          <p:cNvSpPr/>
          <p:nvPr/>
        </p:nvSpPr>
        <p:spPr>
          <a:xfrm>
            <a:off x="2776060" y="1690688"/>
            <a:ext cx="6320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uvicorn</a:t>
            </a:r>
            <a:r>
              <a:rPr lang="it-IT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it-IT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fastapi_demo</a:t>
            </a:r>
            <a:r>
              <a:rPr lang="it-IT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it-IT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it-IT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it-IT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</a:t>
            </a:r>
            <a:r>
              <a:rPr lang="it-IT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reload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38B7EF-BA50-4300-8A63-E6EAB131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80" y="5117844"/>
            <a:ext cx="6743923" cy="11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13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25D99-713D-4DD1-8E8F-A8DCA80F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Flask</a:t>
            </a:r>
            <a:r>
              <a:rPr lang="zh-CN" altLang="en-US" dirty="0"/>
              <a:t>到</a:t>
            </a:r>
            <a:r>
              <a:rPr lang="en-US" altLang="zh-CN" dirty="0" err="1"/>
              <a:t>FastAPI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A10667-8AAB-40DC-B273-E394666C8EFF}"/>
              </a:ext>
            </a:extLst>
          </p:cNvPr>
          <p:cNvSpPr/>
          <p:nvPr/>
        </p:nvSpPr>
        <p:spPr>
          <a:xfrm>
            <a:off x="560773" y="1600058"/>
            <a:ext cx="110704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fastapi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FastAPI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pydantic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BaseModel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0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FastAPI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00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People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BaseModel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address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salary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float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sz="2000" dirty="0">
                <a:solidFill>
                  <a:srgbClr val="808080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</a:p>
          <a:p>
            <a:r>
              <a:rPr lang="en-US" altLang="zh-CN" sz="2000" dirty="0">
                <a:solidFill>
                  <a:srgbClr val="805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US" altLang="zh-CN" sz="2000" dirty="0" err="1">
                <a:solidFill>
                  <a:srgbClr val="805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app.post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'/insert'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insert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people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People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age_after_10_years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people</a:t>
            </a:r>
            <a:r>
              <a:rPr lang="en-US" altLang="zh-CN" sz="20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age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+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msg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zh-CN" altLang="en-US" sz="2000" dirty="0">
                <a:solidFill>
                  <a:srgbClr val="7F007F"/>
                </a:solidFill>
                <a:latin typeface="Hack" panose="020B0609030202020204" pitchFamily="49" charset="0"/>
                <a:cs typeface="Hack" panose="020B0609030202020204" pitchFamily="49" charset="0"/>
              </a:rPr>
              <a:t>此人名字叫做：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{people.name}</a:t>
            </a:r>
            <a:r>
              <a:rPr lang="zh-CN" altLang="en-US" sz="2000" dirty="0">
                <a:solidFill>
                  <a:srgbClr val="7F007F"/>
                </a:solidFill>
                <a:latin typeface="Hack" panose="020B0609030202020204" pitchFamily="49" charset="0"/>
                <a:cs typeface="Hack" panose="020B0609030202020204" pitchFamily="49" charset="0"/>
              </a:rPr>
              <a:t>，十年后此人年龄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{age_after_10_years}'</a:t>
            </a:r>
            <a:endParaRPr lang="en-US" altLang="zh-CN" sz="20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sz="20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'success'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'msg'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altLang="zh-CN" sz="20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msg</a:t>
            </a:r>
            <a:r>
              <a:rPr lang="en-US" altLang="zh-CN" sz="20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zh-CN" altLang="en-US" sz="20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9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B5628-01B0-43C0-85C6-7FAC5465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F0B25-16A9-49E9-BE32-B416A4B8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构建机器学习模型</a:t>
            </a:r>
          </a:p>
          <a:p>
            <a:r>
              <a:rPr lang="zh-CN" altLang="en-US" dirty="0"/>
              <a:t>保存机器学习模型：序列化和反序列化</a:t>
            </a:r>
            <a:endParaRPr lang="en-US" altLang="zh-CN" dirty="0"/>
          </a:p>
          <a:p>
            <a:r>
              <a:rPr lang="en-US" altLang="zh-CN" dirty="0"/>
              <a:t>Flask</a:t>
            </a:r>
            <a:r>
              <a:rPr lang="zh-CN" altLang="en-US" dirty="0"/>
              <a:t>基础入门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Flask</a:t>
            </a:r>
            <a:r>
              <a:rPr lang="zh-CN" altLang="en-US" dirty="0"/>
              <a:t>为模型创建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Postman</a:t>
            </a:r>
            <a:r>
              <a:rPr lang="zh-CN" altLang="en-US" dirty="0"/>
              <a:t>中测试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Request</a:t>
            </a:r>
            <a:r>
              <a:rPr lang="zh-CN" altLang="en-US" dirty="0"/>
              <a:t>测试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Flask</a:t>
            </a:r>
            <a:r>
              <a:rPr lang="zh-CN" altLang="en-US" dirty="0"/>
              <a:t>到</a:t>
            </a:r>
            <a:r>
              <a:rPr lang="en-US" altLang="zh-CN" dirty="0" err="1"/>
              <a:t>FastAPI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259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973F-5E21-4F3A-8DFD-7DA64DD8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openapi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59C245-CF07-48B0-8715-87DC245DE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12" y="1312271"/>
            <a:ext cx="10264975" cy="51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78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E7DAF-433F-45AD-9FAD-6AEC90E4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速度比较（调用</a:t>
            </a:r>
            <a:r>
              <a:rPr lang="en-US" altLang="zh-CN" dirty="0"/>
              <a:t>1000</a:t>
            </a:r>
            <a:r>
              <a:rPr lang="zh-CN" altLang="en-US" dirty="0"/>
              <a:t>次）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3F4BC04-1409-41AF-818A-B0BD686B0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04953"/>
              </p:ext>
            </p:extLst>
          </p:nvPr>
        </p:nvGraphicFramePr>
        <p:xfrm>
          <a:off x="1731147" y="2095130"/>
          <a:ext cx="9259407" cy="348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703">
                  <a:extLst>
                    <a:ext uri="{9D8B030D-6E8A-4147-A177-3AD203B41FA5}">
                      <a16:colId xmlns:a16="http://schemas.microsoft.com/office/drawing/2014/main" val="2734251173"/>
                    </a:ext>
                  </a:extLst>
                </a:gridCol>
                <a:gridCol w="3829235">
                  <a:extLst>
                    <a:ext uri="{9D8B030D-6E8A-4147-A177-3AD203B41FA5}">
                      <a16:colId xmlns:a16="http://schemas.microsoft.com/office/drawing/2014/main" val="2367975170"/>
                    </a:ext>
                  </a:extLst>
                </a:gridCol>
                <a:gridCol w="3086469">
                  <a:extLst>
                    <a:ext uri="{9D8B030D-6E8A-4147-A177-3AD203B41FA5}">
                      <a16:colId xmlns:a16="http://schemas.microsoft.com/office/drawing/2014/main" val="3463868015"/>
                    </a:ext>
                  </a:extLst>
                </a:gridCol>
              </a:tblGrid>
              <a:tr h="9787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Postman</a:t>
                      </a:r>
                      <a:r>
                        <a:rPr lang="zh-CN" altLang="en-US" sz="2800" dirty="0"/>
                        <a:t>测试耗时</a:t>
                      </a:r>
                      <a:r>
                        <a:rPr lang="en-US" altLang="zh-CN" sz="2800" dirty="0" err="1"/>
                        <a:t>ms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Timeit</a:t>
                      </a:r>
                      <a:r>
                        <a:rPr lang="zh-CN" altLang="en-US" sz="2800" dirty="0"/>
                        <a:t>测试耗时</a:t>
                      </a:r>
                      <a:r>
                        <a:rPr lang="en-US" altLang="zh-CN" sz="2800" dirty="0"/>
                        <a:t>s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080434"/>
                  </a:ext>
                </a:extLst>
              </a:tr>
              <a:tr h="83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Flask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3993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3.8870098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245573"/>
                  </a:ext>
                </a:extLst>
              </a:tr>
              <a:tr h="836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同步</a:t>
                      </a:r>
                      <a:r>
                        <a:rPr lang="en-US" altLang="zh-CN" sz="2800" dirty="0" err="1"/>
                        <a:t>FastAPI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3151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3.6920657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490241"/>
                  </a:ext>
                </a:extLst>
              </a:tr>
              <a:tr h="836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异步</a:t>
                      </a:r>
                      <a:r>
                        <a:rPr lang="en-US" altLang="zh-CN" sz="2800" dirty="0" err="1"/>
                        <a:t>FastAPI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2772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2.8521206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087343"/>
                  </a:ext>
                </a:extLst>
              </a:tr>
            </a:tbl>
          </a:graphicData>
        </a:graphic>
      </p:graphicFrame>
      <p:pic>
        <p:nvPicPr>
          <p:cNvPr id="4" name="Picture 10">
            <a:extLst>
              <a:ext uri="{FF2B5EF4-FFF2-40B4-BE49-F238E27FC236}">
                <a16:creationId xmlns:a16="http://schemas.microsoft.com/office/drawing/2014/main" id="{9A51EF9D-03D6-448E-A825-C2955B33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46" y="3287643"/>
            <a:ext cx="1020192" cy="10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76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D0ECC-E028-4B3D-BD06-38E1FDAE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hlinkClick r:id="rId2"/>
              </a:rPr>
              <a:t>https://www.techempower.com/benchmarks/#section=test&amp;runid=7464e520-0dc2-473d-bd34-dbdfd7e85911&amp;hw=ph&amp;test=query&amp;l=z8kflr-v</a:t>
            </a:r>
            <a:endParaRPr lang="zh-CN" alt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49AFAE-9CE2-402C-94A1-87181A491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3848" y="1825625"/>
            <a:ext cx="67243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0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849BFED-ED17-4B41-BCF3-DC080AED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405965-0B1E-4228-9CBE-2C76C823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什么是 </a:t>
            </a:r>
            <a:r>
              <a:rPr lang="en-US" altLang="zh-CN" b="1" dirty="0"/>
              <a:t>API </a:t>
            </a:r>
            <a:r>
              <a:rPr lang="zh-CN" altLang="en-US" b="1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CADCC-E4CA-4A76-9B7C-21B197FF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092" y="5833137"/>
            <a:ext cx="7941816" cy="6597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以标准数据交换格式返回数据（如</a:t>
            </a:r>
            <a:r>
              <a:rPr lang="en-US" altLang="zh-CN" dirty="0"/>
              <a:t>JSON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等）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427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5B3B1-C814-4FF0-A01A-8DFB6C1F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流行的机器学习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932A4-0D27-4163-A9CC-8D184690B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https://ai.baidu.com/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https://ai.qq.com/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https://ai.aliyun.com/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https://www.xfyun.cn/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https://ai.sogou.com/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https://www.sensetime.com/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https://www.faceplusplus.com.cn/</a:t>
            </a:r>
            <a:endParaRPr lang="en-US" altLang="zh-CN" dirty="0"/>
          </a:p>
          <a:p>
            <a:r>
              <a:rPr lang="en-US" altLang="zh-CN" dirty="0">
                <a:hlinkClick r:id="rId9"/>
              </a:rPr>
              <a:t>https://ailab.bytedance.com/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386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6008-D304-4EDF-8E3E-EAD2A174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14B7C-9266-439F-9D7C-5AFF548A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聚类</a:t>
            </a:r>
          </a:p>
          <a:p>
            <a:r>
              <a:rPr lang="zh-CN" altLang="en-US" dirty="0"/>
              <a:t>回归</a:t>
            </a:r>
          </a:p>
          <a:p>
            <a:r>
              <a:rPr lang="zh-CN" altLang="en-US" dirty="0"/>
              <a:t>分类</a:t>
            </a:r>
          </a:p>
          <a:p>
            <a:r>
              <a:rPr lang="zh-CN" altLang="en-US" dirty="0"/>
              <a:t>降维</a:t>
            </a:r>
          </a:p>
          <a:p>
            <a:r>
              <a:rPr lang="zh-CN" altLang="en-US" dirty="0"/>
              <a:t>模型选择</a:t>
            </a:r>
          </a:p>
          <a:p>
            <a:r>
              <a:rPr lang="zh-CN" altLang="en-US" dirty="0"/>
              <a:t>预处理（缺失值填充和特征编码）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4493EC-5051-41E5-89F0-DFC5274B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77" y="167041"/>
            <a:ext cx="4269227" cy="1523647"/>
          </a:xfrm>
          <a:prstGeom prst="rect">
            <a:avLst/>
          </a:prstGeom>
        </p:spPr>
      </p:pic>
      <p:sp>
        <p:nvSpPr>
          <p:cNvPr id="9" name="矩形 8" descr="sklearn.preprocessing">
            <a:extLst>
              <a:ext uri="{FF2B5EF4-FFF2-40B4-BE49-F238E27FC236}">
                <a16:creationId xmlns:a16="http://schemas.microsoft.com/office/drawing/2014/main" id="{A3AE4961-B9B9-4639-9F7F-D86ECD6893DD}"/>
              </a:ext>
            </a:extLst>
          </p:cNvPr>
          <p:cNvSpPr/>
          <p:nvPr/>
        </p:nvSpPr>
        <p:spPr>
          <a:xfrm>
            <a:off x="976544" y="5370867"/>
            <a:ext cx="3968318" cy="941033"/>
          </a:xfrm>
          <a:prstGeom prst="rect">
            <a:avLst/>
          </a:prstGeom>
          <a:solidFill>
            <a:srgbClr val="349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sklearn.preprocessing</a:t>
            </a:r>
            <a:endParaRPr lang="zh-CN" altLang="en-US" sz="2800" dirty="0"/>
          </a:p>
        </p:txBody>
      </p:sp>
      <p:sp>
        <p:nvSpPr>
          <p:cNvPr id="12" name="矩形 11" descr="sklearn.preprocessing">
            <a:extLst>
              <a:ext uri="{FF2B5EF4-FFF2-40B4-BE49-F238E27FC236}">
                <a16:creationId xmlns:a16="http://schemas.microsoft.com/office/drawing/2014/main" id="{CBCF64AF-0796-4018-BD46-82B5F5D5F755}"/>
              </a:ext>
            </a:extLst>
          </p:cNvPr>
          <p:cNvSpPr/>
          <p:nvPr/>
        </p:nvSpPr>
        <p:spPr>
          <a:xfrm>
            <a:off x="5958396" y="5026118"/>
            <a:ext cx="2794987" cy="762123"/>
          </a:xfrm>
          <a:prstGeom prst="rect">
            <a:avLst/>
          </a:prstGeom>
          <a:solidFill>
            <a:srgbClr val="F89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LabelEncoder</a:t>
            </a:r>
            <a:endParaRPr lang="zh-CN" altLang="en-US" sz="2800" dirty="0"/>
          </a:p>
        </p:txBody>
      </p:sp>
      <p:sp>
        <p:nvSpPr>
          <p:cNvPr id="13" name="矩形 12" descr="sklearn.preprocessing">
            <a:extLst>
              <a:ext uri="{FF2B5EF4-FFF2-40B4-BE49-F238E27FC236}">
                <a16:creationId xmlns:a16="http://schemas.microsoft.com/office/drawing/2014/main" id="{85FD0986-4B41-42B3-AF2D-ED77FB985DEC}"/>
              </a:ext>
            </a:extLst>
          </p:cNvPr>
          <p:cNvSpPr/>
          <p:nvPr/>
        </p:nvSpPr>
        <p:spPr>
          <a:xfrm>
            <a:off x="5958396" y="5930838"/>
            <a:ext cx="2794987" cy="762123"/>
          </a:xfrm>
          <a:prstGeom prst="rect">
            <a:avLst/>
          </a:prstGeom>
          <a:solidFill>
            <a:srgbClr val="F89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OneHotEncoder</a:t>
            </a:r>
            <a:endParaRPr lang="zh-CN" altLang="en-US" sz="28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88BF17-3A32-42B2-9447-D07D5D04F19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944862" y="5407180"/>
            <a:ext cx="1013534" cy="43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138E57E-B501-4951-8491-416E07DEC55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944862" y="5841384"/>
            <a:ext cx="1013534" cy="47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97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F663F-7EF1-4818-83B8-27AF4017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泰坦尼克号乘客生存预测模型（分类）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231DE03-14D2-4E3C-B1EB-23BFD0DEB9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4437"/>
            <a:ext cx="6348011" cy="317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0CE10FB3-7F8B-412F-95CB-CED5CE2E3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658448"/>
              </p:ext>
            </p:extLst>
          </p:nvPr>
        </p:nvGraphicFramePr>
        <p:xfrm>
          <a:off x="7740588" y="2454436"/>
          <a:ext cx="3613212" cy="3174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338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6B239-BBAC-46CE-91DB-005A83EE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0D83D2-BB12-49AB-825A-4707364F6127}"/>
              </a:ext>
            </a:extLst>
          </p:cNvPr>
          <p:cNvSpPr/>
          <p:nvPr/>
        </p:nvSpPr>
        <p:spPr>
          <a:xfrm>
            <a:off x="838200" y="1810028"/>
            <a:ext cx="95257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Import dependencies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pandas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pd</a:t>
            </a:r>
            <a:endParaRPr lang="en-US" altLang="zh-CN" sz="2400" b="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np</a:t>
            </a:r>
            <a:endParaRPr lang="en-US" altLang="zh-CN" sz="2400" b="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CN" altLang="en-US" sz="2400" b="0" dirty="0">
              <a:solidFill>
                <a:srgbClr val="80808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007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Load the dataset </a:t>
            </a:r>
          </a:p>
          <a:p>
            <a:r>
              <a:rPr lang="en-US" altLang="zh-CN" sz="2400" b="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url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0" dirty="0" err="1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r"D</a:t>
            </a:r>
            <a:r>
              <a:rPr lang="en-US" altLang="zh-CN" sz="2400" b="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:\git_project\mpi\data\titanic\train.csv"</a:t>
            </a:r>
            <a:endParaRPr lang="en-US" altLang="zh-CN" sz="2400" b="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df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pd</a:t>
            </a:r>
            <a:r>
              <a:rPr lang="en-US" altLang="zh-CN" sz="24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b="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read_csv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b="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url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400" b="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include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altLang="zh-CN" sz="2400" b="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'Age'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'Sex'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'Embarked'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'Survived'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007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Only four features</a:t>
            </a:r>
            <a:endParaRPr lang="en-US" altLang="zh-CN" sz="2400" b="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df_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b="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df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altLang="zh-CN" sz="2400" b="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include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893F20-68EC-4E58-998A-17A25C7E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940" y="438150"/>
            <a:ext cx="3429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7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90C3-1FB3-4518-A01F-4EDDD0FE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r>
              <a:rPr lang="en-US" altLang="zh-CN" dirty="0"/>
              <a:t>——</a:t>
            </a:r>
            <a:r>
              <a:rPr lang="zh-CN" altLang="en-US" dirty="0"/>
              <a:t>填充缺失值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D0B97-8293-4AF3-AE3D-E9BC6A88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“</a:t>
            </a:r>
            <a:r>
              <a:rPr lang="en-US" altLang="zh-CN" dirty="0"/>
              <a:t>age”</a:t>
            </a:r>
            <a:r>
              <a:rPr lang="zh-CN" altLang="en-US" dirty="0"/>
              <a:t>特征列中有不少缺失值，可以汇总统计后用中位数或平均数来填充；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不能识别</a:t>
            </a:r>
            <a:r>
              <a:rPr lang="en-US" altLang="zh-CN" dirty="0" err="1"/>
              <a:t>NaN</a:t>
            </a:r>
            <a:r>
              <a:rPr lang="zh-CN" altLang="en-US" dirty="0"/>
              <a:t>，所以我们还要为此编写一个辅助函数：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EFD87C-829A-4A4F-A796-AC643D9B4C75}"/>
              </a:ext>
            </a:extLst>
          </p:cNvPr>
          <p:cNvSpPr/>
          <p:nvPr/>
        </p:nvSpPr>
        <p:spPr>
          <a:xfrm>
            <a:off x="1879107" y="3422342"/>
            <a:ext cx="8433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categoricals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[]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for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col_type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df_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dtypes</a:t>
            </a:r>
            <a:r>
              <a:rPr lang="en-US" altLang="zh-CN" sz="24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iteritems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col_type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'O'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categoricals</a:t>
            </a:r>
            <a:r>
              <a:rPr lang="en-US" altLang="zh-CN" sz="2400" b="1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append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altLang="zh-CN" sz="2400" b="1" dirty="0">
                <a:solidFill>
                  <a:srgbClr val="0000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endParaRPr lang="en-US" altLang="zh-CN" sz="2400" dirty="0">
              <a:solidFill>
                <a:srgbClr val="80808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df_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].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fillna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sz="2400" dirty="0">
                <a:solidFill>
                  <a:srgbClr val="007F7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altLang="zh-CN" sz="24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inplace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altLang="zh-CN" sz="2400" b="1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9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1599</Words>
  <Application>Microsoft Office PowerPoint</Application>
  <PresentationFormat>宽屏</PresentationFormat>
  <Paragraphs>234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Hack</vt:lpstr>
      <vt:lpstr>Office 主题​​</vt:lpstr>
      <vt:lpstr>PowerPoint 演示文稿</vt:lpstr>
      <vt:lpstr>如何将它们连接起来？</vt:lpstr>
      <vt:lpstr>目录</vt:lpstr>
      <vt:lpstr>什么是 API ？</vt:lpstr>
      <vt:lpstr>流行的机器学习API</vt:lpstr>
      <vt:lpstr>构建机器学习模型</vt:lpstr>
      <vt:lpstr>泰坦尼克号乘客生存预测模型（分类）</vt:lpstr>
      <vt:lpstr>数据读取</vt:lpstr>
      <vt:lpstr>数据预处理——填充缺失值</vt:lpstr>
      <vt:lpstr>数据预处理——特征编码</vt:lpstr>
      <vt:lpstr>训练机器学习模型——Logistic回归分类器</vt:lpstr>
      <vt:lpstr>保存机器学习模型——Pickling</vt:lpstr>
      <vt:lpstr>Flask基础入门</vt:lpstr>
      <vt:lpstr>Flask Web-API</vt:lpstr>
      <vt:lpstr>用Flask为模型创建API</vt:lpstr>
      <vt:lpstr>用Flask为模型创建API</vt:lpstr>
      <vt:lpstr>Robust鲁棒性</vt:lpstr>
      <vt:lpstr>用Flask为模型创建API</vt:lpstr>
      <vt:lpstr>用Flask为模型创建API</vt:lpstr>
      <vt:lpstr>用Flask为模型创建API</vt:lpstr>
      <vt:lpstr>在Postman中测试API</vt:lpstr>
      <vt:lpstr>使用Request测试/调用API</vt:lpstr>
      <vt:lpstr>从Flask到FastAPI</vt:lpstr>
      <vt:lpstr>重写一个Flask API</vt:lpstr>
      <vt:lpstr>PowerPoint 演示文稿</vt:lpstr>
      <vt:lpstr>FastAPI基础入门</vt:lpstr>
      <vt:lpstr>FastAPI Web-API</vt:lpstr>
      <vt:lpstr>运行FastAPI</vt:lpstr>
      <vt:lpstr>从Flask到FastAPI</vt:lpstr>
      <vt:lpstr>openapi</vt:lpstr>
      <vt:lpstr>速度比较（调用1000次）</vt:lpstr>
      <vt:lpstr>https://www.techempower.com/benchmarks/#section=test&amp;runid=7464e520-0dc2-473d-bd34-dbdfd7e85911&amp;hw=ph&amp;test=query&amp;l=z8kflr-v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                  FastAPI</dc:title>
  <dc:creator>IAO</dc:creator>
  <cp:lastModifiedBy>IAO</cp:lastModifiedBy>
  <cp:revision>79</cp:revision>
  <dcterms:created xsi:type="dcterms:W3CDTF">2020-06-30T02:23:23Z</dcterms:created>
  <dcterms:modified xsi:type="dcterms:W3CDTF">2020-08-25T07:36:35Z</dcterms:modified>
</cp:coreProperties>
</file>