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4" d="100"/>
          <a:sy n="64" d="100"/>
        </p:scale>
        <p:origin x="83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E12A60E4-C6F4-614F-95EE-6F0B8E16033E}" type="datetimeFigureOut">
              <a:rPr lang="en-US" smtClean="0"/>
              <a:t>10/11/2023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16AEFD0-714A-AD42-B627-385E1591960A}" type="slidenum">
              <a:rPr lang="en-US" smtClean="0"/>
              <a:t>‹#›</a:t>
            </a:fld>
            <a:endParaRPr lang="en-US"/>
          </a:p>
        </p:txBody>
      </p:sp>
    </p:spTree>
    <p:extLst>
      <p:ext uri="{BB962C8B-B14F-4D97-AF65-F5344CB8AC3E}">
        <p14:creationId xmlns:p14="http://schemas.microsoft.com/office/powerpoint/2010/main" val="323536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1331004" y="1552963"/>
            <a:ext cx="12466196" cy="3036896"/>
          </a:xfrm>
          <a:prstGeom prst="rect">
            <a:avLst/>
          </a:prstGeom>
          <a:noFill/>
          <a:ln/>
        </p:spPr>
        <p:txBody>
          <a:bodyPr wrap="square" rtlCol="0" anchor="t"/>
          <a:lstStyle/>
          <a:p>
            <a:pPr marL="0" indent="0">
              <a:lnSpc>
                <a:spcPts val="6561"/>
              </a:lnSpc>
              <a:buNone/>
            </a:pPr>
            <a:r>
              <a:rPr lang="en-US" sz="6600" b="1" dirty="0">
                <a:solidFill>
                  <a:srgbClr val="FF726D"/>
                </a:solidFill>
                <a:latin typeface="Inconsolata" pitchFamily="34" charset="0"/>
                <a:ea typeface="Inconsolata" pitchFamily="34" charset="-122"/>
                <a:cs typeface="Inconsolata" pitchFamily="34" charset="-120"/>
              </a:rPr>
              <a:t>Building a Smarter AI-Powered       Spam Classifier</a:t>
            </a:r>
            <a:endParaRPr lang="en-US" sz="6600" dirty="0"/>
          </a:p>
        </p:txBody>
      </p:sp>
      <p:sp>
        <p:nvSpPr>
          <p:cNvPr id="5" name="Text 3"/>
          <p:cNvSpPr/>
          <p:nvPr/>
        </p:nvSpPr>
        <p:spPr>
          <a:xfrm>
            <a:off x="1829691" y="3718617"/>
            <a:ext cx="10971017" cy="4848410"/>
          </a:xfrm>
          <a:prstGeom prst="rect">
            <a:avLst/>
          </a:prstGeom>
          <a:noFill/>
          <a:ln/>
        </p:spPr>
        <p:txBody>
          <a:bodyPr wrap="square" rtlCol="0" anchor="t"/>
          <a:lstStyle/>
          <a:p>
            <a:pPr marL="0" indent="0">
              <a:lnSpc>
                <a:spcPts val="2799"/>
              </a:lnSpc>
              <a:buNone/>
            </a:pPr>
            <a:endParaRPr lang="en-US" sz="4400" b="1" dirty="0"/>
          </a:p>
        </p:txBody>
      </p:sp>
      <p:sp>
        <p:nvSpPr>
          <p:cNvPr id="8" name="Text 5"/>
          <p:cNvSpPr/>
          <p:nvPr/>
        </p:nvSpPr>
        <p:spPr>
          <a:xfrm>
            <a:off x="11688188" y="6215300"/>
            <a:ext cx="2225040" cy="388858"/>
          </a:xfrm>
          <a:prstGeom prst="rect">
            <a:avLst/>
          </a:prstGeom>
          <a:noFill/>
          <a:ln/>
        </p:spPr>
        <p:txBody>
          <a:bodyPr wrap="none" rtlCol="0" anchor="t"/>
          <a:lstStyle/>
          <a:p>
            <a:pPr marL="0" indent="0" algn="l">
              <a:lnSpc>
                <a:spcPts val="3062"/>
              </a:lnSpc>
              <a:buNone/>
            </a:pPr>
            <a:r>
              <a:rPr lang="en-US" sz="2187" b="1" dirty="0">
                <a:solidFill>
                  <a:srgbClr val="DAD1E6"/>
                </a:solidFill>
                <a:latin typeface="Fira Sans" pitchFamily="34" charset="0"/>
                <a:ea typeface="Fira Sans" pitchFamily="34" charset="-122"/>
                <a:cs typeface="Fira Sans" pitchFamily="34" charset="-120"/>
              </a:rPr>
              <a:t>By</a:t>
            </a:r>
          </a:p>
          <a:p>
            <a:pPr marL="0" indent="0" algn="l">
              <a:lnSpc>
                <a:spcPts val="3062"/>
              </a:lnSpc>
              <a:buNone/>
            </a:pPr>
            <a:r>
              <a:rPr lang="en-US" sz="2187" b="1" dirty="0">
                <a:solidFill>
                  <a:srgbClr val="DAD1E6"/>
                </a:solidFill>
                <a:latin typeface="Fira Sans" pitchFamily="34" charset="0"/>
                <a:ea typeface="Fira Sans" pitchFamily="34" charset="-122"/>
                <a:cs typeface="Fira Sans" pitchFamily="34" charset="-120"/>
              </a:rPr>
              <a:t> Thanush.S CSE</a:t>
            </a:r>
            <a:endParaRPr lang="en-US" sz="2187" dirty="0"/>
          </a:p>
        </p:txBody>
      </p:sp>
      <p:sp>
        <p:nvSpPr>
          <p:cNvPr id="18" name="TextBox 17">
            <a:extLst>
              <a:ext uri="{FF2B5EF4-FFF2-40B4-BE49-F238E27FC236}">
                <a16:creationId xmlns:a16="http://schemas.microsoft.com/office/drawing/2014/main" id="{74CBA3F5-A627-559A-9410-555B93BC2D81}"/>
              </a:ext>
            </a:extLst>
          </p:cNvPr>
          <p:cNvSpPr txBox="1"/>
          <p:nvPr/>
        </p:nvSpPr>
        <p:spPr>
          <a:xfrm>
            <a:off x="2281947" y="3512077"/>
            <a:ext cx="10066504" cy="830997"/>
          </a:xfrm>
          <a:prstGeom prst="rect">
            <a:avLst/>
          </a:prstGeom>
          <a:noFill/>
        </p:spPr>
        <p:txBody>
          <a:bodyPr wrap="square" rtlCol="0">
            <a:spAutoFit/>
          </a:bodyPr>
          <a:lstStyle/>
          <a:p>
            <a:pPr algn="l"/>
            <a:r>
              <a:rPr lang="en-US" sz="2400" b="1" dirty="0">
                <a:solidFill>
                  <a:srgbClr val="DAD1E6"/>
                </a:solidFill>
                <a:latin typeface="Fira Sans" pitchFamily="34" charset="0"/>
                <a:ea typeface="Fira Sans" pitchFamily="34" charset="-122"/>
                <a:cs typeface="Fira Sans" pitchFamily="34" charset="-120"/>
              </a:rPr>
              <a:t>In this presentation, we will explore the guidelines and procedures for creating a more intelligent spam classifier using AI technology.</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1077216" y="1034760"/>
            <a:ext cx="10058854" cy="1161398"/>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Importance of Spam Classification</a:t>
            </a:r>
            <a:endParaRPr lang="en-US" sz="4374" dirty="0"/>
          </a:p>
        </p:txBody>
      </p:sp>
      <p:sp>
        <p:nvSpPr>
          <p:cNvPr id="8" name="TextBox 7">
            <a:extLst>
              <a:ext uri="{FF2B5EF4-FFF2-40B4-BE49-F238E27FC236}">
                <a16:creationId xmlns:a16="http://schemas.microsoft.com/office/drawing/2014/main" id="{E87AC7E2-FEAF-D28D-6746-31F9E174923C}"/>
              </a:ext>
            </a:extLst>
          </p:cNvPr>
          <p:cNvSpPr txBox="1"/>
          <p:nvPr/>
        </p:nvSpPr>
        <p:spPr>
          <a:xfrm>
            <a:off x="1896682" y="5947649"/>
            <a:ext cx="6993319" cy="2062103"/>
          </a:xfrm>
          <a:prstGeom prst="rect">
            <a:avLst/>
          </a:prstGeom>
          <a:noFill/>
        </p:spPr>
        <p:txBody>
          <a:bodyPr wrap="square" rtlCol="0">
            <a:spAutoFit/>
          </a:bodyPr>
          <a:lstStyle/>
          <a:p>
            <a:pPr algn="l"/>
            <a:r>
              <a:rPr lang="en-US" sz="3200" b="1" dirty="0">
                <a:solidFill>
                  <a:schemeClr val="bg1"/>
                </a:solidFill>
              </a:rPr>
              <a:t>Time and Productivity:</a:t>
            </a:r>
            <a:r>
              <a:rPr lang="en-US" sz="2400" b="1" dirty="0">
                <a:solidFill>
                  <a:schemeClr val="bg1"/>
                </a:solidFill>
              </a:rPr>
              <a:t> </a:t>
            </a:r>
          </a:p>
          <a:p>
            <a:pPr algn="l"/>
            <a:r>
              <a:rPr lang="en-US" sz="2400" b="1" dirty="0">
                <a:solidFill>
                  <a:schemeClr val="bg1"/>
                </a:solidFill>
              </a:rPr>
              <a:t>                Users waste time sifting through spam messages. A smart classifier saves time and boosts productivity by prioritizing important communications.</a:t>
            </a:r>
          </a:p>
        </p:txBody>
      </p:sp>
      <p:sp>
        <p:nvSpPr>
          <p:cNvPr id="9" name="TextBox 8">
            <a:extLst>
              <a:ext uri="{FF2B5EF4-FFF2-40B4-BE49-F238E27FC236}">
                <a16:creationId xmlns:a16="http://schemas.microsoft.com/office/drawing/2014/main" id="{81DBE282-F56C-EC8F-AD3C-8695F0DAAEE5}"/>
              </a:ext>
            </a:extLst>
          </p:cNvPr>
          <p:cNvSpPr txBox="1"/>
          <p:nvPr/>
        </p:nvSpPr>
        <p:spPr>
          <a:xfrm>
            <a:off x="1896682" y="2122411"/>
            <a:ext cx="9239388" cy="1692771"/>
          </a:xfrm>
          <a:prstGeom prst="rect">
            <a:avLst/>
          </a:prstGeom>
          <a:noFill/>
        </p:spPr>
        <p:txBody>
          <a:bodyPr wrap="square" rtlCol="0">
            <a:spAutoFit/>
          </a:bodyPr>
          <a:lstStyle/>
          <a:p>
            <a:pPr algn="l"/>
            <a:r>
              <a:rPr lang="en-US" sz="3200" b="1" dirty="0">
                <a:solidFill>
                  <a:schemeClr val="bg1"/>
                </a:solidFill>
              </a:rPr>
              <a:t>Enhanced User Experience:</a:t>
            </a:r>
          </a:p>
          <a:p>
            <a:pPr algn="l"/>
            <a:r>
              <a:rPr lang="en-US" sz="2400" b="1" dirty="0">
                <a:solidFill>
                  <a:schemeClr val="bg1"/>
                </a:solidFill>
              </a:rPr>
              <a:t>               An effective spam classifier can significantly reduce unwanted messages , improving the user experience by ensuring that inboxes are filled with relevant, legitimate content</a:t>
            </a:r>
            <a:r>
              <a:rPr lang="en-US" sz="2400" b="1" dirty="0"/>
              <a:t>.</a:t>
            </a:r>
          </a:p>
        </p:txBody>
      </p:sp>
      <p:sp>
        <p:nvSpPr>
          <p:cNvPr id="10" name="TextBox 9">
            <a:extLst>
              <a:ext uri="{FF2B5EF4-FFF2-40B4-BE49-F238E27FC236}">
                <a16:creationId xmlns:a16="http://schemas.microsoft.com/office/drawing/2014/main" id="{5B2E5A27-F672-7BBD-40BC-D83EBA987357}"/>
              </a:ext>
            </a:extLst>
          </p:cNvPr>
          <p:cNvSpPr txBox="1"/>
          <p:nvPr/>
        </p:nvSpPr>
        <p:spPr>
          <a:xfrm>
            <a:off x="1896682" y="4035030"/>
            <a:ext cx="9467433" cy="1692771"/>
          </a:xfrm>
          <a:prstGeom prst="rect">
            <a:avLst/>
          </a:prstGeom>
          <a:noFill/>
        </p:spPr>
        <p:txBody>
          <a:bodyPr wrap="square" rtlCol="0">
            <a:spAutoFit/>
          </a:bodyPr>
          <a:lstStyle/>
          <a:p>
            <a:pPr algn="l"/>
            <a:r>
              <a:rPr lang="en-US" sz="3200" b="1" dirty="0">
                <a:solidFill>
                  <a:schemeClr val="bg1"/>
                </a:solidFill>
              </a:rPr>
              <a:t>Security:</a:t>
            </a:r>
            <a:r>
              <a:rPr lang="en-US" sz="2400" b="1" dirty="0">
                <a:solidFill>
                  <a:schemeClr val="bg1"/>
                </a:solidFill>
              </a:rPr>
              <a:t> </a:t>
            </a:r>
          </a:p>
          <a:p>
            <a:pPr algn="l"/>
            <a:r>
              <a:rPr lang="en-US" sz="2400" b="1" dirty="0">
                <a:solidFill>
                  <a:schemeClr val="bg1"/>
                </a:solidFill>
              </a:rPr>
              <a:t>               Spam emails can often carry malware, phishing attempts, or other malicious content. A smarter spam classifier helps protect users from security threats.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818114" y="1278775"/>
            <a:ext cx="11116558" cy="1560701"/>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Challenges with Traditional Spam Filters</a:t>
            </a:r>
            <a:endParaRPr lang="en-US" sz="4374" dirty="0"/>
          </a:p>
        </p:txBody>
      </p:sp>
      <p:sp>
        <p:nvSpPr>
          <p:cNvPr id="8" name="TextBox 7">
            <a:extLst>
              <a:ext uri="{FF2B5EF4-FFF2-40B4-BE49-F238E27FC236}">
                <a16:creationId xmlns:a16="http://schemas.microsoft.com/office/drawing/2014/main" id="{C9F151FC-31B8-9848-F493-F90B67692DD3}"/>
              </a:ext>
            </a:extLst>
          </p:cNvPr>
          <p:cNvSpPr txBox="1"/>
          <p:nvPr/>
        </p:nvSpPr>
        <p:spPr>
          <a:xfrm>
            <a:off x="1752489" y="2551091"/>
            <a:ext cx="9893799" cy="1692771"/>
          </a:xfrm>
          <a:prstGeom prst="rect">
            <a:avLst/>
          </a:prstGeom>
          <a:noFill/>
        </p:spPr>
        <p:txBody>
          <a:bodyPr wrap="square" rtlCol="0">
            <a:spAutoFit/>
          </a:bodyPr>
          <a:lstStyle/>
          <a:p>
            <a:pPr algn="l"/>
            <a:r>
              <a:rPr lang="en-US" sz="3200" b="1" dirty="0">
                <a:solidFill>
                  <a:schemeClr val="bg1"/>
                </a:solidFill>
              </a:rPr>
              <a:t> False Positives: </a:t>
            </a:r>
            <a:r>
              <a:rPr lang="en-US" sz="2400" b="1" dirty="0">
                <a:solidFill>
                  <a:schemeClr val="bg1"/>
                </a:solidFill>
              </a:rPr>
              <a:t> </a:t>
            </a:r>
          </a:p>
          <a:p>
            <a:pPr algn="l"/>
            <a:r>
              <a:rPr lang="en-US" sz="2400" b="1" dirty="0">
                <a:solidFill>
                  <a:schemeClr val="bg1"/>
                </a:solidFill>
              </a:rPr>
              <a:t>                           Overly aggressive classifiers may flag legitimate messages as spam, causing inconvenience to users and potentially missing important communications..</a:t>
            </a:r>
          </a:p>
        </p:txBody>
      </p:sp>
      <p:sp>
        <p:nvSpPr>
          <p:cNvPr id="9" name="TextBox 8">
            <a:extLst>
              <a:ext uri="{FF2B5EF4-FFF2-40B4-BE49-F238E27FC236}">
                <a16:creationId xmlns:a16="http://schemas.microsoft.com/office/drawing/2014/main" id="{883BDDAF-0C7C-AD50-63ED-60D9B7E094E0}"/>
              </a:ext>
            </a:extLst>
          </p:cNvPr>
          <p:cNvSpPr txBox="1"/>
          <p:nvPr/>
        </p:nvSpPr>
        <p:spPr>
          <a:xfrm>
            <a:off x="6406124" y="2590578"/>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B2555976-1411-2E93-C59C-3035C51C3939}"/>
              </a:ext>
            </a:extLst>
          </p:cNvPr>
          <p:cNvSpPr txBox="1"/>
          <p:nvPr/>
        </p:nvSpPr>
        <p:spPr>
          <a:xfrm>
            <a:off x="1752489" y="4688152"/>
            <a:ext cx="9427948" cy="1692771"/>
          </a:xfrm>
          <a:prstGeom prst="rect">
            <a:avLst/>
          </a:prstGeom>
          <a:noFill/>
        </p:spPr>
        <p:txBody>
          <a:bodyPr wrap="square" rtlCol="0">
            <a:spAutoFit/>
          </a:bodyPr>
          <a:lstStyle/>
          <a:p>
            <a:pPr algn="l"/>
            <a:r>
              <a:rPr lang="en-US" sz="3200" b="1" dirty="0">
                <a:solidFill>
                  <a:schemeClr val="bg1"/>
                </a:solidFill>
              </a:rPr>
              <a:t>False Positives</a:t>
            </a:r>
            <a:r>
              <a:rPr lang="en-US" sz="2400" b="1" dirty="0">
                <a:solidFill>
                  <a:schemeClr val="bg1"/>
                </a:solidFill>
              </a:rPr>
              <a:t>: </a:t>
            </a:r>
          </a:p>
          <a:p>
            <a:pPr algn="l"/>
            <a:r>
              <a:rPr lang="en-US" sz="2400" b="1" dirty="0">
                <a:solidFill>
                  <a:schemeClr val="bg1"/>
                </a:solidFill>
              </a:rPr>
              <a:t>                                    Overly aggressive classifiers may flag legitimate messages as spam, causing inconvenience to users and potentially missing important communications.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8" name="TextBox 7">
            <a:extLst>
              <a:ext uri="{FF2B5EF4-FFF2-40B4-BE49-F238E27FC236}">
                <a16:creationId xmlns:a16="http://schemas.microsoft.com/office/drawing/2014/main" id="{C0C0DB8B-3CCC-C6E7-3E72-36B7C95F6215}"/>
              </a:ext>
            </a:extLst>
          </p:cNvPr>
          <p:cNvSpPr txBox="1"/>
          <p:nvPr/>
        </p:nvSpPr>
        <p:spPr>
          <a:xfrm>
            <a:off x="1869174" y="1730306"/>
            <a:ext cx="10892052" cy="1323439"/>
          </a:xfrm>
          <a:prstGeom prst="rect">
            <a:avLst/>
          </a:prstGeom>
          <a:noFill/>
        </p:spPr>
        <p:txBody>
          <a:bodyPr wrap="square" rtlCol="0">
            <a:spAutoFit/>
          </a:bodyPr>
          <a:lstStyle/>
          <a:p>
            <a:pPr algn="l"/>
            <a:r>
              <a:rPr lang="en-US" sz="3200" b="1" dirty="0">
                <a:solidFill>
                  <a:schemeClr val="bg1"/>
                </a:solidFill>
              </a:rPr>
              <a:t>Context Understanding: </a:t>
            </a:r>
          </a:p>
          <a:p>
            <a:pPr algn="l"/>
            <a:r>
              <a:rPr lang="en-US" sz="2400" b="1" dirty="0">
                <a:solidFill>
                  <a:schemeClr val="bg1"/>
                </a:solidFill>
              </a:rPr>
              <a:t>                Traditional classifiers often struggle with understanding the context and subtleties in messages, leading to misclassifications.</a:t>
            </a:r>
          </a:p>
        </p:txBody>
      </p:sp>
      <p:sp>
        <p:nvSpPr>
          <p:cNvPr id="9" name="TextBox 8">
            <a:extLst>
              <a:ext uri="{FF2B5EF4-FFF2-40B4-BE49-F238E27FC236}">
                <a16:creationId xmlns:a16="http://schemas.microsoft.com/office/drawing/2014/main" id="{C435A669-7F46-7855-922D-F6E9668037A7}"/>
              </a:ext>
            </a:extLst>
          </p:cNvPr>
          <p:cNvSpPr txBox="1"/>
          <p:nvPr/>
        </p:nvSpPr>
        <p:spPr>
          <a:xfrm>
            <a:off x="1869174" y="4114800"/>
            <a:ext cx="9716331" cy="1323439"/>
          </a:xfrm>
          <a:prstGeom prst="rect">
            <a:avLst/>
          </a:prstGeom>
          <a:noFill/>
        </p:spPr>
        <p:txBody>
          <a:bodyPr wrap="square" rtlCol="0">
            <a:spAutoFit/>
          </a:bodyPr>
          <a:lstStyle/>
          <a:p>
            <a:pPr algn="l"/>
            <a:r>
              <a:rPr lang="en-US" sz="3200" b="1" dirty="0">
                <a:solidFill>
                  <a:schemeClr val="bg1"/>
                </a:solidFill>
              </a:rPr>
              <a:t>Scalability:</a:t>
            </a:r>
          </a:p>
          <a:p>
            <a:pPr algn="l"/>
            <a:r>
              <a:rPr lang="en-US" sz="2400" b="1" dirty="0">
                <a:solidFill>
                  <a:schemeClr val="bg1"/>
                </a:solidFill>
              </a:rPr>
              <a:t>                 As the volume of messages continues to increase, traditional classifiers can face scalability issues and slow processing times</a:t>
            </a:r>
            <a:r>
              <a:rPr lang="en-US" sz="2400" b="1"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a:extLst>
              <a:ext uri="{FF2B5EF4-FFF2-40B4-BE49-F238E27FC236}">
                <a16:creationId xmlns:a16="http://schemas.microsoft.com/office/drawing/2014/main" id="{6EEAB12E-AC75-6000-EC62-08669329CBA2}"/>
              </a:ext>
            </a:extLst>
          </p:cNvPr>
          <p:cNvSpPr/>
          <p:nvPr/>
        </p:nvSpPr>
        <p:spPr>
          <a:xfrm>
            <a:off x="0" y="0"/>
            <a:ext cx="14630400" cy="8229600"/>
          </a:xfrm>
          <a:prstGeom prst="rect">
            <a:avLst/>
          </a:prstGeom>
          <a:solidFill>
            <a:srgbClr val="241631"/>
          </a:solidFill>
          <a:ln/>
        </p:spPr>
        <p:txBody>
          <a:bodyPr/>
          <a:lstStyle/>
          <a:p>
            <a:endParaRPr lang="en-IN"/>
          </a:p>
        </p:txBody>
      </p:sp>
      <p:sp>
        <p:nvSpPr>
          <p:cNvPr id="4" name="TextBox 3">
            <a:extLst>
              <a:ext uri="{FF2B5EF4-FFF2-40B4-BE49-F238E27FC236}">
                <a16:creationId xmlns:a16="http://schemas.microsoft.com/office/drawing/2014/main" id="{9A7BEB67-D59C-D4AE-7E6D-F1E286315B7B}"/>
              </a:ext>
            </a:extLst>
          </p:cNvPr>
          <p:cNvSpPr txBox="1"/>
          <p:nvPr/>
        </p:nvSpPr>
        <p:spPr>
          <a:xfrm>
            <a:off x="1680614" y="1852642"/>
            <a:ext cx="11269171" cy="4524315"/>
          </a:xfrm>
          <a:prstGeom prst="rect">
            <a:avLst/>
          </a:prstGeom>
          <a:noFill/>
        </p:spPr>
        <p:txBody>
          <a:bodyPr wrap="square" rtlCol="0">
            <a:spAutoFit/>
          </a:bodyPr>
          <a:lstStyle/>
          <a:p>
            <a:pPr algn="l"/>
            <a:r>
              <a:rPr lang="en-US" sz="2400" b="1" dirty="0">
                <a:solidFill>
                  <a:schemeClr val="bg1"/>
                </a:solidFill>
              </a:rPr>
              <a:t> the volume and sophistication of spam emails continue to increase, the need for an effective spam classifier becomes paramount. This research project focuses on the development of an advanced AI-powered spam classifier that leverages machine learning and natural language processing techniques to distinguish between legitimate and spam emails. The proposed system not only identifies traditional spam content but also adapts to evolving spamming techniques, making it a smarter and more robust solution. This study explores various machine learning algorithms, feature engineering, and data preprocessing methods to enhance the accuracy and efficiency of the classifier. The research results indicate significant improvements in spam detection accuracy compared to conventional spam filters, showcasing the potential for more reliable and adaptable spam classifiers in today's ever-changing digital communication landscape.</a:t>
            </a:r>
          </a:p>
        </p:txBody>
      </p:sp>
      <p:sp>
        <p:nvSpPr>
          <p:cNvPr id="5" name="TextBox 4">
            <a:extLst>
              <a:ext uri="{FF2B5EF4-FFF2-40B4-BE49-F238E27FC236}">
                <a16:creationId xmlns:a16="http://schemas.microsoft.com/office/drawing/2014/main" id="{76783491-7E09-6565-7362-E8FE8B7DD886}"/>
              </a:ext>
            </a:extLst>
          </p:cNvPr>
          <p:cNvSpPr txBox="1"/>
          <p:nvPr/>
        </p:nvSpPr>
        <p:spPr>
          <a:xfrm>
            <a:off x="5906554" y="633934"/>
            <a:ext cx="2817292" cy="765466"/>
          </a:xfrm>
          <a:prstGeom prst="rect">
            <a:avLst/>
          </a:prstGeom>
          <a:noFill/>
        </p:spPr>
        <p:txBody>
          <a:bodyPr wrap="square" rtlCol="0">
            <a:spAutoFit/>
          </a:bodyPr>
          <a:lstStyle/>
          <a:p>
            <a:pPr algn="l"/>
            <a:r>
              <a:rPr lang="en-US" sz="4374" b="1" dirty="0">
                <a:solidFill>
                  <a:srgbClr val="FF726D"/>
                </a:solidFill>
                <a:latin typeface="Inconsolata" pitchFamily="34" charset="0"/>
                <a:ea typeface="Inconsolata" pitchFamily="34" charset="-122"/>
              </a:rPr>
              <a:t>Abstract</a:t>
            </a:r>
            <a:r>
              <a:rPr lang="en-US" sz="3200" b="1" dirty="0">
                <a:solidFill>
                  <a:schemeClr val="bg1"/>
                </a:solidFill>
              </a:rPr>
              <a:t> </a:t>
            </a:r>
          </a:p>
        </p:txBody>
      </p:sp>
    </p:spTree>
    <p:extLst>
      <p:ext uri="{BB962C8B-B14F-4D97-AF65-F5344CB8AC3E}">
        <p14:creationId xmlns:p14="http://schemas.microsoft.com/office/powerpoint/2010/main" val="62030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1451610"/>
            <a:ext cx="10554414"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Components of an AI-Powered Spam Classifier</a:t>
            </a:r>
            <a:endParaRPr lang="en-US" sz="4374" dirty="0"/>
          </a:p>
        </p:txBody>
      </p:sp>
      <p:sp>
        <p:nvSpPr>
          <p:cNvPr id="6" name="Text 4"/>
          <p:cNvSpPr/>
          <p:nvPr/>
        </p:nvSpPr>
        <p:spPr>
          <a:xfrm>
            <a:off x="2260163" y="3506867"/>
            <a:ext cx="2925723" cy="694373"/>
          </a:xfrm>
          <a:prstGeom prst="rect">
            <a:avLst/>
          </a:prstGeom>
          <a:noFill/>
          <a:ln/>
        </p:spPr>
        <p:txBody>
          <a:bodyPr wrap="squar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Collection and Preprocessing</a:t>
            </a:r>
            <a:endParaRPr lang="en-US" sz="2187" dirty="0"/>
          </a:p>
        </p:txBody>
      </p:sp>
      <p:sp>
        <p:nvSpPr>
          <p:cNvPr id="7" name="Text 5"/>
          <p:cNvSpPr/>
          <p:nvPr/>
        </p:nvSpPr>
        <p:spPr>
          <a:xfrm>
            <a:off x="2260163" y="4423410"/>
            <a:ext cx="2925723" cy="2132409"/>
          </a:xfrm>
          <a:prstGeom prst="rect">
            <a:avLst/>
          </a:prstGeom>
          <a:noFill/>
          <a:ln/>
        </p:spPr>
        <p:txBody>
          <a:bodyPr wrap="square" rtlCol="0" anchor="t"/>
          <a:lstStyle/>
          <a:p>
            <a:pPr marL="0" indent="0">
              <a:lnSpc>
                <a:spcPts val="2799"/>
              </a:lnSpc>
              <a:buNone/>
            </a:pPr>
            <a:r>
              <a:rPr lang="en-US" sz="1750" b="1" dirty="0">
                <a:solidFill>
                  <a:srgbClr val="DAD1E6"/>
                </a:solidFill>
                <a:latin typeface="Fira Sans" pitchFamily="34" charset="0"/>
                <a:ea typeface="Fira Sans" pitchFamily="34" charset="-122"/>
                <a:cs typeface="Fira Sans" pitchFamily="34" charset="-120"/>
              </a:rPr>
              <a:t>Understand the importance of quality data collection and the necessary preprocessing steps to ensure optimal model performance</a:t>
            </a:r>
            <a:r>
              <a:rPr lang="en-US" sz="1750" dirty="0">
                <a:solidFill>
                  <a:srgbClr val="DAD1E6"/>
                </a:solidFill>
                <a:latin typeface="Fira Sans" pitchFamily="34" charset="0"/>
                <a:ea typeface="Fira Sans" pitchFamily="34" charset="-122"/>
                <a:cs typeface="Fira Sans" pitchFamily="34" charset="-120"/>
              </a:rPr>
              <a:t>.</a:t>
            </a:r>
            <a:endParaRPr lang="en-US" sz="1750" dirty="0"/>
          </a:p>
        </p:txBody>
      </p:sp>
      <p:sp>
        <p:nvSpPr>
          <p:cNvPr id="9" name="Text 7"/>
          <p:cNvSpPr/>
          <p:nvPr/>
        </p:nvSpPr>
        <p:spPr>
          <a:xfrm>
            <a:off x="5852398" y="3506867"/>
            <a:ext cx="2925723" cy="694373"/>
          </a:xfrm>
          <a:prstGeom prst="rect">
            <a:avLst/>
          </a:prstGeom>
          <a:noFill/>
          <a:ln/>
        </p:spPr>
        <p:txBody>
          <a:bodyPr wrap="squar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Feature Selection and Engineering</a:t>
            </a:r>
            <a:endParaRPr lang="en-US" sz="2187" dirty="0"/>
          </a:p>
        </p:txBody>
      </p:sp>
      <p:sp>
        <p:nvSpPr>
          <p:cNvPr id="10" name="Text 8"/>
          <p:cNvSpPr/>
          <p:nvPr/>
        </p:nvSpPr>
        <p:spPr>
          <a:xfrm>
            <a:off x="5852398" y="4423410"/>
            <a:ext cx="2925723" cy="2132409"/>
          </a:xfrm>
          <a:prstGeom prst="rect">
            <a:avLst/>
          </a:prstGeom>
          <a:noFill/>
          <a:ln/>
        </p:spPr>
        <p:txBody>
          <a:bodyPr wrap="square" rtlCol="0" anchor="t"/>
          <a:lstStyle/>
          <a:p>
            <a:pPr marL="0" indent="0">
              <a:lnSpc>
                <a:spcPts val="2799"/>
              </a:lnSpc>
              <a:buNone/>
            </a:pPr>
            <a:r>
              <a:rPr lang="en-US" sz="1750" b="1" dirty="0">
                <a:solidFill>
                  <a:srgbClr val="DAD1E6"/>
                </a:solidFill>
                <a:latin typeface="Fira Sans" pitchFamily="34" charset="0"/>
                <a:ea typeface="Fira Sans" pitchFamily="34" charset="-122"/>
                <a:cs typeface="Fira Sans" pitchFamily="34" charset="-120"/>
              </a:rPr>
              <a:t>Discover the key features that contribute to effective spam classification and learn techniques for optimizing feature engineering.</a:t>
            </a:r>
            <a:endParaRPr lang="en-US" sz="1750" b="1" dirty="0"/>
          </a:p>
        </p:txBody>
      </p:sp>
      <p:sp>
        <p:nvSpPr>
          <p:cNvPr id="12" name="Text 10"/>
          <p:cNvSpPr/>
          <p:nvPr/>
        </p:nvSpPr>
        <p:spPr>
          <a:xfrm>
            <a:off x="9444633" y="3506867"/>
            <a:ext cx="2925723" cy="694373"/>
          </a:xfrm>
          <a:prstGeom prst="rect">
            <a:avLst/>
          </a:prstGeom>
          <a:noFill/>
          <a:ln/>
        </p:spPr>
        <p:txBody>
          <a:bodyPr wrap="squar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Model Selection and Training</a:t>
            </a:r>
            <a:endParaRPr lang="en-US" sz="2187" dirty="0"/>
          </a:p>
        </p:txBody>
      </p:sp>
      <p:sp>
        <p:nvSpPr>
          <p:cNvPr id="13" name="Text 11"/>
          <p:cNvSpPr/>
          <p:nvPr/>
        </p:nvSpPr>
        <p:spPr>
          <a:xfrm>
            <a:off x="9444633" y="4423410"/>
            <a:ext cx="2925723" cy="2132409"/>
          </a:xfrm>
          <a:prstGeom prst="rect">
            <a:avLst/>
          </a:prstGeom>
          <a:noFill/>
          <a:ln/>
        </p:spPr>
        <p:txBody>
          <a:bodyPr wrap="square" rtlCol="0" anchor="t"/>
          <a:lstStyle/>
          <a:p>
            <a:pPr marL="0" indent="0">
              <a:lnSpc>
                <a:spcPts val="2799"/>
              </a:lnSpc>
              <a:buNone/>
            </a:pPr>
            <a:r>
              <a:rPr lang="en-US" sz="1750" b="1" dirty="0">
                <a:solidFill>
                  <a:srgbClr val="DAD1E6"/>
                </a:solidFill>
                <a:latin typeface="Fira Sans" pitchFamily="34" charset="0"/>
                <a:ea typeface="Fira Sans" pitchFamily="34" charset="-122"/>
                <a:cs typeface="Fira Sans" pitchFamily="34" charset="-120"/>
              </a:rPr>
              <a:t>Explore different machine learning models suitable for spam classification and gain insights into training strategies for optimal results.</a:t>
            </a:r>
            <a:endParaRPr lang="en-US" sz="175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83820" y="0"/>
            <a:ext cx="14630400" cy="8409742"/>
          </a:xfrm>
          <a:prstGeom prst="rect">
            <a:avLst/>
          </a:prstGeom>
          <a:solidFill>
            <a:srgbClr val="241631"/>
          </a:solidFill>
          <a:ln/>
        </p:spPr>
        <p:txBody>
          <a:bodyPr/>
          <a:lstStyle/>
          <a:p>
            <a:endParaRPr lang="en-US" dirty="0"/>
          </a:p>
        </p:txBody>
      </p:sp>
      <p:sp>
        <p:nvSpPr>
          <p:cNvPr id="4" name="Text 2"/>
          <p:cNvSpPr/>
          <p:nvPr/>
        </p:nvSpPr>
        <p:spPr>
          <a:xfrm>
            <a:off x="2095976" y="604242"/>
            <a:ext cx="10438448" cy="1373267"/>
          </a:xfrm>
          <a:prstGeom prst="rect">
            <a:avLst/>
          </a:prstGeom>
          <a:noFill/>
          <a:ln/>
        </p:spPr>
        <p:txBody>
          <a:bodyPr wrap="square" rtlCol="0" anchor="t"/>
          <a:lstStyle/>
          <a:p>
            <a:pPr marL="0" indent="0">
              <a:lnSpc>
                <a:spcPts val="5407"/>
              </a:lnSpc>
              <a:buNone/>
            </a:pPr>
            <a:r>
              <a:rPr lang="en-US" sz="4326" b="1" dirty="0">
                <a:solidFill>
                  <a:srgbClr val="FF726D"/>
                </a:solidFill>
                <a:latin typeface="Inconsolata" pitchFamily="34" charset="0"/>
                <a:ea typeface="Inconsolata" pitchFamily="34" charset="-122"/>
                <a:cs typeface="Inconsolata" pitchFamily="34" charset="-120"/>
              </a:rPr>
              <a:t>Procedure for Implementing an AI-Powered Spam Classifier</a:t>
            </a:r>
            <a:endParaRPr lang="en-US" sz="4326" dirty="0"/>
          </a:p>
        </p:txBody>
      </p:sp>
      <p:sp>
        <p:nvSpPr>
          <p:cNvPr id="9" name="Text 7"/>
          <p:cNvSpPr/>
          <p:nvPr/>
        </p:nvSpPr>
        <p:spPr>
          <a:xfrm>
            <a:off x="8523803" y="2636639"/>
            <a:ext cx="2468880" cy="343257"/>
          </a:xfrm>
          <a:prstGeom prst="rect">
            <a:avLst/>
          </a:prstGeom>
          <a:noFill/>
          <a:ln/>
        </p:spPr>
        <p:txBody>
          <a:bodyPr wrap="none" rtlCol="0" anchor="t"/>
          <a:lstStyle/>
          <a:p>
            <a:pPr marL="0" indent="0" algn="l">
              <a:lnSpc>
                <a:spcPts val="2704"/>
              </a:lnSpc>
              <a:buNone/>
            </a:pPr>
            <a:r>
              <a:rPr lang="en-US" sz="2163" b="1" dirty="0">
                <a:solidFill>
                  <a:srgbClr val="FF726D"/>
                </a:solidFill>
                <a:latin typeface="Inconsolata" pitchFamily="34" charset="0"/>
                <a:ea typeface="Inconsolata" pitchFamily="34" charset="-122"/>
                <a:cs typeface="Inconsolata" pitchFamily="34" charset="-120"/>
              </a:rPr>
              <a:t>Training the Model</a:t>
            </a:r>
            <a:endParaRPr lang="en-US" sz="2163" dirty="0"/>
          </a:p>
        </p:txBody>
      </p:sp>
      <p:sp>
        <p:nvSpPr>
          <p:cNvPr id="10" name="Text 8"/>
          <p:cNvSpPr/>
          <p:nvPr/>
        </p:nvSpPr>
        <p:spPr>
          <a:xfrm>
            <a:off x="8523803" y="3199567"/>
            <a:ext cx="4010620" cy="1406366"/>
          </a:xfrm>
          <a:prstGeom prst="rect">
            <a:avLst/>
          </a:prstGeom>
          <a:noFill/>
          <a:ln/>
        </p:spPr>
        <p:txBody>
          <a:bodyPr wrap="square" rtlCol="0" anchor="t"/>
          <a:lstStyle/>
          <a:p>
            <a:pPr marL="0" indent="0" algn="l">
              <a:lnSpc>
                <a:spcPts val="2769"/>
              </a:lnSpc>
              <a:buNone/>
            </a:pPr>
            <a:r>
              <a:rPr lang="en-US" sz="1730" dirty="0">
                <a:solidFill>
                  <a:srgbClr val="DAD1E6"/>
                </a:solidFill>
                <a:latin typeface="Fira Sans" pitchFamily="34" charset="0"/>
                <a:ea typeface="Fira Sans" pitchFamily="34" charset="-122"/>
                <a:cs typeface="Fira Sans" pitchFamily="34" charset="-120"/>
              </a:rPr>
              <a:t>Step-by-step guide on training an AI model using labeled spam and non-spam data and the importance of cross-validation.</a:t>
            </a:r>
            <a:endParaRPr lang="en-US" sz="1730" dirty="0"/>
          </a:p>
        </p:txBody>
      </p:sp>
      <p:sp>
        <p:nvSpPr>
          <p:cNvPr id="14" name="Text 12"/>
          <p:cNvSpPr/>
          <p:nvPr/>
        </p:nvSpPr>
        <p:spPr>
          <a:xfrm>
            <a:off x="955954" y="2872919"/>
            <a:ext cx="4010620" cy="686514"/>
          </a:xfrm>
          <a:prstGeom prst="rect">
            <a:avLst/>
          </a:prstGeom>
          <a:noFill/>
          <a:ln/>
        </p:spPr>
        <p:txBody>
          <a:bodyPr wrap="square" rtlCol="0" anchor="t"/>
          <a:lstStyle/>
          <a:p>
            <a:pPr marL="0" indent="0" algn="r">
              <a:lnSpc>
                <a:spcPts val="2704"/>
              </a:lnSpc>
              <a:buNone/>
            </a:pPr>
            <a:r>
              <a:rPr lang="en-US" sz="2163" b="1" dirty="0">
                <a:solidFill>
                  <a:srgbClr val="FF726D"/>
                </a:solidFill>
                <a:latin typeface="Inconsolata" pitchFamily="34" charset="0"/>
                <a:ea typeface="Inconsolata" pitchFamily="34" charset="-122"/>
                <a:cs typeface="Inconsolata" pitchFamily="34" charset="-120"/>
              </a:rPr>
              <a:t>Evaluating the Model's Performance</a:t>
            </a:r>
            <a:endParaRPr lang="en-US" sz="2163" dirty="0"/>
          </a:p>
        </p:txBody>
      </p:sp>
      <p:sp>
        <p:nvSpPr>
          <p:cNvPr id="15" name="Text 13"/>
          <p:cNvSpPr/>
          <p:nvPr/>
        </p:nvSpPr>
        <p:spPr>
          <a:xfrm>
            <a:off x="1690807" y="3751660"/>
            <a:ext cx="3413164" cy="2421218"/>
          </a:xfrm>
          <a:prstGeom prst="rect">
            <a:avLst/>
          </a:prstGeom>
          <a:noFill/>
          <a:ln/>
        </p:spPr>
        <p:txBody>
          <a:bodyPr wrap="square" rtlCol="0" anchor="t"/>
          <a:lstStyle/>
          <a:p>
            <a:pPr marL="0" indent="0" algn="r">
              <a:lnSpc>
                <a:spcPts val="2769"/>
              </a:lnSpc>
              <a:buNone/>
            </a:pPr>
            <a:r>
              <a:rPr lang="en-US" sz="1730" dirty="0">
                <a:solidFill>
                  <a:srgbClr val="DAD1E6"/>
                </a:solidFill>
                <a:latin typeface="Fira Sans" pitchFamily="34" charset="0"/>
                <a:ea typeface="Fira Sans" pitchFamily="34" charset="-122"/>
                <a:cs typeface="Fira Sans" pitchFamily="34" charset="-120"/>
              </a:rPr>
              <a:t>Learn how to assess the effectiveness of the trained model using evaluation metrics and techniques such as precision, recall, and F1-score.</a:t>
            </a:r>
            <a:endParaRPr lang="en-US" sz="1730" dirty="0"/>
          </a:p>
        </p:txBody>
      </p:sp>
      <p:sp>
        <p:nvSpPr>
          <p:cNvPr id="19" name="Text 17"/>
          <p:cNvSpPr/>
          <p:nvPr/>
        </p:nvSpPr>
        <p:spPr>
          <a:xfrm>
            <a:off x="8523803" y="5264944"/>
            <a:ext cx="3291840" cy="343257"/>
          </a:xfrm>
          <a:prstGeom prst="rect">
            <a:avLst/>
          </a:prstGeom>
          <a:noFill/>
          <a:ln/>
        </p:spPr>
        <p:txBody>
          <a:bodyPr wrap="none" rtlCol="0" anchor="t"/>
          <a:lstStyle/>
          <a:p>
            <a:pPr marL="0" indent="0" algn="l">
              <a:lnSpc>
                <a:spcPts val="2704"/>
              </a:lnSpc>
              <a:buNone/>
            </a:pPr>
            <a:r>
              <a:rPr lang="en-US" sz="2163" b="1" dirty="0">
                <a:solidFill>
                  <a:srgbClr val="FF726D"/>
                </a:solidFill>
                <a:latin typeface="Inconsolata" pitchFamily="34" charset="0"/>
                <a:ea typeface="Inconsolata" pitchFamily="34" charset="-122"/>
                <a:cs typeface="Inconsolata" pitchFamily="34" charset="-120"/>
              </a:rPr>
              <a:t>Deploying the Classifier</a:t>
            </a:r>
            <a:endParaRPr lang="en-US" sz="2163" dirty="0"/>
          </a:p>
        </p:txBody>
      </p:sp>
      <p:sp>
        <p:nvSpPr>
          <p:cNvPr id="20" name="Text 18"/>
          <p:cNvSpPr/>
          <p:nvPr/>
        </p:nvSpPr>
        <p:spPr>
          <a:xfrm>
            <a:off x="8523803" y="5827871"/>
            <a:ext cx="4010620" cy="1757958"/>
          </a:xfrm>
          <a:prstGeom prst="rect">
            <a:avLst/>
          </a:prstGeom>
          <a:noFill/>
          <a:ln/>
        </p:spPr>
        <p:txBody>
          <a:bodyPr wrap="square" rtlCol="0" anchor="t"/>
          <a:lstStyle/>
          <a:p>
            <a:pPr marL="0" indent="0" algn="l">
              <a:lnSpc>
                <a:spcPts val="2769"/>
              </a:lnSpc>
              <a:buNone/>
            </a:pPr>
            <a:r>
              <a:rPr lang="en-US" sz="1730" dirty="0">
                <a:solidFill>
                  <a:srgbClr val="DAD1E6"/>
                </a:solidFill>
                <a:latin typeface="Fira Sans" pitchFamily="34" charset="0"/>
                <a:ea typeface="Fira Sans" pitchFamily="34" charset="-122"/>
                <a:cs typeface="Fira Sans" pitchFamily="34" charset="-120"/>
              </a:rPr>
              <a:t>Understand the process of deploying the AI-powered spam classifier into a production environment and integrating it with existing email systems.</a:t>
            </a:r>
            <a:endParaRPr lang="en-US" sz="173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2154198"/>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Conclusion</a:t>
            </a:r>
            <a:endParaRPr lang="en-US" sz="4374" dirty="0"/>
          </a:p>
        </p:txBody>
      </p:sp>
      <p:sp>
        <p:nvSpPr>
          <p:cNvPr id="6" name="Text 4"/>
          <p:cNvSpPr/>
          <p:nvPr/>
        </p:nvSpPr>
        <p:spPr>
          <a:xfrm>
            <a:off x="2260163" y="3515082"/>
            <a:ext cx="4721781" cy="694373"/>
          </a:xfrm>
          <a:prstGeom prst="rect">
            <a:avLst/>
          </a:prstGeom>
          <a:noFill/>
          <a:ln/>
        </p:spPr>
        <p:txBody>
          <a:bodyPr wrap="squar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Recap of the Benefits and Guidelines</a:t>
            </a:r>
            <a:endParaRPr lang="en-US" sz="2187" dirty="0"/>
          </a:p>
        </p:txBody>
      </p:sp>
      <p:sp>
        <p:nvSpPr>
          <p:cNvPr id="7" name="Text 5"/>
          <p:cNvSpPr/>
          <p:nvPr/>
        </p:nvSpPr>
        <p:spPr>
          <a:xfrm>
            <a:off x="2260163" y="4431625"/>
            <a:ext cx="4721781"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Summarize the advantages of using AI in spam filtering and reiterate the key guidelines for building an intelligent spam classifier.</a:t>
            </a:r>
            <a:endParaRPr lang="en-US" sz="1750" dirty="0"/>
          </a:p>
        </p:txBody>
      </p:sp>
      <p:sp>
        <p:nvSpPr>
          <p:cNvPr id="9" name="Text 7"/>
          <p:cNvSpPr/>
          <p:nvPr/>
        </p:nvSpPr>
        <p:spPr>
          <a:xfrm>
            <a:off x="7648456" y="3515082"/>
            <a:ext cx="4721781" cy="694373"/>
          </a:xfrm>
          <a:prstGeom prst="rect">
            <a:avLst/>
          </a:prstGeom>
          <a:noFill/>
          <a:ln/>
        </p:spPr>
        <p:txBody>
          <a:bodyPr wrap="squar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Importance of Continued Improvement and Updates</a:t>
            </a:r>
            <a:endParaRPr lang="en-US" sz="2187" dirty="0"/>
          </a:p>
        </p:txBody>
      </p:sp>
      <p:sp>
        <p:nvSpPr>
          <p:cNvPr id="10" name="Text 8"/>
          <p:cNvSpPr/>
          <p:nvPr/>
        </p:nvSpPr>
        <p:spPr>
          <a:xfrm>
            <a:off x="7648456" y="4431625"/>
            <a:ext cx="4721781"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Highlight the ongoing nature of spam classification and the need to adapt and evolve classifiers to combat new spamming techniques.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575</Words>
  <Application>Microsoft Office PowerPoint</Application>
  <PresentationFormat>Custom</PresentationFormat>
  <Paragraphs>48</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Fira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THEN RAJA</cp:lastModifiedBy>
  <cp:revision>3</cp:revision>
  <dcterms:created xsi:type="dcterms:W3CDTF">2023-10-11T05:29:41Z</dcterms:created>
  <dcterms:modified xsi:type="dcterms:W3CDTF">2023-10-11T06:40:49Z</dcterms:modified>
</cp:coreProperties>
</file>