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226B-61B2-C6FD-2B0F-4472F2F36ABE}"/>
              </a:ext>
            </a:extLst>
          </p:cNvPr>
          <p:cNvSpPr>
            <a:spLocks noGrp="1"/>
          </p:cNvSpPr>
          <p:nvPr>
            <p:ph type="ctrTitle"/>
          </p:nvPr>
        </p:nvSpPr>
        <p:spPr/>
        <p:txBody>
          <a:bodyPr/>
          <a:lstStyle/>
          <a:p>
            <a:r>
              <a:rPr lang="en-US" b="1" dirty="0"/>
              <a:t>WELCOME</a:t>
            </a:r>
          </a:p>
        </p:txBody>
      </p:sp>
      <p:sp>
        <p:nvSpPr>
          <p:cNvPr id="3" name="Subtitle 2">
            <a:extLst>
              <a:ext uri="{FF2B5EF4-FFF2-40B4-BE49-F238E27FC236}">
                <a16:creationId xmlns:a16="http://schemas.microsoft.com/office/drawing/2014/main" id="{36A90652-4888-3CF0-1B4E-4E4F6A97A6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34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EA547-65E7-8E6D-9938-98C585D12FE0}"/>
              </a:ext>
            </a:extLst>
          </p:cNvPr>
          <p:cNvSpPr>
            <a:spLocks noGrp="1"/>
          </p:cNvSpPr>
          <p:nvPr>
            <p:ph idx="1"/>
          </p:nvPr>
        </p:nvSpPr>
        <p:spPr/>
        <p:txBody>
          <a:bodyPr/>
          <a:lstStyle/>
          <a:p>
            <a:endParaRPr lang="en-US" dirty="0"/>
          </a:p>
        </p:txBody>
      </p:sp>
      <p:sp>
        <p:nvSpPr>
          <p:cNvPr id="5" name="Title 4">
            <a:extLst>
              <a:ext uri="{FF2B5EF4-FFF2-40B4-BE49-F238E27FC236}">
                <a16:creationId xmlns:a16="http://schemas.microsoft.com/office/drawing/2014/main" id="{0535CB21-82DA-9ADF-F39C-F8A2AA6C5E9D}"/>
              </a:ext>
            </a:extLst>
          </p:cNvPr>
          <p:cNvSpPr>
            <a:spLocks noGrp="1"/>
          </p:cNvSpPr>
          <p:nvPr>
            <p:ph type="title"/>
          </p:nvPr>
        </p:nvSpPr>
        <p:spPr>
          <a:xfrm>
            <a:off x="4500282" y="2922493"/>
            <a:ext cx="4249271" cy="2348753"/>
          </a:xfrm>
        </p:spPr>
        <p:txBody>
          <a:bodyPr/>
          <a:lstStyle/>
          <a:p>
            <a:r>
              <a:rPr lang="en-US" b="1" dirty="0"/>
              <a:t>THANK YOU ! </a:t>
            </a:r>
          </a:p>
        </p:txBody>
      </p:sp>
    </p:spTree>
    <p:extLst>
      <p:ext uri="{BB962C8B-B14F-4D97-AF65-F5344CB8AC3E}">
        <p14:creationId xmlns:p14="http://schemas.microsoft.com/office/powerpoint/2010/main" val="406267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078B-6FAA-7F0E-73BB-801361C9C85B}"/>
              </a:ext>
            </a:extLst>
          </p:cNvPr>
          <p:cNvSpPr>
            <a:spLocks noGrp="1"/>
          </p:cNvSpPr>
          <p:nvPr>
            <p:ph type="title"/>
          </p:nvPr>
        </p:nvSpPr>
        <p:spPr>
          <a:xfrm>
            <a:off x="1219200" y="1420905"/>
            <a:ext cx="9601200" cy="4863353"/>
          </a:xfrm>
        </p:spPr>
        <p:txBody>
          <a:bodyPr/>
          <a:lstStyle/>
          <a:p>
            <a:r>
              <a:rPr lang="en-US" dirty="0"/>
              <a:t>CONTENTS :</a:t>
            </a:r>
          </a:p>
        </p:txBody>
      </p:sp>
      <p:sp>
        <p:nvSpPr>
          <p:cNvPr id="3" name="Content Placeholder 2">
            <a:extLst>
              <a:ext uri="{FF2B5EF4-FFF2-40B4-BE49-F238E27FC236}">
                <a16:creationId xmlns:a16="http://schemas.microsoft.com/office/drawing/2014/main" id="{083860DA-111B-14BA-52DB-7184A77D0513}"/>
              </a:ext>
            </a:extLst>
          </p:cNvPr>
          <p:cNvSpPr>
            <a:spLocks noGrp="1"/>
          </p:cNvSpPr>
          <p:nvPr>
            <p:ph idx="1"/>
          </p:nvPr>
        </p:nvSpPr>
        <p:spPr/>
        <p:txBody>
          <a:bodyPr>
            <a:normAutofit/>
          </a:bodyPr>
          <a:lstStyle/>
          <a:p>
            <a:r>
              <a:rPr lang="en-US" sz="2400" b="1" i="0" dirty="0">
                <a:solidFill>
                  <a:srgbClr val="000000"/>
                </a:solidFill>
                <a:effectLst/>
                <a:latin typeface="Source Sans Pro" panose="02000000000000000000" pitchFamily="2" charset="0"/>
              </a:rPr>
              <a:t>Introduction </a:t>
            </a:r>
          </a:p>
          <a:p>
            <a:r>
              <a:rPr lang="en-US" sz="2400" b="1" i="0" dirty="0">
                <a:solidFill>
                  <a:srgbClr val="000000"/>
                </a:solidFill>
                <a:effectLst/>
                <a:latin typeface="Source Sans Pro" panose="02000000000000000000" pitchFamily="2" charset="0"/>
              </a:rPr>
              <a:t>History of Chatbot</a:t>
            </a:r>
          </a:p>
          <a:p>
            <a:r>
              <a:rPr lang="en-US" sz="2400" b="1" i="0" dirty="0">
                <a:solidFill>
                  <a:srgbClr val="000000"/>
                </a:solidFill>
                <a:effectLst/>
                <a:latin typeface="Source Sans Pro" panose="02000000000000000000" pitchFamily="2" charset="0"/>
              </a:rPr>
              <a:t> Problem with current scenario </a:t>
            </a:r>
          </a:p>
          <a:p>
            <a:r>
              <a:rPr lang="en-US" sz="2400" b="1" i="0" dirty="0">
                <a:solidFill>
                  <a:srgbClr val="000000"/>
                </a:solidFill>
                <a:effectLst/>
                <a:latin typeface="Source Sans Pro" panose="02000000000000000000" pitchFamily="2" charset="0"/>
              </a:rPr>
              <a:t>Educational requirement</a:t>
            </a:r>
          </a:p>
          <a:p>
            <a:r>
              <a:rPr lang="en-US" sz="2400" b="1" i="0" dirty="0">
                <a:solidFill>
                  <a:srgbClr val="000000"/>
                </a:solidFill>
                <a:effectLst/>
                <a:latin typeface="Source Sans Pro" panose="02000000000000000000" pitchFamily="2" charset="0"/>
              </a:rPr>
              <a:t> System requirement </a:t>
            </a:r>
          </a:p>
          <a:p>
            <a:r>
              <a:rPr lang="en-US" sz="2400" b="1" i="0" dirty="0">
                <a:solidFill>
                  <a:srgbClr val="000000"/>
                </a:solidFill>
                <a:effectLst/>
                <a:latin typeface="Source Sans Pro" panose="02000000000000000000" pitchFamily="2" charset="0"/>
              </a:rPr>
              <a:t> How does it work? </a:t>
            </a:r>
          </a:p>
          <a:p>
            <a:r>
              <a:rPr lang="en-US" sz="2400" b="1" i="0" dirty="0">
                <a:solidFill>
                  <a:srgbClr val="000000"/>
                </a:solidFill>
                <a:effectLst/>
                <a:latin typeface="Source Sans Pro" panose="02000000000000000000" pitchFamily="2" charset="0"/>
              </a:rPr>
              <a:t>Types of Chatbot </a:t>
            </a:r>
            <a:endParaRPr lang="en-US" sz="2400" dirty="0"/>
          </a:p>
        </p:txBody>
      </p:sp>
    </p:spTree>
    <p:extLst>
      <p:ext uri="{BB962C8B-B14F-4D97-AF65-F5344CB8AC3E}">
        <p14:creationId xmlns:p14="http://schemas.microsoft.com/office/powerpoint/2010/main" val="270492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76A3-95E4-14AD-66B1-810D9FC33AD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CABC483-E842-1AAE-517C-B05AA1D7B0C8}"/>
              </a:ext>
            </a:extLst>
          </p:cNvPr>
          <p:cNvSpPr>
            <a:spLocks noGrp="1"/>
          </p:cNvSpPr>
          <p:nvPr>
            <p:ph idx="1"/>
          </p:nvPr>
        </p:nvSpPr>
        <p:spPr/>
        <p:txBody>
          <a:bodyPr>
            <a:normAutofit/>
          </a:bodyPr>
          <a:lstStyle/>
          <a:p>
            <a:r>
              <a:rPr lang="en-US" sz="3200" b="0" i="0" dirty="0">
                <a:solidFill>
                  <a:srgbClr val="000000"/>
                </a:solidFill>
                <a:effectLst/>
                <a:latin typeface="Source Sans Pro" panose="020B0503030403020204" pitchFamily="34" charset="0"/>
              </a:rPr>
              <a:t>Chat bot is typically perceived as engaging software entity which humans can talk to. It can be interesting, inspiring and intriguing. It appears everywhere, from old ancient HTML pages to modern advanced social networking websites, and from standard computers to fashionable smart mobile devices.</a:t>
            </a:r>
            <a:endParaRPr lang="en-US" sz="3200" dirty="0"/>
          </a:p>
        </p:txBody>
      </p:sp>
    </p:spTree>
    <p:extLst>
      <p:ext uri="{BB962C8B-B14F-4D97-AF65-F5344CB8AC3E}">
        <p14:creationId xmlns:p14="http://schemas.microsoft.com/office/powerpoint/2010/main" val="19794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0B67-0583-A061-BAE1-781585653717}"/>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D3555790-5290-7104-29EB-262A3438B390}"/>
              </a:ext>
            </a:extLst>
          </p:cNvPr>
          <p:cNvSpPr>
            <a:spLocks noGrp="1"/>
          </p:cNvSpPr>
          <p:nvPr>
            <p:ph idx="1"/>
          </p:nvPr>
        </p:nvSpPr>
        <p:spPr/>
        <p:txBody>
          <a:bodyPr>
            <a:normAutofit/>
          </a:bodyPr>
          <a:lstStyle/>
          <a:p>
            <a:r>
              <a:rPr lang="en-US" sz="3200" b="0" i="0" dirty="0">
                <a:solidFill>
                  <a:srgbClr val="000000"/>
                </a:solidFill>
                <a:effectLst/>
                <a:latin typeface="Source Sans Pro" panose="020B0503030403020204" pitchFamily="34" charset="0"/>
              </a:rPr>
              <a:t>The first Chatbot ever was developed by MIT professor Joseph Weizenbaum in the 1960s. It was called ELIZA. You’ll read more about ELIZA and other popular Chatbots that were developed in the second half of the 20th century later on. </a:t>
            </a:r>
            <a:endParaRPr lang="en-US" sz="3200" dirty="0"/>
          </a:p>
        </p:txBody>
      </p:sp>
    </p:spTree>
    <p:extLst>
      <p:ext uri="{BB962C8B-B14F-4D97-AF65-F5344CB8AC3E}">
        <p14:creationId xmlns:p14="http://schemas.microsoft.com/office/powerpoint/2010/main" val="186344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847A-D4C4-C3BC-A9F5-22669A39A994}"/>
              </a:ext>
            </a:extLst>
          </p:cNvPr>
          <p:cNvSpPr>
            <a:spLocks noGrp="1"/>
          </p:cNvSpPr>
          <p:nvPr>
            <p:ph type="title"/>
          </p:nvPr>
        </p:nvSpPr>
        <p:spPr/>
        <p:txBody>
          <a:bodyPr/>
          <a:lstStyle/>
          <a:p>
            <a:r>
              <a:rPr lang="en-US" dirty="0"/>
              <a:t>Problem with current Scenario :</a:t>
            </a:r>
          </a:p>
        </p:txBody>
      </p:sp>
      <p:sp>
        <p:nvSpPr>
          <p:cNvPr id="3" name="Content Placeholder 2">
            <a:extLst>
              <a:ext uri="{FF2B5EF4-FFF2-40B4-BE49-F238E27FC236}">
                <a16:creationId xmlns:a16="http://schemas.microsoft.com/office/drawing/2014/main" id="{971A51BE-3F4C-2745-FCA2-E50CE9E19439}"/>
              </a:ext>
            </a:extLst>
          </p:cNvPr>
          <p:cNvSpPr>
            <a:spLocks noGrp="1"/>
          </p:cNvSpPr>
          <p:nvPr>
            <p:ph idx="1"/>
          </p:nvPr>
        </p:nvSpPr>
        <p:spPr>
          <a:xfrm>
            <a:off x="1371600" y="2171700"/>
            <a:ext cx="9601200" cy="3581400"/>
          </a:xfrm>
        </p:spPr>
        <p:txBody>
          <a:bodyPr>
            <a:normAutofit/>
          </a:bodyPr>
          <a:lstStyle/>
          <a:p>
            <a:r>
              <a:rPr lang="en-US" sz="3200" b="0" i="0" dirty="0">
                <a:solidFill>
                  <a:srgbClr val="000000"/>
                </a:solidFill>
                <a:effectLst/>
                <a:latin typeface="Source Sans Pro" panose="020B0503030403020204" pitchFamily="34" charset="0"/>
              </a:rPr>
              <a:t>This process consumes lot of time as well as money as the customer needed to visit college if its miles away from home. </a:t>
            </a:r>
          </a:p>
          <a:p>
            <a:r>
              <a:rPr lang="en-US" sz="3200" b="0" i="0" dirty="0">
                <a:solidFill>
                  <a:srgbClr val="000000"/>
                </a:solidFill>
                <a:effectLst/>
                <a:latin typeface="Source Sans Pro" panose="020B0503030403020204" pitchFamily="34" charset="0"/>
              </a:rPr>
              <a:t>Also, this process may lead to communication gap between student and college.</a:t>
            </a:r>
            <a:endParaRPr lang="en-US" sz="3200" dirty="0"/>
          </a:p>
        </p:txBody>
      </p:sp>
    </p:spTree>
    <p:extLst>
      <p:ext uri="{BB962C8B-B14F-4D97-AF65-F5344CB8AC3E}">
        <p14:creationId xmlns:p14="http://schemas.microsoft.com/office/powerpoint/2010/main" val="300328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4BC7-6624-F9D8-0907-C5283FF2A708}"/>
              </a:ext>
            </a:extLst>
          </p:cNvPr>
          <p:cNvSpPr>
            <a:spLocks noGrp="1"/>
          </p:cNvSpPr>
          <p:nvPr>
            <p:ph type="title"/>
          </p:nvPr>
        </p:nvSpPr>
        <p:spPr/>
        <p:txBody>
          <a:bodyPr/>
          <a:lstStyle/>
          <a:p>
            <a:r>
              <a:rPr lang="en-US" dirty="0"/>
              <a:t>Educational requirement :</a:t>
            </a:r>
            <a:br>
              <a:rPr lang="en-US" dirty="0"/>
            </a:br>
            <a:r>
              <a:rPr lang="en-US" dirty="0"/>
              <a:t> </a:t>
            </a:r>
          </a:p>
        </p:txBody>
      </p:sp>
      <p:sp>
        <p:nvSpPr>
          <p:cNvPr id="3" name="Content Placeholder 2">
            <a:extLst>
              <a:ext uri="{FF2B5EF4-FFF2-40B4-BE49-F238E27FC236}">
                <a16:creationId xmlns:a16="http://schemas.microsoft.com/office/drawing/2014/main" id="{814B952C-7905-6D3A-0F85-8A9F6CCF6B31}"/>
              </a:ext>
            </a:extLst>
          </p:cNvPr>
          <p:cNvSpPr>
            <a:spLocks noGrp="1"/>
          </p:cNvSpPr>
          <p:nvPr>
            <p:ph idx="1"/>
          </p:nvPr>
        </p:nvSpPr>
        <p:spPr>
          <a:xfrm>
            <a:off x="1371600" y="2171700"/>
            <a:ext cx="9601200" cy="3581400"/>
          </a:xfrm>
        </p:spPr>
        <p:txBody>
          <a:bodyPr>
            <a:normAutofit/>
          </a:bodyPr>
          <a:lstStyle/>
          <a:p>
            <a:r>
              <a:rPr lang="en-US" sz="3600" b="0" i="0" dirty="0">
                <a:solidFill>
                  <a:srgbClr val="000000"/>
                </a:solidFill>
                <a:effectLst/>
                <a:latin typeface="Source Sans Pro" panose="020B0503030403020204" pitchFamily="34" charset="0"/>
              </a:rPr>
              <a:t>This project  is developed using Php as a language. We used Notepad++ for Design and coding of project. Created and maintained all databases into My SQL 5.6, in that we create tables, write query for store data or record of project.</a:t>
            </a:r>
            <a:endParaRPr lang="en-US" sz="3600" dirty="0"/>
          </a:p>
        </p:txBody>
      </p:sp>
    </p:spTree>
    <p:extLst>
      <p:ext uri="{BB962C8B-B14F-4D97-AF65-F5344CB8AC3E}">
        <p14:creationId xmlns:p14="http://schemas.microsoft.com/office/powerpoint/2010/main" val="237453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2E7F-148B-D5EF-D733-FD736AD25F33}"/>
              </a:ext>
            </a:extLst>
          </p:cNvPr>
          <p:cNvSpPr>
            <a:spLocks noGrp="1"/>
          </p:cNvSpPr>
          <p:nvPr>
            <p:ph type="title"/>
          </p:nvPr>
        </p:nvSpPr>
        <p:spPr/>
        <p:txBody>
          <a:bodyPr/>
          <a:lstStyle/>
          <a:p>
            <a:r>
              <a:rPr lang="en-US" dirty="0"/>
              <a:t>System requirement :</a:t>
            </a:r>
            <a:br>
              <a:rPr lang="en-US" dirty="0"/>
            </a:br>
            <a:endParaRPr lang="en-US" dirty="0"/>
          </a:p>
        </p:txBody>
      </p:sp>
      <p:sp>
        <p:nvSpPr>
          <p:cNvPr id="3" name="Content Placeholder 2">
            <a:extLst>
              <a:ext uri="{FF2B5EF4-FFF2-40B4-BE49-F238E27FC236}">
                <a16:creationId xmlns:a16="http://schemas.microsoft.com/office/drawing/2014/main" id="{E06A2A3D-E5A1-2CE2-0B22-1D59F215D8DE}"/>
              </a:ext>
            </a:extLst>
          </p:cNvPr>
          <p:cNvSpPr>
            <a:spLocks noGrp="1"/>
          </p:cNvSpPr>
          <p:nvPr>
            <p:ph idx="1"/>
          </p:nvPr>
        </p:nvSpPr>
        <p:spPr/>
        <p:txBody>
          <a:bodyPr>
            <a:normAutofit/>
          </a:bodyPr>
          <a:lstStyle/>
          <a:p>
            <a:r>
              <a:rPr lang="en-US" sz="3200" dirty="0"/>
              <a:t>Hardware requirement :</a:t>
            </a:r>
          </a:p>
          <a:p>
            <a:r>
              <a:rPr lang="en-US" sz="3200" dirty="0"/>
              <a:t>          </a:t>
            </a:r>
            <a:r>
              <a:rPr lang="en-US" sz="2800" b="0" i="0" dirty="0">
                <a:solidFill>
                  <a:srgbClr val="000000"/>
                </a:solidFill>
                <a:effectLst/>
                <a:latin typeface="Source Sans Pro" panose="020B0503030403020204" pitchFamily="34" charset="0"/>
              </a:rPr>
              <a:t>Processor-Intel Pentium or higher  RAM-minimum-&gt;4GB maximum-&gt;6GB</a:t>
            </a:r>
            <a:endParaRPr lang="en-US" sz="3200" dirty="0"/>
          </a:p>
          <a:p>
            <a:r>
              <a:rPr lang="en-US" sz="3200" dirty="0"/>
              <a:t> Software requirement :</a:t>
            </a:r>
          </a:p>
          <a:p>
            <a:r>
              <a:rPr lang="en-US" sz="3200" dirty="0"/>
              <a:t>          </a:t>
            </a:r>
            <a:r>
              <a:rPr lang="en-US" sz="2800" b="0" i="0" dirty="0">
                <a:solidFill>
                  <a:srgbClr val="000000"/>
                </a:solidFill>
                <a:effectLst/>
                <a:latin typeface="Source Sans Pro" panose="020B0503030403020204" pitchFamily="34" charset="0"/>
              </a:rPr>
              <a:t> 1. Front End- OS-Windows 7,8,10 2. Back End- Python must be installed 3. Python IDE (jetBrains Pychram)</a:t>
            </a:r>
            <a:endParaRPr lang="en-US" sz="3200" dirty="0"/>
          </a:p>
          <a:p>
            <a:endParaRPr lang="en-US" sz="3200" dirty="0"/>
          </a:p>
        </p:txBody>
      </p:sp>
    </p:spTree>
    <p:extLst>
      <p:ext uri="{BB962C8B-B14F-4D97-AF65-F5344CB8AC3E}">
        <p14:creationId xmlns:p14="http://schemas.microsoft.com/office/powerpoint/2010/main" val="398029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5D58-80F1-9AEF-69BF-364153498E1C}"/>
              </a:ext>
            </a:extLst>
          </p:cNvPr>
          <p:cNvSpPr>
            <a:spLocks noGrp="1"/>
          </p:cNvSpPr>
          <p:nvPr>
            <p:ph type="title"/>
          </p:nvPr>
        </p:nvSpPr>
        <p:spPr/>
        <p:txBody>
          <a:bodyPr/>
          <a:lstStyle/>
          <a:p>
            <a:r>
              <a:rPr lang="en-US" dirty="0"/>
              <a:t>How does it work :</a:t>
            </a:r>
          </a:p>
        </p:txBody>
      </p:sp>
      <p:pic>
        <p:nvPicPr>
          <p:cNvPr id="6" name="Content Placeholder 5">
            <a:extLst>
              <a:ext uri="{FF2B5EF4-FFF2-40B4-BE49-F238E27FC236}">
                <a16:creationId xmlns:a16="http://schemas.microsoft.com/office/drawing/2014/main" id="{83C830E9-D070-AAE0-71CC-817428BAB0AC}"/>
              </a:ext>
            </a:extLst>
          </p:cNvPr>
          <p:cNvPicPr>
            <a:picLocks noGrp="1" noChangeAspect="1"/>
          </p:cNvPicPr>
          <p:nvPr>
            <p:ph idx="1"/>
          </p:nvPr>
        </p:nvPicPr>
        <p:blipFill>
          <a:blip r:embed="rId2"/>
          <a:stretch>
            <a:fillRect/>
          </a:stretch>
        </p:blipFill>
        <p:spPr>
          <a:xfrm>
            <a:off x="699247" y="0"/>
            <a:ext cx="11492753" cy="6858000"/>
          </a:xfrm>
          <a:prstGeom prst="rect">
            <a:avLst/>
          </a:prstGeom>
        </p:spPr>
      </p:pic>
    </p:spTree>
    <p:extLst>
      <p:ext uri="{BB962C8B-B14F-4D97-AF65-F5344CB8AC3E}">
        <p14:creationId xmlns:p14="http://schemas.microsoft.com/office/powerpoint/2010/main" val="378885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D156-0BCA-DEA1-7D4F-073D9D4CB51A}"/>
              </a:ext>
            </a:extLst>
          </p:cNvPr>
          <p:cNvSpPr>
            <a:spLocks noGrp="1"/>
          </p:cNvSpPr>
          <p:nvPr>
            <p:ph type="title"/>
          </p:nvPr>
        </p:nvSpPr>
        <p:spPr/>
        <p:txBody>
          <a:bodyPr/>
          <a:lstStyle/>
          <a:p>
            <a:r>
              <a:rPr lang="en-US" dirty="0"/>
              <a:t>Types of Chatbot :</a:t>
            </a:r>
            <a:br>
              <a:rPr lang="en-US" dirty="0"/>
            </a:br>
            <a:endParaRPr lang="en-US" dirty="0"/>
          </a:p>
        </p:txBody>
      </p:sp>
      <p:sp>
        <p:nvSpPr>
          <p:cNvPr id="3" name="Content Placeholder 2">
            <a:extLst>
              <a:ext uri="{FF2B5EF4-FFF2-40B4-BE49-F238E27FC236}">
                <a16:creationId xmlns:a16="http://schemas.microsoft.com/office/drawing/2014/main" id="{7D290661-E880-DCA8-8C13-39A375FE2824}"/>
              </a:ext>
            </a:extLst>
          </p:cNvPr>
          <p:cNvSpPr>
            <a:spLocks noGrp="1"/>
          </p:cNvSpPr>
          <p:nvPr>
            <p:ph idx="1"/>
          </p:nvPr>
        </p:nvSpPr>
        <p:spPr>
          <a:xfrm>
            <a:off x="1371600" y="2171700"/>
            <a:ext cx="9601200" cy="3581400"/>
          </a:xfrm>
        </p:spPr>
        <p:txBody>
          <a:bodyPr>
            <a:normAutofit/>
          </a:bodyPr>
          <a:lstStyle/>
          <a:p>
            <a:r>
              <a:rPr lang="en-US" sz="3600" b="0" i="0" dirty="0">
                <a:solidFill>
                  <a:srgbClr val="000000"/>
                </a:solidFill>
                <a:effectLst/>
                <a:latin typeface="Source Sans Pro" panose="020B0503030403020204" pitchFamily="34" charset="0"/>
              </a:rPr>
              <a:t> 1. Flow-oriented Chatbot</a:t>
            </a:r>
          </a:p>
          <a:p>
            <a:r>
              <a:rPr lang="en-US" sz="3600" b="0" i="0" dirty="0">
                <a:solidFill>
                  <a:srgbClr val="000000"/>
                </a:solidFill>
                <a:effectLst/>
                <a:latin typeface="Source Sans Pro" panose="020B0503030403020204" pitchFamily="34" charset="0"/>
              </a:rPr>
              <a:t> 2.Artificially  intelligent Chatbot</a:t>
            </a:r>
            <a:endParaRPr lang="en-US" sz="3600" dirty="0">
              <a:solidFill>
                <a:srgbClr val="000000"/>
              </a:solidFill>
              <a:latin typeface="Source Sans Pro" panose="020B0503030403020204" pitchFamily="34" charset="0"/>
            </a:endParaRPr>
          </a:p>
          <a:p>
            <a:r>
              <a:rPr lang="en-US" sz="3600" b="0" i="0" dirty="0">
                <a:solidFill>
                  <a:srgbClr val="000000"/>
                </a:solidFill>
                <a:effectLst/>
                <a:latin typeface="Source Sans Pro" panose="020B0503030403020204" pitchFamily="34" charset="0"/>
              </a:rPr>
              <a:t> 3. Hybrid Chatbot</a:t>
            </a:r>
            <a:endParaRPr lang="en-US" sz="3600" dirty="0">
              <a:solidFill>
                <a:srgbClr val="000000"/>
              </a:solidFill>
              <a:latin typeface="Source Sans Pro" panose="020B0503030403020204" pitchFamily="34" charset="0"/>
            </a:endParaRPr>
          </a:p>
          <a:p>
            <a:r>
              <a:rPr lang="en-US" sz="3600" b="0" i="0" dirty="0">
                <a:solidFill>
                  <a:srgbClr val="000000"/>
                </a:solidFill>
                <a:effectLst/>
                <a:latin typeface="Source Sans Pro" panose="020B0503030403020204" pitchFamily="34" charset="0"/>
              </a:rPr>
              <a:t>  4. Human supportedbots</a:t>
            </a:r>
            <a:endParaRPr lang="en-US" sz="3600" dirty="0"/>
          </a:p>
        </p:txBody>
      </p:sp>
    </p:spTree>
    <p:extLst>
      <p:ext uri="{BB962C8B-B14F-4D97-AF65-F5344CB8AC3E}">
        <p14:creationId xmlns:p14="http://schemas.microsoft.com/office/powerpoint/2010/main" val="788830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Crop</vt:lpstr>
      <vt:lpstr>WELCOME</vt:lpstr>
      <vt:lpstr>CONTENTS :</vt:lpstr>
      <vt:lpstr>Introduction :</vt:lpstr>
      <vt:lpstr>History</vt:lpstr>
      <vt:lpstr>Problem with current Scenario :</vt:lpstr>
      <vt:lpstr>Educational requirement :  </vt:lpstr>
      <vt:lpstr>System requirement : </vt:lpstr>
      <vt:lpstr>How does it work :</vt:lpstr>
      <vt:lpstr>Types of Chatbot :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sowndharya selvam</dc:creator>
  <cp:lastModifiedBy>sowndharya selvam</cp:lastModifiedBy>
  <cp:revision>2</cp:revision>
  <dcterms:created xsi:type="dcterms:W3CDTF">2023-10-11T03:56:13Z</dcterms:created>
  <dcterms:modified xsi:type="dcterms:W3CDTF">2023-10-11T04:21:02Z</dcterms:modified>
</cp:coreProperties>
</file>